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58" r:id="rId8"/>
    <p:sldId id="260" r:id="rId9"/>
    <p:sldId id="263" r:id="rId10"/>
    <p:sldId id="265" r:id="rId11"/>
    <p:sldId id="267" r:id="rId12"/>
    <p:sldId id="268" r:id="rId13"/>
    <p:sldId id="271" r:id="rId14"/>
    <p:sldId id="272" r:id="rId15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33CC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39" autoAdjust="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B414-3CB6-4F47-AD17-AEF7E25A318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0734-6EB0-4F9E-B347-ACC4F8EE5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52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0">
        <p14:reveal/>
      </p:transition>
    </mc:Choice>
    <mc:Fallback xmlns="">
      <p:transition spd="slow" advClick="0" advTm="30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B414-3CB6-4F47-AD17-AEF7E25A318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0734-6EB0-4F9E-B347-ACC4F8EE5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0">
        <p14:reveal/>
      </p:transition>
    </mc:Choice>
    <mc:Fallback xmlns="">
      <p:transition spd="slow" advClick="0" advTm="30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B414-3CB6-4F47-AD17-AEF7E25A318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0734-6EB0-4F9E-B347-ACC4F8EE5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7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0">
        <p14:reveal/>
      </p:transition>
    </mc:Choice>
    <mc:Fallback xmlns="">
      <p:transition spd="slow" advClick="0" advTm="30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B414-3CB6-4F47-AD17-AEF7E25A318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0734-6EB0-4F9E-B347-ACC4F8EE5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5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0">
        <p14:reveal/>
      </p:transition>
    </mc:Choice>
    <mc:Fallback xmlns="">
      <p:transition spd="slow" advClick="0" advTm="30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B414-3CB6-4F47-AD17-AEF7E25A318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0734-6EB0-4F9E-B347-ACC4F8EE5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0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0">
        <p14:reveal/>
      </p:transition>
    </mc:Choice>
    <mc:Fallback xmlns="">
      <p:transition spd="slow" advClick="0" advTm="30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B414-3CB6-4F47-AD17-AEF7E25A318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0734-6EB0-4F9E-B347-ACC4F8EE5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93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0">
        <p14:reveal/>
      </p:transition>
    </mc:Choice>
    <mc:Fallback xmlns="">
      <p:transition spd="slow" advClick="0" advTm="30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B414-3CB6-4F47-AD17-AEF7E25A318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0734-6EB0-4F9E-B347-ACC4F8EE5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8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0">
        <p14:reveal/>
      </p:transition>
    </mc:Choice>
    <mc:Fallback xmlns="">
      <p:transition spd="slow" advClick="0" advTm="30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B414-3CB6-4F47-AD17-AEF7E25A318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0734-6EB0-4F9E-B347-ACC4F8EE5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76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0">
        <p14:reveal/>
      </p:transition>
    </mc:Choice>
    <mc:Fallback xmlns="">
      <p:transition spd="slow" advClick="0" advTm="30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B414-3CB6-4F47-AD17-AEF7E25A318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0734-6EB0-4F9E-B347-ACC4F8EE5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49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0">
        <p14:reveal/>
      </p:transition>
    </mc:Choice>
    <mc:Fallback xmlns="">
      <p:transition spd="slow" advClick="0" advTm="30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B414-3CB6-4F47-AD17-AEF7E25A318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0734-6EB0-4F9E-B347-ACC4F8EE5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2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0">
        <p14:reveal/>
      </p:transition>
    </mc:Choice>
    <mc:Fallback xmlns="">
      <p:transition spd="slow" advClick="0" advTm="30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B414-3CB6-4F47-AD17-AEF7E25A318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0734-6EB0-4F9E-B347-ACC4F8EE5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7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0">
        <p14:reveal/>
      </p:transition>
    </mc:Choice>
    <mc:Fallback xmlns="">
      <p:transition spd="slow" advClick="0" advTm="30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B414-3CB6-4F47-AD17-AEF7E25A318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20734-6EB0-4F9E-B347-ACC4F8EE5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17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300000">
        <p14:reveal/>
      </p:transition>
    </mc:Choice>
    <mc:Fallback xmlns="">
      <p:transition spd="slow" advClick="0" advTm="30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rgbClr val="990033">
                <a:alpha val="0"/>
              </a:srgb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Семейный 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туристкий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слёт</a:t>
            </a:r>
          </a:p>
          <a:p>
            <a:pPr marL="0" indent="0" algn="ctr">
              <a:buNone/>
            </a:pP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«Турист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 велик и мал, мы </a:t>
            </a:r>
            <a:b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твои, Ямал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!»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07472" y="6362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solidFill>
                  <a:srgbClr val="990033"/>
                </a:solidFill>
                <a:latin typeface="Times New Roman"/>
                <a:ea typeface="Times New Roman"/>
                <a:cs typeface="Times New Roman"/>
              </a:rPr>
              <a:t>Российская Федерация</a:t>
            </a:r>
            <a:br>
              <a:rPr lang="ru-RU" sz="1200" dirty="0" smtClean="0">
                <a:solidFill>
                  <a:srgbClr val="9900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dirty="0" smtClean="0">
                <a:solidFill>
                  <a:srgbClr val="990033"/>
                </a:solidFill>
                <a:latin typeface="Times New Roman"/>
                <a:ea typeface="Times New Roman"/>
                <a:cs typeface="Times New Roman"/>
              </a:rPr>
              <a:t>Ямало-Ненецкий автономный округ</a:t>
            </a:r>
            <a:br>
              <a:rPr lang="ru-RU" sz="1200" dirty="0" smtClean="0">
                <a:solidFill>
                  <a:srgbClr val="9900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dirty="0" smtClean="0">
                <a:solidFill>
                  <a:srgbClr val="990033"/>
                </a:solidFill>
                <a:latin typeface="Times New Roman"/>
                <a:ea typeface="Times New Roman"/>
                <a:cs typeface="Times New Roman"/>
              </a:rPr>
              <a:t>Муниципальное образование Пуровский район</a:t>
            </a:r>
            <a:br>
              <a:rPr lang="ru-RU" sz="1200" dirty="0" smtClean="0">
                <a:solidFill>
                  <a:srgbClr val="9900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b="1" dirty="0" smtClean="0">
                <a:solidFill>
                  <a:srgbClr val="990033"/>
                </a:solidFill>
                <a:latin typeface="Times New Roman"/>
                <a:ea typeface="Times New Roman"/>
                <a:cs typeface="Times New Roman"/>
              </a:rPr>
              <a:t>МУНИЦИПАЛЬНОЕ АВТОНОМНОЕ ДОШКОЛЬНОЕ ОБРАЗОВАТЕЛЬНОЕ УЧРЕЖДЕНИЕ</a:t>
            </a:r>
            <a:br>
              <a:rPr lang="ru-RU" sz="1200" b="1" dirty="0" smtClean="0">
                <a:solidFill>
                  <a:srgbClr val="9900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b="1" dirty="0" smtClean="0">
                <a:solidFill>
                  <a:srgbClr val="990033"/>
                </a:solidFill>
                <a:latin typeface="Times New Roman"/>
                <a:ea typeface="Times New Roman"/>
                <a:cs typeface="Times New Roman"/>
              </a:rPr>
              <a:t>"ЦЕНТР РАЗВИТИЯ РЕБЁНКА – ДЕТСКИЙ САД "РАДУГА</a:t>
            </a:r>
            <a:r>
              <a:rPr lang="ru-RU" sz="12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"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200" dirty="0" smtClean="0">
                <a:latin typeface="Times New Roman"/>
                <a:ea typeface="Times New Roman"/>
                <a:cs typeface="Times New Roman"/>
              </a:rPr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36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0">
        <p14:reveal/>
      </p:transition>
    </mc:Choice>
    <mc:Fallback xmlns="">
      <p:transition spd="slow" advClick="0" advTm="30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0795" y="427369"/>
            <a:ext cx="4476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Соревнования по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фрироупу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5" y="663041"/>
            <a:ext cx="5228453" cy="3588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22" y="2149435"/>
            <a:ext cx="5117568" cy="3906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046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0">
        <p14:reveal/>
      </p:transition>
    </mc:Choice>
    <mc:Fallback xmlns="">
      <p:transition spd="slow" advClick="0" advTm="30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0" y="732441"/>
            <a:ext cx="4949695" cy="3388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537" y="2711816"/>
            <a:ext cx="4950646" cy="3491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070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0">
        <p14:reveal/>
      </p:transition>
    </mc:Choice>
    <mc:Fallback xmlns="">
      <p:transition spd="slow" advClick="0" advTm="30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6281" y="397064"/>
            <a:ext cx="48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«Туристский бивак»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7" y="795647"/>
            <a:ext cx="4892635" cy="4821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2" y="1971304"/>
            <a:ext cx="5418165" cy="4073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609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0">
        <p14:reveal/>
      </p:transition>
    </mc:Choice>
    <mc:Fallback xmlns="">
      <p:transition spd="slow" advClick="0" advTm="30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8905" y="448359"/>
            <a:ext cx="42255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«Дегустация блюд»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Воспитатель\Desktop\фото-туризм-конкурс\IMG_857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9"/>
          <a:stretch/>
        </p:blipFill>
        <p:spPr bwMode="auto">
          <a:xfrm>
            <a:off x="599702" y="448359"/>
            <a:ext cx="3722916" cy="2716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46" y="2344622"/>
            <a:ext cx="4615931" cy="2969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Воспитатель\Desktop\фото-туризм-конкурс\IMG_85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165" y="3921017"/>
            <a:ext cx="3857625" cy="2571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9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0">
        <p14:reveal/>
      </p:transition>
    </mc:Choice>
    <mc:Fallback xmlns="">
      <p:transition spd="slow" advClick="0" advTm="30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4" y="706249"/>
            <a:ext cx="5488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>Конкурс </a:t>
            </a:r>
          </a:p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>«Туристская песня»</a:t>
            </a:r>
            <a:endParaRPr lang="ru-RU" sz="36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37" y="361865"/>
            <a:ext cx="5200403" cy="3711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4" y="2487688"/>
            <a:ext cx="5310693" cy="3774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410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0">
        <p14:reveal/>
      </p:transition>
    </mc:Choice>
    <mc:Fallback xmlns="">
      <p:transition spd="slow" advClick="0" advTm="30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6700"/>
            <a:ext cx="10515600" cy="63627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b="1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Цель проекта - </a:t>
            </a:r>
            <a:r>
              <a:rPr lang="ru-RU" sz="4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40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системы работы ДОУ и родителей по физкультурно-оздоровительному направлению в условиях активизации двигательной активности дошкольников средствами туризма.</a:t>
            </a:r>
          </a:p>
          <a:p>
            <a:pPr marL="0" indent="0">
              <a:buNone/>
            </a:pPr>
            <a:endParaRPr lang="ru-RU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40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8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сформировать знания и первоначальные навыки выживания в природной среде, такие как, ориентировка на местности, обустройство бивака и др.</a:t>
            </a:r>
          </a:p>
          <a:p>
            <a:pPr lvl="0"/>
            <a:r>
              <a:rPr lang="ru-RU" sz="38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способствовать приобретению дошкольниками опыта походной жизни;</a:t>
            </a:r>
          </a:p>
          <a:p>
            <a:pPr lvl="0"/>
            <a:r>
              <a:rPr lang="ru-RU" sz="38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познавательной мотивации и кругозора детей;</a:t>
            </a:r>
          </a:p>
          <a:p>
            <a:pPr lvl="0"/>
            <a:r>
              <a:rPr lang="ru-RU" sz="38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заинтересовать детей в поиске противоречия между имеющимися опытом и вновь полученными знаниями, побуждать их к постоянному желанию «открытий».</a:t>
            </a:r>
          </a:p>
          <a:p>
            <a:pPr lvl="0"/>
            <a:r>
              <a:rPr lang="ru-RU" sz="38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приобщать детей  к бережному отношению к природе родного края;</a:t>
            </a:r>
          </a:p>
          <a:p>
            <a:pPr lvl="0"/>
            <a:r>
              <a:rPr lang="ru-RU" sz="38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популяризировать здоровый образ жизни и содействовать укреплению семейных ценностей;</a:t>
            </a:r>
          </a:p>
          <a:p>
            <a:pPr lvl="0"/>
            <a:r>
              <a:rPr lang="ru-RU" sz="38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воспитывать у дошкольников самостоятельность, инициативность, организованность, а также развивать волевые качества личности.       </a:t>
            </a:r>
            <a:r>
              <a:rPr lang="ru-RU" sz="29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 </a:t>
            </a:r>
          </a:p>
          <a:p>
            <a:pPr marL="0" indent="0">
              <a:buNone/>
            </a:pPr>
            <a:endParaRPr lang="ru-RU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4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0">
        <p14:reveal/>
      </p:transition>
    </mc:Choice>
    <mc:Fallback xmlns="">
      <p:transition spd="slow" advClick="0" advTm="30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Ожидаемый результат проекта:</a:t>
            </a:r>
            <a:endParaRPr lang="ru-RU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повысить компетентность воспитателей и родителей о значимости  туризма для всестороннего развития детей</a:t>
            </a:r>
          </a:p>
          <a:p>
            <a:pPr lvl="0"/>
            <a:r>
              <a:rPr lang="ru-RU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сформировать у участников образовательного процесса  понимание необходимости развития физических качеств и навыков поисково-исследовательской деятельности  посредством детско-семейного  туризма. </a:t>
            </a:r>
          </a:p>
          <a:p>
            <a:pPr marL="0" indent="0">
              <a:buNone/>
            </a:pPr>
            <a:endParaRPr lang="ru-RU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Характеристика проекта:</a:t>
            </a:r>
            <a:r>
              <a:rPr lang="ru-RU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спортивно-познавательный, исследовательский, долгосрочный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42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0">
        <p14:reveal/>
      </p:transition>
    </mc:Choice>
    <mc:Fallback xmlns="">
      <p:transition spd="slow" advClick="0" advTm="30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9400"/>
            <a:ext cx="10515600" cy="5897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у дошкольников недостаточно сформированы эколого-туристские знания и умения природопользования</a:t>
            </a:r>
          </a:p>
          <a:p>
            <a:pPr lvl="0"/>
            <a:r>
              <a:rPr lang="ru-RU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низкий уровень понимания о значимости формирования здорового образа жизни у участников образовательных отношений (воспитанников, родителей и педагогов)</a:t>
            </a:r>
          </a:p>
          <a:p>
            <a:pPr marL="0" indent="0">
              <a:buNone/>
            </a:pPr>
            <a:endParaRPr lang="ru-RU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Гипотеза проекта:</a:t>
            </a:r>
            <a:endParaRPr lang="ru-RU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применение средств туризма будет способствовать эффективному развитию и повышению уровня физических качеств, выносливости; способствовать интеллектуальному развитию детей; оказывать оздоровительный эффект для организма ребёнка благодаря комплексному воздействию природных факторов (солнца, воздух); будет способствовать усвоению знаний правил поведения на природе.</a:t>
            </a:r>
          </a:p>
        </p:txBody>
      </p:sp>
    </p:spTree>
    <p:extLst>
      <p:ext uri="{BB962C8B-B14F-4D97-AF65-F5344CB8AC3E}">
        <p14:creationId xmlns:p14="http://schemas.microsoft.com/office/powerpoint/2010/main" val="421746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0">
        <p14:reveal/>
      </p:transition>
    </mc:Choice>
    <mc:Fallback xmlns="">
      <p:transition spd="slow" advClick="0" advTm="30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42900"/>
            <a:ext cx="10515600" cy="58340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дошкольники 6-7лет (подготовительная к школе группа) МАДОУ «ЦРР-ДС «Радуга», родительская общественность, педагоги ДОУ, </a:t>
            </a:r>
            <a:r>
              <a:rPr lang="ru-RU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МАУ «</a:t>
            </a: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РРМЦ»</a:t>
            </a: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МБУК «Пуровский районный историко-краеведческий музей» </a:t>
            </a: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pPr marL="0" indent="0" algn="just">
              <a:buNone/>
            </a:pPr>
            <a:endParaRPr lang="ru-RU" sz="31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1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31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 социальными институтами </a:t>
            </a:r>
            <a:r>
              <a:rPr lang="ru-RU" sz="31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города</a:t>
            </a:r>
          </a:p>
          <a:p>
            <a:pPr lvl="0"/>
            <a:r>
              <a:rPr lang="ru-RU" sz="31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совместные занятия  </a:t>
            </a:r>
            <a:r>
              <a:rPr lang="ru-RU" sz="3100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 детьми</a:t>
            </a:r>
            <a:r>
              <a:rPr lang="ru-RU" sz="31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 инструктирование </a:t>
            </a:r>
            <a:r>
              <a:rPr lang="ru-RU" sz="3100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31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1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выполнению этапов эстафет «Полоса препятствий»: «Разжигание костра», «Бревно» «Кочки», «Челночный бег», «Ориентирование по природным признакам», «Паутина», «Укладка рюкзака»</a:t>
            </a:r>
          </a:p>
          <a:p>
            <a:pPr lvl="0"/>
            <a:r>
              <a:rPr lang="ru-RU" sz="31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проведение  тренировочных  соревнований по фрироупу (дистанция «Любительская», командная гонка) и  укладки рюкзака</a:t>
            </a:r>
          </a:p>
          <a:p>
            <a:pPr lvl="0"/>
            <a:r>
              <a:rPr lang="ru-RU" sz="31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знакомство детей с разными видами туризма</a:t>
            </a:r>
          </a:p>
          <a:p>
            <a:pPr lvl="0"/>
            <a:r>
              <a:rPr lang="ru-RU" sz="31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знакомство детей с правилами пользования спортивным снаряжением и оборудованием</a:t>
            </a:r>
          </a:p>
          <a:p>
            <a:pPr lvl="0"/>
            <a:r>
              <a:rPr lang="ru-RU" sz="31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инструктирование </a:t>
            </a:r>
            <a:r>
              <a:rPr lang="ru-RU" sz="31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организаторов семейного туризма и родителей о безопасном использовании спортивных снаряжений и оборудования</a:t>
            </a:r>
          </a:p>
          <a:p>
            <a:pPr lvl="0"/>
            <a:r>
              <a:rPr lang="ru-RU" sz="31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участие в презентации проекта (независимая судейская коллегия)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</a:t>
            </a:r>
            <a:endParaRPr lang="ru-RU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0">
        <p14:reveal/>
      </p:transition>
    </mc:Choice>
    <mc:Fallback xmlns="">
      <p:transition spd="slow" advClick="0" advTm="30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МБУК «Пуровский районный историко-краеведческий </a:t>
            </a:r>
            <a:r>
              <a:rPr lang="ru-RU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музей»</a:t>
            </a:r>
            <a:r>
              <a:rPr lang="ru-RU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культурно-образовательной программы для старших дошкольников «Наш край» в рамках работы  по циклу занятий и мини-выставок «Музей из старинного мешочка»</a:t>
            </a:r>
            <a:r>
              <a:rPr lang="ru-RU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(форма проведения: беседы, экскурсии, презентации)</a:t>
            </a:r>
          </a:p>
          <a:p>
            <a:r>
              <a:rPr lang="ru-RU" u="sng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Темы:</a:t>
            </a:r>
            <a:endParaRPr lang="ru-RU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«Наши соседи – народы Севера» ;</a:t>
            </a:r>
          </a:p>
          <a:p>
            <a:pPr lvl="0"/>
            <a:r>
              <a:rPr lang="ru-RU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«Дом на санях»</a:t>
            </a:r>
          </a:p>
          <a:p>
            <a:pPr lvl="0"/>
            <a:r>
              <a:rPr lang="ru-RU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«Одежда, в которой всегда тепло»</a:t>
            </a:r>
          </a:p>
          <a:p>
            <a:pPr lvl="0"/>
            <a:r>
              <a:rPr lang="ru-RU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«В гости к северной игрушке»;</a:t>
            </a:r>
          </a:p>
          <a:p>
            <a:pPr lvl="0"/>
            <a:r>
              <a:rPr lang="ru-RU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«По страницам северных сказок»;</a:t>
            </a:r>
          </a:p>
          <a:p>
            <a:pPr lvl="0"/>
            <a:r>
              <a:rPr lang="ru-RU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«Животные нашего края»;</a:t>
            </a:r>
          </a:p>
          <a:p>
            <a:pPr lvl="0"/>
            <a:r>
              <a:rPr lang="ru-RU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«Растительный мир нашего края»;</a:t>
            </a:r>
          </a:p>
          <a:p>
            <a:pPr lvl="0"/>
            <a:r>
              <a:rPr lang="ru-RU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«Рассказ старого кедра»;</a:t>
            </a:r>
          </a:p>
          <a:p>
            <a:pPr lvl="0"/>
            <a:r>
              <a:rPr lang="ru-RU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Игра «Мой край – кладовая чудес»</a:t>
            </a:r>
          </a:p>
        </p:txBody>
      </p:sp>
    </p:spTree>
    <p:extLst>
      <p:ext uri="{BB962C8B-B14F-4D97-AF65-F5344CB8AC3E}">
        <p14:creationId xmlns:p14="http://schemas.microsoft.com/office/powerpoint/2010/main" val="146186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0">
        <p14:reveal/>
      </p:transition>
    </mc:Choice>
    <mc:Fallback xmlns="">
      <p:transition spd="slow" advClick="0" advTm="30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58" y="843148"/>
            <a:ext cx="9173075" cy="5011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361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0">
        <p14:reveal/>
      </p:transition>
    </mc:Choice>
    <mc:Fallback xmlns="">
      <p:transition spd="slow" advClick="0" advTm="30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8048" y="470241"/>
            <a:ext cx="39767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Эстафета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«Полоса препятствий»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07" y="850251"/>
            <a:ext cx="4918916" cy="4279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06" y="1578163"/>
            <a:ext cx="4850727" cy="4252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54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0">
        <p14:reveal/>
      </p:transition>
    </mc:Choice>
    <mc:Fallback xmlns="">
      <p:transition spd="slow" advClick="0" advTm="30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6" y="521151"/>
            <a:ext cx="4460198" cy="347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331" y="521151"/>
            <a:ext cx="4969864" cy="347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658" y="2638854"/>
            <a:ext cx="5261548" cy="3666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598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0">
        <p14:reveal/>
      </p:transition>
    </mc:Choice>
    <mc:Fallback xmlns="">
      <p:transition spd="slow" advClick="0" advTm="30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Garamond-Trebuchet MS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835</TotalTime>
  <Words>512</Words>
  <Application>Microsoft Office PowerPoint</Application>
  <PresentationFormat>Широкоэкранный</PresentationFormat>
  <Paragraphs>56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Garamond</vt:lpstr>
      <vt:lpstr>Times New Roman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 и велик и мал, мы дети твои Ямал!</dc:title>
  <dc:creator>Albina Marinchenko</dc:creator>
  <cp:lastModifiedBy>Пользователь</cp:lastModifiedBy>
  <cp:revision>46</cp:revision>
  <cp:lastPrinted>2017-10-06T03:50:50Z</cp:lastPrinted>
  <dcterms:created xsi:type="dcterms:W3CDTF">2017-04-17T18:47:03Z</dcterms:created>
  <dcterms:modified xsi:type="dcterms:W3CDTF">2023-10-24T11:55:50Z</dcterms:modified>
</cp:coreProperties>
</file>