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8E7A"/>
    <a:srgbClr val="7EA365"/>
    <a:srgbClr val="A9C2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0000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0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0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advTm="10000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10000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advTm="10000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advTm="10000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advTm="10000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0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0000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advTm="10000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Tm="10000"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1214422"/>
            <a:ext cx="6172200" cy="822792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 Серебряная лига добра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Отделение социального обслуживания по Ханкайскому муниципальному району Хорольского филиала КГАУСО «ПЦСОН».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14810" y="2071678"/>
            <a:ext cx="3786214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ru-RU" b="1" dirty="0" smtClean="0"/>
              <a:t>Активное долголетие 2023</a:t>
            </a:r>
            <a:endParaRPr lang="ru-RU" dirty="0"/>
          </a:p>
        </p:txBody>
      </p:sp>
      <p:sp>
        <p:nvSpPr>
          <p:cNvPr id="7170" name="AutoShape 2" descr="https://top-fon.com/uploads/posts/2023-01/1674775893_top-fon-com-p-fon-dlya-prezentatsii-serdtse-otdayu-detya-6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2" name="Picture 4" descr="Логоти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571876"/>
            <a:ext cx="1071569" cy="1071570"/>
          </a:xfrm>
          <a:prstGeom prst="rect">
            <a:avLst/>
          </a:prstGeom>
          <a:noFill/>
        </p:spPr>
      </p:pic>
    </p:spTree>
  </p:cSld>
  <p:clrMapOvr>
    <a:masterClrMapping/>
  </p:clrMapOvr>
  <p:transition advTm="10000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s://trafaret-decor.ru/sites/default/files/2022-08/minimal/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500042"/>
            <a:ext cx="7215238" cy="5500726"/>
          </a:xfrm>
          <a:prstGeom prst="rect">
            <a:avLst/>
          </a:prstGeom>
          <a:noFill/>
        </p:spPr>
      </p:pic>
    </p:spTree>
  </p:cSld>
  <p:clrMapOvr>
    <a:masterClrMapping/>
  </p:clrMapOvr>
  <p:transition advTm="10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avatars.dzeninfra.ru/get-zen_doc/3630505/pub_611760da1d9f8864e626ce55_6117613974a4fa1687678ab5/scale_1200"/>
          <p:cNvPicPr>
            <a:picLocks noChangeAspect="1" noChangeArrowheads="1"/>
          </p:cNvPicPr>
          <p:nvPr/>
        </p:nvPicPr>
        <p:blipFill>
          <a:blip r:embed="rId2"/>
          <a:srcRect l="25496" t="16997" r="7931" b="15014"/>
          <a:stretch>
            <a:fillRect/>
          </a:stretch>
        </p:blipFill>
        <p:spPr bwMode="auto">
          <a:xfrm>
            <a:off x="3143240" y="2571744"/>
            <a:ext cx="3357586" cy="3429024"/>
          </a:xfrm>
          <a:prstGeom prst="rect">
            <a:avLst/>
          </a:prstGeom>
          <a:noFill/>
        </p:spPr>
      </p:pic>
      <p:sp>
        <p:nvSpPr>
          <p:cNvPr id="4" name="Овал 3"/>
          <p:cNvSpPr/>
          <p:nvPr/>
        </p:nvSpPr>
        <p:spPr>
          <a:xfrm>
            <a:off x="4429124" y="6000768"/>
            <a:ext cx="2071702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#</a:t>
            </a:r>
            <a:r>
              <a:rPr lang="ru-RU" sz="1400" dirty="0" smtClean="0"/>
              <a:t>Волонтёрство</a:t>
            </a:r>
            <a:endParaRPr lang="ru-RU" sz="1400" dirty="0"/>
          </a:p>
        </p:txBody>
      </p:sp>
      <p:sp>
        <p:nvSpPr>
          <p:cNvPr id="5" name="Овал 4"/>
          <p:cNvSpPr/>
          <p:nvPr/>
        </p:nvSpPr>
        <p:spPr>
          <a:xfrm>
            <a:off x="2214546" y="6000768"/>
            <a:ext cx="2071702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#</a:t>
            </a:r>
            <a:r>
              <a:rPr lang="ru-RU" sz="1400" dirty="0" smtClean="0"/>
              <a:t>Сообщества</a:t>
            </a:r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2143108" y="15716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643042" y="135729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Овальная выноска 8"/>
          <p:cNvSpPr/>
          <p:nvPr/>
        </p:nvSpPr>
        <p:spPr>
          <a:xfrm>
            <a:off x="5072066" y="500042"/>
            <a:ext cx="3286148" cy="2357454"/>
          </a:xfrm>
          <a:prstGeom prst="wedgeEllipseCallout">
            <a:avLst>
              <a:gd name="adj1" fmla="val -53889"/>
              <a:gd name="adj2" fmla="val 54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Как помочь людям старшего поколения идти в ногу со временем и оставаться востребованными в обществе? </a:t>
            </a:r>
          </a:p>
          <a:p>
            <a:pPr algn="ctr"/>
            <a:endParaRPr lang="ru-RU" dirty="0"/>
          </a:p>
        </p:txBody>
      </p:sp>
      <p:sp>
        <p:nvSpPr>
          <p:cNvPr id="11" name="Овальная выноска 10"/>
          <p:cNvSpPr/>
          <p:nvPr/>
        </p:nvSpPr>
        <p:spPr>
          <a:xfrm>
            <a:off x="500034" y="500042"/>
            <a:ext cx="3071834" cy="2500330"/>
          </a:xfrm>
          <a:prstGeom prst="wedgeEllipseCallout">
            <a:avLst>
              <a:gd name="adj1" fmla="val 46327"/>
              <a:gd name="adj2" fmla="val 506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Как развить и поддержать волонтёрское движение в округе?</a:t>
            </a:r>
          </a:p>
        </p:txBody>
      </p:sp>
    </p:spTree>
  </p:cSld>
  <p:clrMapOvr>
    <a:masterClrMapping/>
  </p:clrMapOvr>
  <p:transition advTm="10000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s00.yaplakal.com/pics/pics_original/5/9/2/1460629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214686"/>
            <a:ext cx="8715436" cy="364331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-357214"/>
            <a:ext cx="7467600" cy="1143000"/>
          </a:xfrm>
        </p:spPr>
        <p:txBody>
          <a:bodyPr/>
          <a:lstStyle/>
          <a:p>
            <a:r>
              <a:rPr lang="ru-RU" b="1" u="sng" dirty="0" smtClean="0"/>
              <a:t>Цель практики:</a:t>
            </a:r>
            <a:endParaRPr lang="ru-RU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85786" y="928670"/>
            <a:ext cx="7472386" cy="4186254"/>
          </a:xfrm>
        </p:spPr>
        <p:txBody>
          <a:bodyPr/>
          <a:lstStyle/>
          <a:p>
            <a:r>
              <a:rPr lang="ru-RU" dirty="0" smtClean="0"/>
              <a:t>Данная практика создана для развития и поддержки «серебряного» добровольчества в Ханкайском муниципальном округе и повышения качества жизни людей старшего возраста, помогая им справиться со сложностями психологического и физического плана.</a:t>
            </a:r>
          </a:p>
          <a:p>
            <a:endParaRPr lang="ru-RU" dirty="0"/>
          </a:p>
        </p:txBody>
      </p:sp>
    </p:spTree>
  </p:cSld>
  <p:clrMapOvr>
    <a:masterClrMapping/>
  </p:clrMapOvr>
  <p:transition advTm="10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3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ru-RU" b="1" u="sng" dirty="0" smtClean="0"/>
              <a:t>Задачи практики:</a:t>
            </a:r>
            <a:endParaRPr lang="ru-RU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7467600" cy="568815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Вовлечь людей старшего поколения в движение «серебряного» добровольчества;</a:t>
            </a:r>
          </a:p>
          <a:p>
            <a:pPr lvl="0"/>
            <a:r>
              <a:rPr lang="ru-RU" dirty="0" smtClean="0"/>
              <a:t>Сформировать банк вакансий для «серебряных» волонтёров на сайте </a:t>
            </a:r>
            <a:r>
              <a:rPr lang="ru-RU" dirty="0" err="1" smtClean="0"/>
              <a:t>добро.ру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Организовать обучение добровольцев и кураторов движения, подготовить методическое сопровождение деятельности «Серебряной лиги добра»;</a:t>
            </a:r>
          </a:p>
          <a:p>
            <a:pPr lvl="0"/>
            <a:r>
              <a:rPr lang="ru-RU" dirty="0" smtClean="0"/>
              <a:t>Приобщить участников проекта к практикам ЗОЖ и разнообразить их досуг с помощью оздоровительных, культурных и творческих мероприятий;</a:t>
            </a:r>
          </a:p>
          <a:p>
            <a:pPr lvl="0"/>
            <a:r>
              <a:rPr lang="ru-RU" dirty="0" smtClean="0"/>
              <a:t>Освоить техники, направленные на развитие эмоциональной сферы;</a:t>
            </a:r>
          </a:p>
          <a:p>
            <a:pPr lvl="0"/>
            <a:r>
              <a:rPr lang="ru-RU" dirty="0" smtClean="0"/>
              <a:t>Создать из числа участников проекта                  «Серебряная лига добра» клуб по интересам.</a:t>
            </a:r>
          </a:p>
          <a:p>
            <a:endParaRPr lang="ru-RU" dirty="0" smtClean="0"/>
          </a:p>
        </p:txBody>
      </p:sp>
    </p:spTree>
  </p:cSld>
  <p:clrMapOvr>
    <a:masterClrMapping/>
  </p:clrMapOvr>
  <p:transition advTm="10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186766" cy="328614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	В Ханкайском муниципальном округе на постоянной основе действует практика     </a:t>
            </a:r>
            <a:r>
              <a:rPr lang="ru-RU" u="sng" dirty="0" smtClean="0"/>
              <a:t>«Серебряная лига добра». </a:t>
            </a:r>
          </a:p>
          <a:p>
            <a:pPr>
              <a:buNone/>
            </a:pPr>
            <a:r>
              <a:rPr lang="ru-RU" dirty="0" smtClean="0"/>
              <a:t>		Практика следует миссии по созданию эффективной деятельности «серебряного» добровольчества, улучшению психологического состояния и поддержанию активного образа жизни людей старшего поколения.</a:t>
            </a:r>
          </a:p>
          <a:p>
            <a:pPr>
              <a:buNone/>
            </a:pPr>
            <a:r>
              <a:rPr lang="ru-RU" dirty="0" smtClean="0"/>
              <a:t>		В основу практики заложена идея о том, что совместное проведение досуга и общение со сверстниками через волонтёрскую деятельность, активный отдых и психологические занятия, поможет добиться максимально положительного эффекта, объединить участников, дать заряд бодрости.</a:t>
            </a:r>
          </a:p>
          <a:p>
            <a:pPr>
              <a:buNone/>
            </a:pPr>
            <a:r>
              <a:rPr lang="ru-RU" dirty="0" smtClean="0"/>
              <a:t>		</a:t>
            </a: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00298" y="3357562"/>
            <a:ext cx="4286280" cy="3143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Для реализации проекта созданы группы людей старшего возраста из 5-7 человек, которые еженедельно в течение 3-5 дней повышают навыки в рамках добровольческой компетенции, принимают участие в психологических тренингах, которые проводятся в соответствии с их запросами, занимаются в творческих и спортивных кружках. 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0000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Autofit/>
          </a:bodyPr>
          <a:lstStyle/>
          <a:p>
            <a:r>
              <a:rPr lang="ru-RU" sz="2000" b="1" u="sng" dirty="0" smtClean="0"/>
              <a:t>В зависимости от запросов участников группы встречи проводились по нескольким направлениям:</a:t>
            </a:r>
            <a:endParaRPr lang="ru-RU" sz="20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5116654"/>
          </a:xfrm>
        </p:spPr>
        <p:txBody>
          <a:bodyPr/>
          <a:lstStyle/>
          <a:p>
            <a:pPr lvl="0"/>
            <a:r>
              <a:rPr lang="ru-RU" dirty="0" smtClean="0"/>
              <a:t>Основные аспекты волонтёрской деятельности, программа психологической подготовки новых волонтёров. </a:t>
            </a:r>
          </a:p>
          <a:p>
            <a:pPr lvl="0"/>
            <a:r>
              <a:rPr lang="ru-RU" dirty="0" smtClean="0"/>
              <a:t>Психологические тренинги направленные на развитие памяти, мышления, внимания.</a:t>
            </a:r>
          </a:p>
          <a:p>
            <a:pPr lvl="0"/>
            <a:r>
              <a:rPr lang="ru-RU" dirty="0" smtClean="0"/>
              <a:t>Упражнения на развитие мелкой моторики рук, снятие стресса, дыхательная гимнастика. </a:t>
            </a:r>
          </a:p>
          <a:p>
            <a:pPr lvl="0"/>
            <a:r>
              <a:rPr lang="ru-RU" dirty="0" smtClean="0"/>
              <a:t>Творческие занятия группы « Рукодельница». Участники вяжут предметы одежды для Российских военнослужащих, предметы декора и быта.</a:t>
            </a:r>
          </a:p>
          <a:p>
            <a:endParaRPr lang="ru-RU" dirty="0"/>
          </a:p>
        </p:txBody>
      </p:sp>
    </p:spTree>
  </p:cSld>
  <p:clrMapOvr>
    <a:masterClrMapping/>
  </p:clrMapOvr>
  <p:transition advTm="10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57158" y="357166"/>
            <a:ext cx="3857652" cy="4357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Практика « Серебряная лига добра» предоставляет возможность не только разнообразить досуг старшего поколения, но и помочь участникам исполнить давние мечты, например научиться танцевать или освоить навык рукоделия. </a:t>
            </a:r>
          </a:p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929190" y="20716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4929198"/>
            <a:ext cx="7686700" cy="1071570"/>
          </a:xfrm>
        </p:spPr>
        <p:txBody>
          <a:bodyPr>
            <a:normAutofit fontScale="92500" lnSpcReduction="10000"/>
          </a:bodyPr>
          <a:lstStyle/>
          <a:p>
            <a:r>
              <a:rPr lang="ru-RU" u="sng" dirty="0" smtClean="0"/>
              <a:t>К созданию мероприятий привлекаются профильные сотрудники учреждений : специалисты по социальной работе, психологи.</a:t>
            </a:r>
          </a:p>
          <a:p>
            <a:endParaRPr lang="ru-RU" dirty="0"/>
          </a:p>
        </p:txBody>
      </p:sp>
      <p:pic>
        <p:nvPicPr>
          <p:cNvPr id="1026" name="Picture 2" descr="https://narisyu.cdnbro.com/posts/25637144-raskraska-volontery-dlia-detei-43.jpg"/>
          <p:cNvPicPr>
            <a:picLocks noChangeAspect="1" noChangeArrowheads="1"/>
          </p:cNvPicPr>
          <p:nvPr/>
        </p:nvPicPr>
        <p:blipFill>
          <a:blip r:embed="rId2"/>
          <a:srcRect l="21188" t="10077" r="21110" b="7296"/>
          <a:stretch>
            <a:fillRect/>
          </a:stretch>
        </p:blipFill>
        <p:spPr bwMode="auto">
          <a:xfrm>
            <a:off x="4572000" y="785794"/>
            <a:ext cx="3500462" cy="3500462"/>
          </a:xfrm>
          <a:prstGeom prst="rect">
            <a:avLst/>
          </a:prstGeom>
          <a:noFill/>
        </p:spPr>
      </p:pic>
    </p:spTree>
  </p:cSld>
  <p:clrMapOvr>
    <a:masterClrMapping/>
  </p:clrMapOvr>
  <p:transition advTm="10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abrakadabra.fun/uploads/posts/2021-12/1640153463_4-abrakadabra-fun-p-mnogo-lyudei-risunok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6543"/>
            <a:ext cx="2375262" cy="17728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5000" y="673092"/>
            <a:ext cx="7467600" cy="439718"/>
          </a:xfrm>
        </p:spPr>
        <p:txBody>
          <a:bodyPr>
            <a:noAutofit/>
          </a:bodyPr>
          <a:lstStyle/>
          <a:p>
            <a:r>
              <a:rPr lang="ru-RU" sz="3200" dirty="0" smtClean="0"/>
              <a:t>Главные результаты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4786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u="sng" dirty="0" smtClean="0"/>
              <a:t>Количественные</a:t>
            </a:r>
          </a:p>
          <a:p>
            <a:r>
              <a:rPr lang="ru-RU" dirty="0"/>
              <a:t>Практика объединила более 50 волонтёров старшего возраста со всего района, которые принимают активное участие в акциях на сайте </a:t>
            </a:r>
            <a:r>
              <a:rPr lang="ru-RU" dirty="0" err="1"/>
              <a:t>Добро.ру</a:t>
            </a:r>
            <a:r>
              <a:rPr lang="ru-RU" dirty="0"/>
              <a:t>. </a:t>
            </a:r>
            <a:r>
              <a:rPr lang="ru-RU" dirty="0"/>
              <a:t> </a:t>
            </a:r>
            <a:r>
              <a:rPr lang="ru-RU" dirty="0" smtClean="0"/>
              <a:t>       Из </a:t>
            </a:r>
            <a:r>
              <a:rPr lang="ru-RU" dirty="0"/>
              <a:t>них 20 постоянных волонтёров</a:t>
            </a:r>
            <a:r>
              <a:rPr lang="ru-RU" dirty="0" smtClean="0"/>
              <a:t>;</a:t>
            </a:r>
            <a:endParaRPr lang="ru-RU" dirty="0" smtClean="0"/>
          </a:p>
          <a:p>
            <a:pPr lvl="0"/>
            <a:r>
              <a:rPr lang="ru-RU" dirty="0"/>
              <a:t>В </a:t>
            </a:r>
            <a:r>
              <a:rPr lang="ru-RU" dirty="0" err="1"/>
              <a:t>Ханкайском</a:t>
            </a:r>
            <a:r>
              <a:rPr lang="ru-RU" dirty="0"/>
              <a:t> МО функционирует более 10 кружков по интересам, направленных на поддержание активного образа жизни граждан старшего возраста;</a:t>
            </a:r>
          </a:p>
          <a:p>
            <a:pPr lvl="0"/>
            <a:r>
              <a:rPr lang="ru-RU" dirty="0"/>
              <a:t>Проведено более 15 психологических тренингов, в результате которых участники групп отметили повышение самооценки и уверенности в себе. </a:t>
            </a:r>
          </a:p>
          <a:p>
            <a:endParaRPr lang="ru-RU" u="sng" dirty="0"/>
          </a:p>
        </p:txBody>
      </p:sp>
    </p:spTree>
  </p:cSld>
  <p:clrMapOvr>
    <a:masterClrMapping/>
  </p:clrMapOvr>
  <p:transition advTm="10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501605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200" u="sng" dirty="0" smtClean="0">
                <a:solidFill>
                  <a:srgbClr val="858E7A"/>
                </a:solidFill>
              </a:rPr>
              <a:t>Качественные</a:t>
            </a:r>
          </a:p>
          <a:p>
            <a:pPr lvl="0"/>
            <a:r>
              <a:rPr lang="ru-RU" dirty="0"/>
              <a:t>Повышен уровень общественно полезной добровольческой занятости старшего поколения, что предоставляет человеку возможность самореализации и почувствовать себя социально значимым в обществе;</a:t>
            </a:r>
          </a:p>
          <a:p>
            <a:pPr lvl="0"/>
            <a:r>
              <a:rPr lang="ru-RU" dirty="0"/>
              <a:t>Люди старшего возраста отметили улучшение самочувствия, жизненного тонуса и состояния </a:t>
            </a:r>
            <a:r>
              <a:rPr lang="ru-RU" dirty="0" smtClean="0"/>
              <a:t>здоровья;</a:t>
            </a:r>
          </a:p>
          <a:p>
            <a:pPr lvl="0"/>
            <a:r>
              <a:rPr lang="ru-RU" dirty="0" smtClean="0"/>
              <a:t>В </a:t>
            </a:r>
            <a:r>
              <a:rPr lang="ru-RU" dirty="0" err="1"/>
              <a:t>Ханкайском</a:t>
            </a:r>
            <a:r>
              <a:rPr lang="ru-RU" dirty="0"/>
              <a:t> МО отмечается повышение доступности занятий спортом и культурных мероприятий для людей старшего возраста</a:t>
            </a:r>
            <a:r>
              <a:rPr lang="ru-RU" dirty="0" smtClean="0"/>
              <a:t>;</a:t>
            </a:r>
          </a:p>
          <a:p>
            <a:pPr lvl="0"/>
            <a:r>
              <a:rPr lang="ru-RU" dirty="0"/>
              <a:t>У участников сформировалась активная жизненная позиция и оптимистические взгляды на жизнь. Отмечают, что стали реже испытывать депрессивные состояния.</a:t>
            </a:r>
          </a:p>
          <a:p>
            <a:pPr>
              <a:buNone/>
            </a:pPr>
            <a:endParaRPr lang="ru-RU" u="sng" dirty="0"/>
          </a:p>
        </p:txBody>
      </p:sp>
      <p:pic>
        <p:nvPicPr>
          <p:cNvPr id="21506" name="Picture 2" descr="https://avatars.mds.yandex.net/i?id=8869c950c02ce8de05af22e40fb111f7cc473add-10131513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5157192"/>
            <a:ext cx="6357982" cy="1415065"/>
          </a:xfrm>
          <a:prstGeom prst="rect">
            <a:avLst/>
          </a:prstGeom>
          <a:noFill/>
        </p:spPr>
      </p:pic>
    </p:spTree>
  </p:cSld>
  <p:clrMapOvr>
    <a:masterClrMapping/>
  </p:clrMapOvr>
  <p:transition advTm="10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314</TotalTime>
  <Words>469</Words>
  <Application>Microsoft Office PowerPoint</Application>
  <PresentationFormat>Экран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Century Schoolbook</vt:lpstr>
      <vt:lpstr>Wingdings</vt:lpstr>
      <vt:lpstr>Wingdings 2</vt:lpstr>
      <vt:lpstr>Эркер</vt:lpstr>
      <vt:lpstr> Серебряная лига добра</vt:lpstr>
      <vt:lpstr>Презентация PowerPoint</vt:lpstr>
      <vt:lpstr>Цель практики:</vt:lpstr>
      <vt:lpstr>Задачи практики:</vt:lpstr>
      <vt:lpstr>Презентация PowerPoint</vt:lpstr>
      <vt:lpstr>В зависимости от запросов участников группы встречи проводились по нескольким направлениям:</vt:lpstr>
      <vt:lpstr>Презентация PowerPoint</vt:lpstr>
      <vt:lpstr>Главные результаты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24</cp:revision>
  <dcterms:created xsi:type="dcterms:W3CDTF">2023-10-11T04:43:58Z</dcterms:created>
  <dcterms:modified xsi:type="dcterms:W3CDTF">2023-10-23T00:55:13Z</dcterms:modified>
</cp:coreProperties>
</file>