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sldIdLst>
    <p:sldId id="259" r:id="rId2"/>
    <p:sldId id="276" r:id="rId3"/>
    <p:sldId id="274" r:id="rId4"/>
    <p:sldId id="272" r:id="rId5"/>
    <p:sldId id="260" r:id="rId6"/>
    <p:sldId id="265" r:id="rId7"/>
    <p:sldId id="275" r:id="rId8"/>
    <p:sldId id="262" r:id="rId9"/>
    <p:sldId id="266" r:id="rId10"/>
    <p:sldId id="268" r:id="rId11"/>
    <p:sldId id="263" r:id="rId12"/>
    <p:sldId id="277" r:id="rId13"/>
    <p:sldId id="278" r:id="rId14"/>
    <p:sldId id="27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мониторинг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подавленность </c:v>
                </c:pt>
                <c:pt idx="1">
                  <c:v>тревожность</c:v>
                </c:pt>
                <c:pt idx="2">
                  <c:v>депресивность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0.83</c:v>
                </c:pt>
                <c:pt idx="1">
                  <c:v>0.83</c:v>
                </c:pt>
                <c:pt idx="2">
                  <c:v>0.83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подавленность </c:v>
                </c:pt>
                <c:pt idx="1">
                  <c:v>тревожность</c:v>
                </c:pt>
                <c:pt idx="2">
                  <c:v>депресивность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0.17</c:v>
                </c:pt>
                <c:pt idx="1">
                  <c:v>0.17</c:v>
                </c:pt>
                <c:pt idx="2">
                  <c:v>0.17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подавленность </c:v>
                </c:pt>
                <c:pt idx="1">
                  <c:v>тревожность</c:v>
                </c:pt>
                <c:pt idx="2">
                  <c:v>депресивность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315320"/>
        <c:axId val="171317280"/>
        <c:axId val="0"/>
      </c:bar3DChart>
      <c:catAx>
        <c:axId val="171315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317280"/>
        <c:crosses val="autoZero"/>
        <c:auto val="1"/>
        <c:lblAlgn val="ctr"/>
        <c:lblOffset val="100"/>
        <c:noMultiLvlLbl val="0"/>
      </c:catAx>
      <c:valAx>
        <c:axId val="171317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3153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 мониторинг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подавленность </c:v>
                </c:pt>
                <c:pt idx="1">
                  <c:v>тревожность</c:v>
                </c:pt>
                <c:pt idx="2">
                  <c:v>депресивность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0.14000000000000001</c:v>
                </c:pt>
                <c:pt idx="1">
                  <c:v>0.14000000000000001</c:v>
                </c:pt>
                <c:pt idx="2">
                  <c:v>0.14000000000000001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подавленность </c:v>
                </c:pt>
                <c:pt idx="1">
                  <c:v>тревожность</c:v>
                </c:pt>
                <c:pt idx="2">
                  <c:v>депресивность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0.21</c:v>
                </c:pt>
                <c:pt idx="1">
                  <c:v>0.21</c:v>
                </c:pt>
                <c:pt idx="2">
                  <c:v>0.21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подавленность </c:v>
                </c:pt>
                <c:pt idx="1">
                  <c:v>тревожность</c:v>
                </c:pt>
                <c:pt idx="2">
                  <c:v>депресивность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0.65</c:v>
                </c:pt>
                <c:pt idx="1">
                  <c:v>0.65</c:v>
                </c:pt>
                <c:pt idx="2">
                  <c:v>0.65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276008"/>
        <c:axId val="238276400"/>
        <c:axId val="0"/>
      </c:bar3DChart>
      <c:catAx>
        <c:axId val="238276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276400"/>
        <c:crosses val="autoZero"/>
        <c:auto val="1"/>
        <c:lblAlgn val="ctr"/>
        <c:lblOffset val="100"/>
        <c:noMultiLvlLbl val="0"/>
      </c:catAx>
      <c:valAx>
        <c:axId val="23827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2760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8C2CFC2-BE67-428C-B8E9-149C9D305C80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9CFB7E1-7AC8-4788-8426-E585FE8B254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97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CFC2-BE67-428C-B8E9-149C9D305C80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B7E1-7AC8-4788-8426-E585FE8B25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535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CFC2-BE67-428C-B8E9-149C9D305C80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B7E1-7AC8-4788-8426-E585FE8B254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755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CFC2-BE67-428C-B8E9-149C9D305C80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B7E1-7AC8-4788-8426-E585FE8B25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822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CFC2-BE67-428C-B8E9-149C9D305C80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B7E1-7AC8-4788-8426-E585FE8B25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778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CFC2-BE67-428C-B8E9-149C9D305C80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B7E1-7AC8-4788-8426-E585FE8B25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351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CFC2-BE67-428C-B8E9-149C9D305C80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B7E1-7AC8-4788-8426-E585FE8B254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331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CFC2-BE67-428C-B8E9-149C9D305C80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B7E1-7AC8-4788-8426-E585FE8B254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280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CFC2-BE67-428C-B8E9-149C9D305C80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B7E1-7AC8-4788-8426-E585FE8B254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45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CFC2-BE67-428C-B8E9-149C9D305C80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B7E1-7AC8-4788-8426-E585FE8B25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50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CFC2-BE67-428C-B8E9-149C9D305C80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B7E1-7AC8-4788-8426-E585FE8B254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513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CFC2-BE67-428C-B8E9-149C9D305C80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B7E1-7AC8-4788-8426-E585FE8B25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15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CFC2-BE67-428C-B8E9-149C9D305C80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B7E1-7AC8-4788-8426-E585FE8B254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957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CFC2-BE67-428C-B8E9-149C9D305C80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B7E1-7AC8-4788-8426-E585FE8B254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700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CFC2-BE67-428C-B8E9-149C9D305C80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B7E1-7AC8-4788-8426-E585FE8B25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743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CFC2-BE67-428C-B8E9-149C9D305C80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B7E1-7AC8-4788-8426-E585FE8B254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932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CFC2-BE67-428C-B8E9-149C9D305C80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B7E1-7AC8-4788-8426-E585FE8B25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3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8C2CFC2-BE67-428C-B8E9-149C9D305C80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9CFB7E1-7AC8-4788-8426-E585FE8B25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03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800" y="204952"/>
            <a:ext cx="11938000" cy="675552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  <a:p>
            <a:pPr algn="just"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buNone/>
            </a:pPr>
            <a:r>
              <a:rPr lang="ru-RU" sz="6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Семейный </a:t>
            </a:r>
            <a:r>
              <a:rPr lang="ru-RU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клуб</a:t>
            </a:r>
          </a:p>
          <a:p>
            <a:pPr algn="ctr">
              <a:buNone/>
            </a:pPr>
            <a:r>
              <a:rPr lang="ru-RU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Навигатор</a:t>
            </a:r>
          </a:p>
          <a:p>
            <a:pPr algn="just">
              <a:buNone/>
            </a:pPr>
            <a:endParaRPr lang="ru-RU" dirty="0"/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38960" y="512379"/>
            <a:ext cx="11485178" cy="3960495"/>
          </a:xfrm>
          <a:prstGeom prst="downArrowCallou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550"/>
            <a:ext cx="1897552" cy="184028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11014" y="102477"/>
            <a:ext cx="9341069" cy="1497724"/>
          </a:xfrm>
          <a:prstGeom prst="rect">
            <a:avLst/>
          </a:prstGeom>
        </p:spPr>
        <p:txBody>
          <a:bodyPr/>
          <a:lstStyle/>
          <a:p>
            <a:pPr lvl="0" rtl="0">
              <a:buChar char="•"/>
            </a:pPr>
            <a:endParaRPr lang="ru-RU" dirty="0"/>
          </a:p>
          <a:p>
            <a:pPr lvl="1" algn="ctr"/>
            <a:r>
              <a:rPr lang="ru-RU" sz="2400" b="1" dirty="0" smtClean="0"/>
              <a:t>Государственное бюджетное учреждение</a:t>
            </a:r>
          </a:p>
          <a:p>
            <a:pPr lvl="1" algn="ctr"/>
            <a:r>
              <a:rPr lang="ru-RU" sz="2400" b="1" dirty="0" smtClean="0"/>
              <a:t> Республики Башкортостан</a:t>
            </a:r>
            <a:endParaRPr lang="ru-RU" sz="2400" b="1" dirty="0"/>
          </a:p>
          <a:p>
            <a:pPr lvl="1" algn="ctr"/>
            <a:r>
              <a:rPr lang="ru-RU" sz="2400" b="1" dirty="0" smtClean="0"/>
              <a:t>Восточный межрайонный центр «Семья»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47999" y="2394871"/>
            <a:ext cx="8953939" cy="415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endParaRPr lang="ru-RU" sz="1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endParaRPr lang="ru-RU" sz="1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endParaRPr lang="ru-RU" sz="1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endParaRPr lang="ru-RU" sz="1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Заведующий отделением помощи женщинам оказавшимся</a:t>
            </a:r>
          </a:p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кризисной ситуации Л.В.Кадырова                                                       </a:t>
            </a:r>
          </a:p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Разработчики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   М.В.Лунегова</a:t>
            </a:r>
          </a:p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медсестра М.Г.Юленкова</a:t>
            </a:r>
          </a:p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юрист-консультант В.Ф.Тагирова</a:t>
            </a:r>
          </a:p>
        </p:txBody>
      </p:sp>
    </p:spTree>
    <p:extLst>
      <p:ext uri="{BB962C8B-B14F-4D97-AF65-F5344CB8AC3E}">
        <p14:creationId xmlns:p14="http://schemas.microsoft.com/office/powerpoint/2010/main" val="342839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1726" y="189186"/>
            <a:ext cx="7307179" cy="87498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анимация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710" y="819807"/>
            <a:ext cx="10809887" cy="505606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Арт-терапия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Кукольный театр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игры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Мульттерапия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поделок из бросового материала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152" y="4784110"/>
            <a:ext cx="2548753" cy="1911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4474" y="3473368"/>
            <a:ext cx="24537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561" y="0"/>
            <a:ext cx="3082439" cy="2278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60" y="2425183"/>
            <a:ext cx="4250445" cy="218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" y="3917730"/>
            <a:ext cx="3920359" cy="2940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5900"/>
            <a:ext cx="11899900" cy="62865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/>
              <a:t> 	</a:t>
            </a:r>
            <a:r>
              <a:rPr lang="ru-RU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Результаты, целевые индикаторы</a:t>
            </a:r>
            <a:endParaRPr lang="ru-RU" sz="2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</a:p>
          <a:p>
            <a:pPr algn="just"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.</a:t>
            </a:r>
          </a:p>
          <a:p>
            <a:pPr algn="just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 algn="just">
              <a:buNone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	</a:t>
            </a:r>
          </a:p>
          <a:p>
            <a:pPr algn="just">
              <a:buNone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-	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32" y="909312"/>
            <a:ext cx="4413887" cy="9876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35" y="2498324"/>
            <a:ext cx="5368158" cy="7882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1169" y="909312"/>
            <a:ext cx="2659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Отсутствуют случаи повторных поступлений в КЭП.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5573" y="2159876"/>
            <a:ext cx="37994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Разработаны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кейсы для проведения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встреч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клуба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650494"/>
            <a:ext cx="7835462" cy="102398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98635" y="3198168"/>
            <a:ext cx="8245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ru-RU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ru-RU" sz="12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Созданы 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средовые условия,  для  того, что бы </a:t>
            </a:r>
            <a:endParaRPr lang="ru-RU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женщины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с детьми чувствовали себя комфортно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7006" y="5205706"/>
            <a:ext cx="1615580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66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5900"/>
            <a:ext cx="11899900" cy="62865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/>
              <a:t> 	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</a:p>
          <a:p>
            <a:pPr algn="just"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.</a:t>
            </a:r>
          </a:p>
          <a:p>
            <a:pPr algn="just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 algn="just">
              <a:buNone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	</a:t>
            </a:r>
          </a:p>
          <a:p>
            <a:pPr algn="just">
              <a:buNone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-	</a:t>
            </a:r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7006" y="5205706"/>
            <a:ext cx="1615580" cy="1554615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94828799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89890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5900"/>
            <a:ext cx="11899900" cy="62865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/>
              <a:t> 	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</a:p>
          <a:p>
            <a:pPr algn="just"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.</a:t>
            </a:r>
          </a:p>
          <a:p>
            <a:pPr algn="just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 algn="just">
              <a:buNone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	</a:t>
            </a:r>
          </a:p>
          <a:p>
            <a:pPr algn="just">
              <a:buNone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-	</a:t>
            </a:r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7006" y="5205706"/>
            <a:ext cx="1615580" cy="1554615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03693691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11931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5900"/>
            <a:ext cx="11899900" cy="62865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/>
              <a:t> 	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</a:p>
          <a:p>
            <a:pPr algn="just"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.</a:t>
            </a:r>
            <a:r>
              <a:rPr lang="ru-RU" sz="1200" dirty="0"/>
              <a:t> </a:t>
            </a:r>
            <a:r>
              <a:rPr lang="ru-RU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  <a:p>
            <a:pPr algn="just">
              <a:buNone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 algn="just">
              <a:buNone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	</a:t>
            </a:r>
          </a:p>
          <a:p>
            <a:pPr algn="just">
              <a:buNone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-	</a:t>
            </a:r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7006" y="5205706"/>
            <a:ext cx="1615580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57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800" y="204952"/>
            <a:ext cx="11938000" cy="675552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endParaRPr lang="ru-RU" dirty="0"/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38960" y="512379"/>
            <a:ext cx="11485178" cy="6930866"/>
          </a:xfrm>
          <a:prstGeom prst="downArrowCallou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Проект «Навигатор»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- это  семейный клуб для женщин  с детьми, пострадавших от семейного насилия в г. Белорецк Республики Башкортостан, в котором один раз в месяц в неформальной обстановке мамы смогут обсудить актуальные для них темы, поделиться опытом, познакомиться с интересными гостями, получать знания, а дети участвуют в творческих мастерских.  </a:t>
            </a:r>
          </a:p>
          <a:p>
            <a:pPr algn="just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	Проект позволит создать пространство для обучения, приобретения новых компетенций и адаптации в семейной жизни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Выноска со стрелкой вправо 1"/>
          <p:cNvSpPr/>
          <p:nvPr/>
        </p:nvSpPr>
        <p:spPr>
          <a:xfrm>
            <a:off x="444089" y="2981528"/>
            <a:ext cx="3791607" cy="1532234"/>
          </a:xfrm>
          <a:prstGeom prst="right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42" y="3101413"/>
            <a:ext cx="1725318" cy="1292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640" y="3097406"/>
            <a:ext cx="1548518" cy="38103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040" y="3310814"/>
            <a:ext cx="1363717" cy="19083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130427" y="1463837"/>
            <a:ext cx="1548518" cy="301909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4261" y="2319404"/>
            <a:ext cx="1659089" cy="132424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0648" y="5017718"/>
            <a:ext cx="1897552" cy="184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2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800" y="204952"/>
            <a:ext cx="11938000" cy="675552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ru-RU" b="1" i="1" dirty="0"/>
              <a:t>Актуальность  программы</a:t>
            </a:r>
            <a:r>
              <a:rPr lang="ru-RU" i="1" dirty="0"/>
              <a:t>  </a:t>
            </a:r>
            <a:endParaRPr lang="ru-RU" dirty="0"/>
          </a:p>
          <a:p>
            <a:pPr algn="just"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заключается в том, что ранее клубная работа с женщинами, которые подвергались домашнему насилию, носила разрозненный характер. После составления программы работа носит системный характер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В программе семейного клуба «Навигатор»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етко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выстроенные занятия, с определёнными целями и логикой,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позволяют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более системно подойти в достижении, поставленной в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цели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 повышению  адаптационных способностей к повседневной жизни.</a:t>
            </a:r>
          </a:p>
          <a:p>
            <a:pPr algn="just"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Встречи клуба направлены на активизацию внутренних ресурсов семьи, создание мотивации всех членов семьи для решения проблем, укрепление внутрисемейных отношений, повышение воспитательной компетенции.</a:t>
            </a:r>
          </a:p>
          <a:p>
            <a:pPr algn="just"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Программа состоит из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занятий по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120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минут,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ериодичность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раз в месяц.</a:t>
            </a:r>
          </a:p>
          <a:p>
            <a:pPr algn="just"/>
            <a:endParaRPr lang="ru-RU" dirty="0"/>
          </a:p>
          <a:p>
            <a:pPr>
              <a:buNone/>
            </a:pP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255" y="4654339"/>
            <a:ext cx="2204545" cy="213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800" y="409903"/>
            <a:ext cx="11709400" cy="6067097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Цель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семейного клуба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формированию  адаптационных способностей в повседневной жизни и навыков  успешного родительства  для  матерей с детьми, оказавшимся в кризисной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ситуации.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r>
              <a:rPr lang="ru-RU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Задачи: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 создать сообщество, в котором женщина может получить поддержку, советы, помощь по интересующим ее вопросам  воспитания, заботе о детям, формированию бытовых навыков. 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 сформировать естественную стимулирующую среду, в которой женщина с детьми чувствует себя комфортно и защищено, проявляя творческую активность; 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 обеспечить психолого-педагогической поддержкой молодые семьи для повышения компетентности родителей.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1007" y="5300795"/>
            <a:ext cx="1610595" cy="155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9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10" y="469900"/>
            <a:ext cx="11415548" cy="54737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		</a:t>
            </a:r>
            <a:r>
              <a:rPr lang="ru-RU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Целевая аудитория</a:t>
            </a:r>
            <a:endParaRPr lang="ru-RU" sz="2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>
              <a:buNone/>
            </a:pP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	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 </a:t>
            </a: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414" y="4237334"/>
            <a:ext cx="3810330" cy="602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413" y="5874802"/>
            <a:ext cx="4327635" cy="386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414" y="1215487"/>
            <a:ext cx="9467358" cy="15485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08538" y="834505"/>
            <a:ext cx="57465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Женщины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оказавшиеся в кризисной ситуации, которые проживали или проживают на данный момент времени в комнате экстренной психологической помощи, имеющие детей дошкольного и  школьного возраста.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79552" y="4193128"/>
            <a:ext cx="2501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жертвы домашнего насилия;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11158" y="4589998"/>
            <a:ext cx="2420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414" y="4934295"/>
            <a:ext cx="3846786" cy="56083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97269" y="5574268"/>
            <a:ext cx="1623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413" y="2953436"/>
            <a:ext cx="4414345" cy="98733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237594" y="3244334"/>
            <a:ext cx="4359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выходцы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из неблагополучных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семей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55835" y="5051663"/>
            <a:ext cx="1898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матери–одиночки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1182413" y="5904211"/>
            <a:ext cx="3824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выпускницы детских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домов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7499" y="5236329"/>
            <a:ext cx="1615580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28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639614" y="307429"/>
            <a:ext cx="8883869" cy="10441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7069" y="78827"/>
            <a:ext cx="11595538" cy="6353503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11478" y="307429"/>
            <a:ext cx="525910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1D1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семейного клуба «Навигатор»</a:t>
            </a: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710" y="1734207"/>
            <a:ext cx="1346917" cy="23122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2906" y="1545021"/>
            <a:ext cx="1351880" cy="19470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863" y="1545021"/>
            <a:ext cx="1564714" cy="24383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8890" y="4958256"/>
            <a:ext cx="1763110" cy="18567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59" y="1950070"/>
            <a:ext cx="2207172" cy="209638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957146" y="2041635"/>
            <a:ext cx="130853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1D1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Азбука питания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74864" y="1939159"/>
            <a:ext cx="1564714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1D1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Детская    анимация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3358" y="2041635"/>
            <a:ext cx="2275967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1D1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Психологические </a:t>
            </a:r>
            <a:r>
              <a:rPr lang="ru-RU" sz="2000" b="1" dirty="0">
                <a:solidFill>
                  <a:srgbClr val="1D1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38138" y="1545021"/>
            <a:ext cx="1221828" cy="1118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  классы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7069" y="78827"/>
            <a:ext cx="11595538" cy="6353503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endParaRPr lang="ru-RU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 с элементами тренинга для детей и родителей, 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применением методов арт – терапии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Рисуем круги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Без лимит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страну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желаний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Жизненный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путь, планы,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цели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Мое имя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Твой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успех – в твоих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руках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 себя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одна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Мой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дом, мечтай, планируй,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созидай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Семейные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традиции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Новогодний букет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МАК карты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трудотерапии, направленные на понимание себя и своих истинных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желаний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633" y="4163190"/>
            <a:ext cx="1870841" cy="1403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8710" y="1467436"/>
            <a:ext cx="1708476" cy="227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517" y="1467436"/>
            <a:ext cx="3022913" cy="2008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9283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365" y="321441"/>
            <a:ext cx="11402436" cy="6400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dirty="0" smtClean="0"/>
              <a:t>	</a:t>
            </a: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ru-RU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«Азбука питания» </a:t>
            </a: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</a:p>
          <a:p>
            <a:pPr algn="just">
              <a:buNone/>
            </a:pP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приготовление несложных десертов и экономически выгодных, бюджетных блюд: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Сладкий десерт без выпечки «Горка из безе»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Новогодняя елочка из фруктов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«Сладкая колбаска из печенья»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конфеты «Кокосовая нежность»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десерт </a:t>
            </a:r>
            <a:r>
              <a:rPr lang="ru-RU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Вафельно</a:t>
            </a: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банановое наслаждение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Расписные прянички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Пшенная каша с тыквой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Вареники с капустой </a:t>
            </a:r>
          </a:p>
          <a:p>
            <a:pPr algn="just">
              <a:buNone/>
            </a:pP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569" y="1340070"/>
            <a:ext cx="2483067" cy="1655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375" y="2317531"/>
            <a:ext cx="2750707" cy="1655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042" y="4072079"/>
            <a:ext cx="2165594" cy="2650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454" y="2636813"/>
            <a:ext cx="3980932" cy="4221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9180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032" y="280737"/>
            <a:ext cx="11590421" cy="5595131"/>
          </a:xfrm>
        </p:spPr>
        <p:txBody>
          <a:bodyPr/>
          <a:lstStyle/>
          <a:p>
            <a:pPr algn="just">
              <a:buNone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для родителей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Молодость лица – своими руками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«Правка лица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89" y="1918911"/>
            <a:ext cx="3062485" cy="2172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839" y="1358966"/>
            <a:ext cx="3774080" cy="234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409" y="5303385"/>
            <a:ext cx="1615580" cy="1554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840" y="2855474"/>
            <a:ext cx="3263881" cy="2447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484" y="421883"/>
            <a:ext cx="3359969" cy="186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263" y="4518160"/>
            <a:ext cx="3026979" cy="2270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1221</TotalTime>
  <Words>352</Words>
  <Application>Microsoft Office PowerPoint</Application>
  <PresentationFormat>Широкоэкранный</PresentationFormat>
  <Paragraphs>178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Garamond</vt:lpstr>
      <vt:lpstr>Times New Roman</vt:lpstr>
      <vt:lpstr>Wingdings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Детская анимация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Интерпретация Анализ символичного значения песочных фигур (схематичное деление песочницы на актуальные зоны)  Вариант № 1</dc:title>
  <dc:creator>Work</dc:creator>
  <cp:lastModifiedBy>Work</cp:lastModifiedBy>
  <cp:revision>66</cp:revision>
  <dcterms:created xsi:type="dcterms:W3CDTF">2020-09-11T06:51:50Z</dcterms:created>
  <dcterms:modified xsi:type="dcterms:W3CDTF">2023-10-23T07:50:17Z</dcterms:modified>
</cp:coreProperties>
</file>