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421" r:id="rId3"/>
    <p:sldId id="423" r:id="rId4"/>
    <p:sldId id="414" r:id="rId5"/>
    <p:sldId id="353" r:id="rId6"/>
    <p:sldId id="420" r:id="rId7"/>
    <p:sldId id="410" r:id="rId8"/>
    <p:sldId id="415" r:id="rId9"/>
    <p:sldId id="413" r:id="rId10"/>
    <p:sldId id="4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1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31D6-DA70-4261-A9B1-ECF3BD2F976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CAEE-6726-4319-B410-C7006A2A8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2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01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0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12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68857" y="593917"/>
            <a:ext cx="4707136" cy="6264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3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18" y="1888435"/>
            <a:ext cx="4394240" cy="4393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34852" y="-46107"/>
            <a:ext cx="3794561" cy="322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59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41409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232030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94082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743294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490621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2030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743294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484703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8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19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39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552215" cy="6858000"/>
          </a:xfrm>
          <a:custGeom>
            <a:avLst/>
            <a:gdLst>
              <a:gd name="connsiteX0" fmla="*/ 0 w 9552215"/>
              <a:gd name="connsiteY0" fmla="*/ 0 h 6858000"/>
              <a:gd name="connsiteX1" fmla="*/ 9552215 w 9552215"/>
              <a:gd name="connsiteY1" fmla="*/ 0 h 6858000"/>
              <a:gd name="connsiteX2" fmla="*/ 9552215 w 9552215"/>
              <a:gd name="connsiteY2" fmla="*/ 6858000 h 6858000"/>
              <a:gd name="connsiteX3" fmla="*/ 0 w 9552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2215" h="6858000">
                <a:moveTo>
                  <a:pt x="0" y="0"/>
                </a:moveTo>
                <a:lnTo>
                  <a:pt x="9552215" y="0"/>
                </a:lnTo>
                <a:lnTo>
                  <a:pt x="95522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66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9552215"/>
              <a:gd name="connsiteY0" fmla="*/ 0 h 6858000"/>
              <a:gd name="connsiteX1" fmla="*/ 9552215 w 9552215"/>
              <a:gd name="connsiteY1" fmla="*/ 0 h 6858000"/>
              <a:gd name="connsiteX2" fmla="*/ 9552215 w 9552215"/>
              <a:gd name="connsiteY2" fmla="*/ 6858000 h 6858000"/>
              <a:gd name="connsiteX3" fmla="*/ 0 w 9552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2215" h="6858000">
                <a:moveTo>
                  <a:pt x="0" y="0"/>
                </a:moveTo>
                <a:lnTo>
                  <a:pt x="9552215" y="0"/>
                </a:lnTo>
                <a:lnTo>
                  <a:pt x="95522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28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4038600" y="0"/>
            <a:ext cx="8153400" cy="5853723"/>
          </a:xfrm>
          <a:custGeom>
            <a:avLst/>
            <a:gdLst>
              <a:gd name="connsiteX0" fmla="*/ 0 w 8153400"/>
              <a:gd name="connsiteY0" fmla="*/ 0 h 5853723"/>
              <a:gd name="connsiteX1" fmla="*/ 8153400 w 8153400"/>
              <a:gd name="connsiteY1" fmla="*/ 0 h 5853723"/>
              <a:gd name="connsiteX2" fmla="*/ 8153400 w 8153400"/>
              <a:gd name="connsiteY2" fmla="*/ 5853723 h 5853723"/>
              <a:gd name="connsiteX3" fmla="*/ 0 w 8153400"/>
              <a:gd name="connsiteY3" fmla="*/ 5853723 h 58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5853723">
                <a:moveTo>
                  <a:pt x="0" y="0"/>
                </a:moveTo>
                <a:lnTo>
                  <a:pt x="8153400" y="0"/>
                </a:lnTo>
                <a:lnTo>
                  <a:pt x="8153400" y="5853723"/>
                </a:lnTo>
                <a:lnTo>
                  <a:pt x="0" y="58537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899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43207" cy="5918200"/>
          </a:xfrm>
          <a:custGeom>
            <a:avLst/>
            <a:gdLst>
              <a:gd name="connsiteX0" fmla="*/ 0 w 8243207"/>
              <a:gd name="connsiteY0" fmla="*/ 0 h 5918200"/>
              <a:gd name="connsiteX1" fmla="*/ 8243207 w 8243207"/>
              <a:gd name="connsiteY1" fmla="*/ 0 h 5918200"/>
              <a:gd name="connsiteX2" fmla="*/ 8243207 w 8243207"/>
              <a:gd name="connsiteY2" fmla="*/ 5918200 h 5918200"/>
              <a:gd name="connsiteX3" fmla="*/ 0 w 8243207"/>
              <a:gd name="connsiteY3" fmla="*/ 5918200 h 59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3207" h="5918200">
                <a:moveTo>
                  <a:pt x="0" y="0"/>
                </a:moveTo>
                <a:lnTo>
                  <a:pt x="8243207" y="0"/>
                </a:lnTo>
                <a:lnTo>
                  <a:pt x="8243207" y="5918200"/>
                </a:lnTo>
                <a:lnTo>
                  <a:pt x="0" y="5918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73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3178" y="1731646"/>
            <a:ext cx="5777372" cy="3803452"/>
          </a:xfrm>
          <a:prstGeom prst="parallelogram">
            <a:avLst>
              <a:gd name="adj" fmla="val 58797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69313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352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448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43550" cy="6858000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79958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48450" y="0"/>
            <a:ext cx="5543550" cy="6858000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0005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6640" y="3119894"/>
            <a:ext cx="10818720" cy="3107911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846725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771248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7561914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7136678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547101" y="1217875"/>
            <a:ext cx="3229152" cy="43053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3449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307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417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23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6075243"/>
      </p:ext>
    </p:extLst>
  </p:cSld>
  <p:clrMapOvr>
    <a:masterClrMapping/>
  </p:clrMapOvr>
  <p:transition spd="slow" advClick="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180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21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3000"/>
    </mc:Choice>
    <mc:Fallback>
      <p:transition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18288" y="217488"/>
            <a:ext cx="5399087" cy="66405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4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53811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7487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211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5980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371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35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184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410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8757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8060418"/>
      </p:ext>
    </p:extLst>
  </p:cSld>
  <p:clrMapOvr>
    <a:masterClrMapping/>
  </p:clrMapOvr>
  <p:transition spd="slow" advClick="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197F361-2BA1-4689-A679-42443E018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7935" y="2621296"/>
            <a:ext cx="5446503" cy="5503919"/>
          </a:xfrm>
          <a:custGeom>
            <a:avLst/>
            <a:gdLst>
              <a:gd name="connsiteX0" fmla="*/ 749887 w 5446503"/>
              <a:gd name="connsiteY0" fmla="*/ 2903054 h 5503919"/>
              <a:gd name="connsiteX1" fmla="*/ 1050233 w 5446503"/>
              <a:gd name="connsiteY1" fmla="*/ 3027461 h 5503919"/>
              <a:gd name="connsiteX2" fmla="*/ 2801596 w 5446503"/>
              <a:gd name="connsiteY2" fmla="*/ 4778823 h 5503919"/>
              <a:gd name="connsiteX3" fmla="*/ 2801596 w 5446503"/>
              <a:gd name="connsiteY3" fmla="*/ 5379513 h 5503919"/>
              <a:gd name="connsiteX4" fmla="*/ 2801594 w 5446503"/>
              <a:gd name="connsiteY4" fmla="*/ 5379512 h 5503919"/>
              <a:gd name="connsiteX5" fmla="*/ 2200904 w 5446503"/>
              <a:gd name="connsiteY5" fmla="*/ 5379512 h 5503919"/>
              <a:gd name="connsiteX6" fmla="*/ 449543 w 5446503"/>
              <a:gd name="connsiteY6" fmla="*/ 3628150 h 5503919"/>
              <a:gd name="connsiteX7" fmla="*/ 395115 w 5446503"/>
              <a:gd name="connsiteY7" fmla="*/ 3094093 h 5503919"/>
              <a:gd name="connsiteX8" fmla="*/ 449542 w 5446503"/>
              <a:gd name="connsiteY8" fmla="*/ 3027461 h 5503919"/>
              <a:gd name="connsiteX9" fmla="*/ 516175 w 5446503"/>
              <a:gd name="connsiteY9" fmla="*/ 2973033 h 5503919"/>
              <a:gd name="connsiteX10" fmla="*/ 749887 w 5446503"/>
              <a:gd name="connsiteY10" fmla="*/ 2903054 h 5503919"/>
              <a:gd name="connsiteX11" fmla="*/ 829616 w 5446503"/>
              <a:gd name="connsiteY11" fmla="*/ 1696566 h 5503919"/>
              <a:gd name="connsiteX12" fmla="*/ 1129961 w 5446503"/>
              <a:gd name="connsiteY12" fmla="*/ 1820973 h 5503919"/>
              <a:gd name="connsiteX13" fmla="*/ 3711033 w 5446503"/>
              <a:gd name="connsiteY13" fmla="*/ 4402045 h 5503919"/>
              <a:gd name="connsiteX14" fmla="*/ 3711033 w 5446503"/>
              <a:gd name="connsiteY14" fmla="*/ 5002735 h 5503919"/>
              <a:gd name="connsiteX15" fmla="*/ 3711032 w 5446503"/>
              <a:gd name="connsiteY15" fmla="*/ 5002734 h 5503919"/>
              <a:gd name="connsiteX16" fmla="*/ 3110342 w 5446503"/>
              <a:gd name="connsiteY16" fmla="*/ 5002734 h 5503919"/>
              <a:gd name="connsiteX17" fmla="*/ 529272 w 5446503"/>
              <a:gd name="connsiteY17" fmla="*/ 2421662 h 5503919"/>
              <a:gd name="connsiteX18" fmla="*/ 474844 w 5446503"/>
              <a:gd name="connsiteY18" fmla="*/ 1887605 h 5503919"/>
              <a:gd name="connsiteX19" fmla="*/ 529272 w 5446503"/>
              <a:gd name="connsiteY19" fmla="*/ 1820972 h 5503919"/>
              <a:gd name="connsiteX20" fmla="*/ 595904 w 5446503"/>
              <a:gd name="connsiteY20" fmla="*/ 1766545 h 5503919"/>
              <a:gd name="connsiteX21" fmla="*/ 829616 w 5446503"/>
              <a:gd name="connsiteY21" fmla="*/ 1696566 h 5503919"/>
              <a:gd name="connsiteX22" fmla="*/ 3552756 w 5446503"/>
              <a:gd name="connsiteY22" fmla="*/ 546136 h 5503919"/>
              <a:gd name="connsiteX23" fmla="*/ 3853101 w 5446503"/>
              <a:gd name="connsiteY23" fmla="*/ 670543 h 5503919"/>
              <a:gd name="connsiteX24" fmla="*/ 5322096 w 5446503"/>
              <a:gd name="connsiteY24" fmla="*/ 2139537 h 5503919"/>
              <a:gd name="connsiteX25" fmla="*/ 5322096 w 5446503"/>
              <a:gd name="connsiteY25" fmla="*/ 2740228 h 5503919"/>
              <a:gd name="connsiteX26" fmla="*/ 5322095 w 5446503"/>
              <a:gd name="connsiteY26" fmla="*/ 2740227 h 5503919"/>
              <a:gd name="connsiteX27" fmla="*/ 4721405 w 5446503"/>
              <a:gd name="connsiteY27" fmla="*/ 2740227 h 5503919"/>
              <a:gd name="connsiteX28" fmla="*/ 3252412 w 5446503"/>
              <a:gd name="connsiteY28" fmla="*/ 1271232 h 5503919"/>
              <a:gd name="connsiteX29" fmla="*/ 3252412 w 5446503"/>
              <a:gd name="connsiteY29" fmla="*/ 670542 h 5503919"/>
              <a:gd name="connsiteX30" fmla="*/ 3252411 w 5446503"/>
              <a:gd name="connsiteY30" fmla="*/ 670543 h 5503919"/>
              <a:gd name="connsiteX31" fmla="*/ 3552756 w 5446503"/>
              <a:gd name="connsiteY31" fmla="*/ 546136 h 5503919"/>
              <a:gd name="connsiteX32" fmla="*/ 2197829 w 5446503"/>
              <a:gd name="connsiteY32" fmla="*/ 473453 h 5503919"/>
              <a:gd name="connsiteX33" fmla="*/ 2498173 w 5446503"/>
              <a:gd name="connsiteY33" fmla="*/ 597860 h 5503919"/>
              <a:gd name="connsiteX34" fmla="*/ 5145866 w 5446503"/>
              <a:gd name="connsiteY34" fmla="*/ 3245552 h 5503919"/>
              <a:gd name="connsiteX35" fmla="*/ 5145866 w 5446503"/>
              <a:gd name="connsiteY35" fmla="*/ 3846242 h 5503919"/>
              <a:gd name="connsiteX36" fmla="*/ 5145865 w 5446503"/>
              <a:gd name="connsiteY36" fmla="*/ 3846242 h 5503919"/>
              <a:gd name="connsiteX37" fmla="*/ 4545175 w 5446503"/>
              <a:gd name="connsiteY37" fmla="*/ 3846242 h 5503919"/>
              <a:gd name="connsiteX38" fmla="*/ 1897485 w 5446503"/>
              <a:gd name="connsiteY38" fmla="*/ 1198549 h 5503919"/>
              <a:gd name="connsiteX39" fmla="*/ 1897485 w 5446503"/>
              <a:gd name="connsiteY39" fmla="*/ 597859 h 5503919"/>
              <a:gd name="connsiteX40" fmla="*/ 1897483 w 5446503"/>
              <a:gd name="connsiteY40" fmla="*/ 597860 h 5503919"/>
              <a:gd name="connsiteX41" fmla="*/ 2197829 w 5446503"/>
              <a:gd name="connsiteY41" fmla="*/ 473453 h 5503919"/>
              <a:gd name="connsiteX42" fmla="*/ 424751 w 5446503"/>
              <a:gd name="connsiteY42" fmla="*/ 0 h 5503919"/>
              <a:gd name="connsiteX43" fmla="*/ 725096 w 5446503"/>
              <a:gd name="connsiteY43" fmla="*/ 124407 h 5503919"/>
              <a:gd name="connsiteX44" fmla="*/ 4867377 w 5446503"/>
              <a:gd name="connsiteY44" fmla="*/ 4266687 h 5503919"/>
              <a:gd name="connsiteX45" fmla="*/ 4867377 w 5446503"/>
              <a:gd name="connsiteY45" fmla="*/ 4867377 h 5503919"/>
              <a:gd name="connsiteX46" fmla="*/ 4867376 w 5446503"/>
              <a:gd name="connsiteY46" fmla="*/ 4867377 h 5503919"/>
              <a:gd name="connsiteX47" fmla="*/ 4266686 w 5446503"/>
              <a:gd name="connsiteY47" fmla="*/ 4867377 h 5503919"/>
              <a:gd name="connsiteX48" fmla="*/ 124407 w 5446503"/>
              <a:gd name="connsiteY48" fmla="*/ 725096 h 5503919"/>
              <a:gd name="connsiteX49" fmla="*/ 124407 w 5446503"/>
              <a:gd name="connsiteY49" fmla="*/ 124406 h 5503919"/>
              <a:gd name="connsiteX50" fmla="*/ 124406 w 5446503"/>
              <a:gd name="connsiteY50" fmla="*/ 124407 h 5503919"/>
              <a:gd name="connsiteX51" fmla="*/ 424751 w 5446503"/>
              <a:gd name="connsiteY51" fmla="*/ 0 h 550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446503" h="5503919">
                <a:moveTo>
                  <a:pt x="749887" y="2903054"/>
                </a:moveTo>
                <a:cubicBezTo>
                  <a:pt x="858591" y="2903054"/>
                  <a:pt x="967295" y="2944523"/>
                  <a:pt x="1050233" y="3027461"/>
                </a:cubicBezTo>
                <a:lnTo>
                  <a:pt x="2801596" y="4778823"/>
                </a:lnTo>
                <a:cubicBezTo>
                  <a:pt x="2967470" y="4944699"/>
                  <a:pt x="2967470" y="5213638"/>
                  <a:pt x="2801596" y="5379513"/>
                </a:cubicBezTo>
                <a:lnTo>
                  <a:pt x="2801594" y="5379512"/>
                </a:lnTo>
                <a:cubicBezTo>
                  <a:pt x="2635718" y="5545388"/>
                  <a:pt x="2366781" y="5545389"/>
                  <a:pt x="2200904" y="5379512"/>
                </a:cubicBezTo>
                <a:lnTo>
                  <a:pt x="449543" y="3628150"/>
                </a:lnTo>
                <a:cubicBezTo>
                  <a:pt x="304402" y="3483009"/>
                  <a:pt x="286259" y="3258960"/>
                  <a:pt x="395115" y="3094093"/>
                </a:cubicBezTo>
                <a:lnTo>
                  <a:pt x="449542" y="3027461"/>
                </a:lnTo>
                <a:lnTo>
                  <a:pt x="516175" y="2973033"/>
                </a:lnTo>
                <a:cubicBezTo>
                  <a:pt x="586832" y="2926380"/>
                  <a:pt x="668360" y="2903054"/>
                  <a:pt x="749887" y="2903054"/>
                </a:cubicBezTo>
                <a:close/>
                <a:moveTo>
                  <a:pt x="829616" y="1696566"/>
                </a:moveTo>
                <a:cubicBezTo>
                  <a:pt x="938320" y="1696566"/>
                  <a:pt x="1047023" y="1738035"/>
                  <a:pt x="1129961" y="1820973"/>
                </a:cubicBezTo>
                <a:lnTo>
                  <a:pt x="3711033" y="4402045"/>
                </a:lnTo>
                <a:cubicBezTo>
                  <a:pt x="3876909" y="4567921"/>
                  <a:pt x="3876909" y="4836859"/>
                  <a:pt x="3711033" y="5002735"/>
                </a:cubicBezTo>
                <a:lnTo>
                  <a:pt x="3711032" y="5002734"/>
                </a:lnTo>
                <a:cubicBezTo>
                  <a:pt x="3545156" y="5168610"/>
                  <a:pt x="3276218" y="5168610"/>
                  <a:pt x="3110342" y="5002734"/>
                </a:cubicBezTo>
                <a:lnTo>
                  <a:pt x="529272" y="2421662"/>
                </a:lnTo>
                <a:cubicBezTo>
                  <a:pt x="384130" y="2276521"/>
                  <a:pt x="365988" y="2052472"/>
                  <a:pt x="474844" y="1887605"/>
                </a:cubicBezTo>
                <a:lnTo>
                  <a:pt x="529272" y="1820972"/>
                </a:lnTo>
                <a:lnTo>
                  <a:pt x="595904" y="1766545"/>
                </a:lnTo>
                <a:cubicBezTo>
                  <a:pt x="666561" y="1719892"/>
                  <a:pt x="748089" y="1696567"/>
                  <a:pt x="829616" y="1696566"/>
                </a:cubicBezTo>
                <a:close/>
                <a:moveTo>
                  <a:pt x="3552756" y="546136"/>
                </a:moveTo>
                <a:cubicBezTo>
                  <a:pt x="3661460" y="546136"/>
                  <a:pt x="3770163" y="587605"/>
                  <a:pt x="3853101" y="670543"/>
                </a:cubicBezTo>
                <a:lnTo>
                  <a:pt x="5322096" y="2139537"/>
                </a:lnTo>
                <a:cubicBezTo>
                  <a:pt x="5487972" y="2305413"/>
                  <a:pt x="5487972" y="2574352"/>
                  <a:pt x="5322096" y="2740228"/>
                </a:cubicBezTo>
                <a:lnTo>
                  <a:pt x="5322095" y="2740227"/>
                </a:lnTo>
                <a:cubicBezTo>
                  <a:pt x="5156219" y="2906103"/>
                  <a:pt x="4887281" y="2906103"/>
                  <a:pt x="4721405" y="2740227"/>
                </a:cubicBezTo>
                <a:lnTo>
                  <a:pt x="3252412" y="1271232"/>
                </a:lnTo>
                <a:cubicBezTo>
                  <a:pt x="3086536" y="1105356"/>
                  <a:pt x="3086536" y="836418"/>
                  <a:pt x="3252412" y="670542"/>
                </a:cubicBezTo>
                <a:lnTo>
                  <a:pt x="3252411" y="670543"/>
                </a:lnTo>
                <a:cubicBezTo>
                  <a:pt x="3335349" y="587605"/>
                  <a:pt x="3444053" y="546136"/>
                  <a:pt x="3552756" y="546136"/>
                </a:cubicBezTo>
                <a:close/>
                <a:moveTo>
                  <a:pt x="2197829" y="473453"/>
                </a:moveTo>
                <a:cubicBezTo>
                  <a:pt x="2306532" y="473453"/>
                  <a:pt x="2415236" y="514922"/>
                  <a:pt x="2498173" y="597860"/>
                </a:cubicBezTo>
                <a:lnTo>
                  <a:pt x="5145866" y="3245552"/>
                </a:lnTo>
                <a:cubicBezTo>
                  <a:pt x="5311741" y="3411427"/>
                  <a:pt x="5311741" y="3680367"/>
                  <a:pt x="5145866" y="3846242"/>
                </a:cubicBezTo>
                <a:lnTo>
                  <a:pt x="5145865" y="3846242"/>
                </a:lnTo>
                <a:cubicBezTo>
                  <a:pt x="4979989" y="4012117"/>
                  <a:pt x="4711051" y="4012117"/>
                  <a:pt x="4545175" y="3846242"/>
                </a:cubicBezTo>
                <a:lnTo>
                  <a:pt x="1897485" y="1198549"/>
                </a:lnTo>
                <a:cubicBezTo>
                  <a:pt x="1731609" y="1032673"/>
                  <a:pt x="1731609" y="763735"/>
                  <a:pt x="1897485" y="597859"/>
                </a:cubicBezTo>
                <a:lnTo>
                  <a:pt x="1897483" y="597860"/>
                </a:lnTo>
                <a:cubicBezTo>
                  <a:pt x="1980422" y="514922"/>
                  <a:pt x="2089125" y="473453"/>
                  <a:pt x="2197829" y="473453"/>
                </a:cubicBezTo>
                <a:close/>
                <a:moveTo>
                  <a:pt x="424751" y="0"/>
                </a:moveTo>
                <a:cubicBezTo>
                  <a:pt x="533455" y="0"/>
                  <a:pt x="642158" y="41469"/>
                  <a:pt x="725096" y="124407"/>
                </a:cubicBezTo>
                <a:lnTo>
                  <a:pt x="4867377" y="4266687"/>
                </a:lnTo>
                <a:cubicBezTo>
                  <a:pt x="5033253" y="4432564"/>
                  <a:pt x="5033253" y="4701502"/>
                  <a:pt x="4867377" y="4867377"/>
                </a:cubicBezTo>
                <a:lnTo>
                  <a:pt x="4867376" y="4867377"/>
                </a:lnTo>
                <a:cubicBezTo>
                  <a:pt x="4701500" y="5033252"/>
                  <a:pt x="4432563" y="5033253"/>
                  <a:pt x="4266686" y="4867377"/>
                </a:cubicBezTo>
                <a:lnTo>
                  <a:pt x="124407" y="725096"/>
                </a:lnTo>
                <a:cubicBezTo>
                  <a:pt x="-41470" y="559219"/>
                  <a:pt x="-41469" y="290282"/>
                  <a:pt x="124407" y="124406"/>
                </a:cubicBezTo>
                <a:lnTo>
                  <a:pt x="124406" y="124407"/>
                </a:lnTo>
                <a:cubicBezTo>
                  <a:pt x="207344" y="41469"/>
                  <a:pt x="316048" y="0"/>
                  <a:pt x="424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828564"/>
      </p:ext>
    </p:extLst>
  </p:cSld>
  <p:clrMapOvr>
    <a:masterClrMapping/>
  </p:clrMapOvr>
  <p:transition spd="slow" advClick="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/>
          <p:cNvSpPr>
            <a:spLocks noGrp="1"/>
          </p:cNvSpPr>
          <p:nvPr>
            <p:ph type="pic" sz="quarter" idx="10"/>
          </p:nvPr>
        </p:nvSpPr>
        <p:spPr>
          <a:xfrm>
            <a:off x="9074127" y="592878"/>
            <a:ext cx="2217737" cy="31758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9074126" y="3993305"/>
            <a:ext cx="2217737" cy="282340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631245" y="2917777"/>
            <a:ext cx="2172870" cy="282340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631245" y="0"/>
            <a:ext cx="2172870" cy="26530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4583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5184" y="591669"/>
            <a:ext cx="3800326" cy="249690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1"/>
          </p:nvPr>
        </p:nvSpPr>
        <p:spPr>
          <a:xfrm>
            <a:off x="2678795" y="3337921"/>
            <a:ext cx="1796715" cy="151299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12"/>
          </p:nvPr>
        </p:nvSpPr>
        <p:spPr>
          <a:xfrm>
            <a:off x="675184" y="3337921"/>
            <a:ext cx="1752600" cy="27939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13"/>
          </p:nvPr>
        </p:nvSpPr>
        <p:spPr>
          <a:xfrm>
            <a:off x="2678795" y="5100263"/>
            <a:ext cx="1796715" cy="10315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94601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1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9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5453" y="1280161"/>
            <a:ext cx="2835378" cy="4297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71378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26040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8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32509" y="1170432"/>
            <a:ext cx="5263809" cy="4517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2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13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6335944" y="2301768"/>
            <a:ext cx="9915031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350" b="1" dirty="0">
                <a:solidFill>
                  <a:schemeClr val="accent5">
                    <a:lumMod val="20000"/>
                    <a:lumOff val="80000"/>
                  </a:schemeClr>
                </a:solidFill>
                <a:ea typeface="Montserrat" charset="0"/>
                <a:cs typeface="Montserrat" charset="0"/>
              </a:rPr>
              <a:t>2023</a:t>
            </a:r>
            <a:endParaRPr lang="en-US" sz="14350" b="1" dirty="0">
              <a:solidFill>
                <a:schemeClr val="accent5">
                  <a:lumMod val="20000"/>
                  <a:lumOff val="80000"/>
                </a:schemeClr>
              </a:solidFill>
              <a:ea typeface="Montserrat" charset="0"/>
              <a:cs typeface="Montserra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170" y="2119473"/>
            <a:ext cx="98281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900" b="1" spc="300" dirty="0">
                <a:solidFill>
                  <a:schemeClr val="tx2"/>
                </a:solidFill>
                <a:ea typeface="Montserrat" charset="0"/>
                <a:cs typeface="Montserrat" charset="0"/>
              </a:rPr>
              <a:t>Экологический десант</a:t>
            </a:r>
            <a:endParaRPr lang="en-US" sz="6900" b="1" spc="300" dirty="0">
              <a:solidFill>
                <a:schemeClr val="accent2"/>
              </a:solidFill>
              <a:ea typeface="Montserrat" charset="0"/>
              <a:cs typeface="Montserra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476" y="4796782"/>
            <a:ext cx="3093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>
                <a:solidFill>
                  <a:schemeClr val="tx2"/>
                </a:solidFill>
                <a:latin typeface="Arial" panose="020B0604020202020204" pitchFamily="34" charset="0"/>
                <a:ea typeface="Montserrat Extra" charset="0"/>
                <a:cs typeface="Arial" panose="020B0604020202020204" pitchFamily="34" charset="0"/>
              </a:rPr>
              <a:t>Археологический </a:t>
            </a:r>
            <a:r>
              <a:rPr lang="ru-RU" b="1" spc="300" dirty="0" smtClean="0">
                <a:solidFill>
                  <a:schemeClr val="tx2"/>
                </a:solidFill>
                <a:latin typeface="Arial" panose="020B0604020202020204" pitchFamily="34" charset="0"/>
                <a:ea typeface="Montserrat Extra" charset="0"/>
                <a:cs typeface="Arial" panose="020B0604020202020204" pitchFamily="34" charset="0"/>
              </a:rPr>
              <a:t>музей-заповедник на озере Андреевское</a:t>
            </a:r>
            <a:endParaRPr lang="ru-RU" b="1" spc="300" dirty="0">
              <a:solidFill>
                <a:schemeClr val="tx2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  <a:p>
            <a:pPr algn="ctr"/>
            <a:endParaRPr lang="ru-RU" b="1" spc="300" dirty="0">
              <a:solidFill>
                <a:schemeClr val="tx2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  <a:p>
            <a:pPr algn="ctr"/>
            <a:endParaRPr lang="en-US" b="1" spc="300" dirty="0">
              <a:solidFill>
                <a:schemeClr val="tx2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7580" y="3310948"/>
            <a:ext cx="1709521" cy="1010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59847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DC8AB78E-ED77-487E-C82F-5327D2B78105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32CF8AB-EA69-46D0-9384-F03DF6EFBE40}"/>
              </a:ext>
            </a:extLst>
          </p:cNvPr>
          <p:cNvSpPr/>
          <p:nvPr/>
        </p:nvSpPr>
        <p:spPr>
          <a:xfrm>
            <a:off x="4963825" y="270197"/>
            <a:ext cx="5483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Галерея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B357411B-B779-4532-81EE-27C4EAA7FB2A}"/>
              </a:ext>
            </a:extLst>
          </p:cNvPr>
          <p:cNvSpPr txBox="1">
            <a:spLocks/>
          </p:cNvSpPr>
          <p:nvPr/>
        </p:nvSpPr>
        <p:spPr>
          <a:xfrm>
            <a:off x="5248941" y="5681660"/>
            <a:ext cx="4913745" cy="82952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Экологический десант – отличный повод для живого общения поколений!</a:t>
            </a:r>
            <a:endParaRPr lang="de-DE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AD7354-929A-4F68-5B69-0C2C5AEF0A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6" r="7196"/>
          <a:stretch>
            <a:fillRect/>
          </a:stretch>
        </p:blipFill>
        <p:spPr>
          <a:xfrm>
            <a:off x="862789" y="2423893"/>
            <a:ext cx="2975564" cy="195501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CCD2B4B-39BB-1E1B-0624-252F87225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89" y="286552"/>
            <a:ext cx="2975564" cy="19834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79B371-5164-D431-5815-5E62843E9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825" y="1424739"/>
            <a:ext cx="5715442" cy="42865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7EFBA83-A2BB-0308-9897-094E6A32A4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89" y="4580623"/>
            <a:ext cx="2975564" cy="19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7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13854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469425" y="408635"/>
            <a:ext cx="11327159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Археологический музей-заповедник на озере Андреевское</a:t>
            </a:r>
            <a:r>
              <a:rPr lang="ru-RU" b="1" dirty="0" smtClean="0">
                <a:solidFill>
                  <a:schemeClr val="bg1"/>
                </a:solidFill>
              </a:rPr>
              <a:t> – уникальный археологический, этнографический и природный комплекс юга Тюменской области. На территории музея площадью 183 га расположено более 60 памятников археологического наследия от каменного века до средневековья, 14 из них – федерального значения; произрастает и обитает огромное количество видов растений и животных, некоторые из них занесены в Красную книгу региона.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age-07-06-21-01-58-3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13" y="2677296"/>
            <a:ext cx="4937207" cy="3702906"/>
          </a:xfrm>
          <a:prstGeom prst="rect">
            <a:avLst/>
          </a:prstGeom>
        </p:spPr>
      </p:pic>
      <p:pic>
        <p:nvPicPr>
          <p:cNvPr id="9" name="Рисунок 8" descr="image-07-06-21-01-58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604" y="2664938"/>
            <a:ext cx="4975655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57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13854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609469" y="614581"/>
            <a:ext cx="64009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Комплексная программа «Экологический десант» </a:t>
            </a:r>
            <a:r>
              <a:rPr lang="ru-RU" b="1" dirty="0" smtClean="0">
                <a:solidFill>
                  <a:schemeClr val="bg1"/>
                </a:solidFill>
              </a:rPr>
              <a:t>реализуется по следующим направлениям:</a:t>
            </a: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просветительское – знакомство с историческим и культурным наследием региона, через организацию экскурсий, мастер-классов и других форм просветительских мероприятий для участников программы «Экологический десант»;</a:t>
            </a: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экологическое – мероприятие по облагораживанию территории Археологического музея-заповедника; приобщение участников «Экологического десанта» к сохранению природного и культурного наследия территории озера Андреевское;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формирование добровольческого движения – вовлеченность в мероприятие волонтерских организаций (волонтеры культуры, серебряные волонтеры). У участников формируется бережное отношение в отношении особо охраняемых территорий – археологических памятников.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0A9C432-297E-14B5-127C-7EBE81ED2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963" y="529351"/>
            <a:ext cx="4371096" cy="29140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892C58B-AA81-698A-0691-26CE5C006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773" y="3665383"/>
            <a:ext cx="4614555" cy="30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57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13854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24D89-460C-AD22-FF25-A260E421D78C}"/>
              </a:ext>
            </a:extLst>
          </p:cNvPr>
          <p:cNvSpPr txBox="1"/>
          <p:nvPr/>
        </p:nvSpPr>
        <p:spPr>
          <a:xfrm>
            <a:off x="4810522" y="505683"/>
            <a:ext cx="7001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Цели </a:t>
            </a:r>
            <a:r>
              <a:rPr lang="ru-RU" sz="3200" b="1" dirty="0">
                <a:solidFill>
                  <a:schemeClr val="accent2"/>
                </a:solidFill>
              </a:rPr>
              <a:t>и задачи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5081173" y="1136990"/>
            <a:ext cx="60009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культурно-историческое</a:t>
            </a:r>
            <a:r>
              <a:rPr lang="ru-RU" b="1" dirty="0" smtClean="0">
                <a:solidFill>
                  <a:schemeClr val="bg1"/>
                </a:solidFill>
              </a:rPr>
              <a:t>, экологическое просвещение населения, формирования добровольческого движения через создание комплексной программы мероприятий «Экологический десант».</a:t>
            </a:r>
            <a:endParaRPr lang="ru-RU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60000" algn="just"/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Создание программы просветительских мероприятий (экскурсий, мастер-классов и других форм) для участников проекта «Экологический десант» их проведение;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Проведение уборки мусора на территории музея;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Формирование добровольческого движения, которое будет привлекаться в дальнейшем к проведению подобной акции.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3B5F26-017F-D722-E08C-6F3A8E53B0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96" b="6196"/>
          <a:stretch>
            <a:fillRect/>
          </a:stretch>
        </p:blipFill>
        <p:spPr>
          <a:xfrm>
            <a:off x="681605" y="100087"/>
            <a:ext cx="3333516" cy="220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25EE574-C69E-FC00-010C-9D5E8B3064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8" t="12173" b="12173"/>
          <a:stretch/>
        </p:blipFill>
        <p:spPr>
          <a:xfrm>
            <a:off x="673368" y="2377694"/>
            <a:ext cx="3333516" cy="213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1B994A-2B2E-FE77-1AD0-5CCA093F8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05" y="4593916"/>
            <a:ext cx="3297271" cy="21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50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DB45BF8B-5F91-A2F7-5D35-168919E6CF9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49"/>
          <p:cNvSpPr>
            <a:spLocks/>
          </p:cNvSpPr>
          <p:nvPr/>
        </p:nvSpPr>
        <p:spPr bwMode="auto">
          <a:xfrm>
            <a:off x="1571151" y="4692400"/>
            <a:ext cx="512339" cy="497046"/>
          </a:xfrm>
          <a:custGeom>
            <a:avLst/>
            <a:gdLst>
              <a:gd name="T0" fmla="*/ 7 w 76"/>
              <a:gd name="T1" fmla="*/ 27 h 74"/>
              <a:gd name="T2" fmla="*/ 11 w 76"/>
              <a:gd name="T3" fmla="*/ 35 h 74"/>
              <a:gd name="T4" fmla="*/ 27 w 76"/>
              <a:gd name="T5" fmla="*/ 65 h 74"/>
              <a:gd name="T6" fmla="*/ 33 w 76"/>
              <a:gd name="T7" fmla="*/ 74 h 74"/>
              <a:gd name="T8" fmla="*/ 67 w 76"/>
              <a:gd name="T9" fmla="*/ 15 h 74"/>
              <a:gd name="T10" fmla="*/ 0 w 76"/>
              <a:gd name="T11" fmla="*/ 15 h 74"/>
              <a:gd name="T12" fmla="*/ 7 w 76"/>
              <a:gd name="T13" fmla="*/ 2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74">
                <a:moveTo>
                  <a:pt x="7" y="27"/>
                </a:moveTo>
                <a:cubicBezTo>
                  <a:pt x="8" y="30"/>
                  <a:pt x="10" y="33"/>
                  <a:pt x="11" y="35"/>
                </a:cubicBezTo>
                <a:cubicBezTo>
                  <a:pt x="16" y="46"/>
                  <a:pt x="22" y="55"/>
                  <a:pt x="27" y="65"/>
                </a:cubicBezTo>
                <a:cubicBezTo>
                  <a:pt x="29" y="68"/>
                  <a:pt x="31" y="71"/>
                  <a:pt x="33" y="74"/>
                </a:cubicBezTo>
                <a:cubicBezTo>
                  <a:pt x="61" y="57"/>
                  <a:pt x="76" y="31"/>
                  <a:pt x="67" y="15"/>
                </a:cubicBezTo>
                <a:cubicBezTo>
                  <a:pt x="58" y="0"/>
                  <a:pt x="29" y="0"/>
                  <a:pt x="0" y="15"/>
                </a:cubicBezTo>
                <a:cubicBezTo>
                  <a:pt x="2" y="19"/>
                  <a:pt x="5" y="23"/>
                  <a:pt x="7" y="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reeform 50"/>
          <p:cNvSpPr>
            <a:spLocks/>
          </p:cNvSpPr>
          <p:nvPr/>
        </p:nvSpPr>
        <p:spPr bwMode="auto">
          <a:xfrm>
            <a:off x="1571151" y="5345441"/>
            <a:ext cx="445047" cy="477164"/>
          </a:xfrm>
          <a:custGeom>
            <a:avLst/>
            <a:gdLst>
              <a:gd name="T0" fmla="*/ 56 w 66"/>
              <a:gd name="T1" fmla="*/ 35 h 71"/>
              <a:gd name="T2" fmla="*/ 13 w 66"/>
              <a:gd name="T3" fmla="*/ 0 h 71"/>
              <a:gd name="T4" fmla="*/ 16 w 66"/>
              <a:gd name="T5" fmla="*/ 63 h 71"/>
              <a:gd name="T6" fmla="*/ 66 w 66"/>
              <a:gd name="T7" fmla="*/ 41 h 71"/>
              <a:gd name="T8" fmla="*/ 56 w 66"/>
              <a:gd name="T9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1">
                <a:moveTo>
                  <a:pt x="56" y="35"/>
                </a:moveTo>
                <a:cubicBezTo>
                  <a:pt x="42" y="26"/>
                  <a:pt x="25" y="14"/>
                  <a:pt x="13" y="0"/>
                </a:cubicBezTo>
                <a:cubicBezTo>
                  <a:pt x="0" y="28"/>
                  <a:pt x="1" y="55"/>
                  <a:pt x="16" y="63"/>
                </a:cubicBezTo>
                <a:cubicBezTo>
                  <a:pt x="29" y="71"/>
                  <a:pt x="49" y="61"/>
                  <a:pt x="66" y="41"/>
                </a:cubicBezTo>
                <a:cubicBezTo>
                  <a:pt x="62" y="39"/>
                  <a:pt x="59" y="37"/>
                  <a:pt x="56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Freeform 51"/>
          <p:cNvSpPr>
            <a:spLocks/>
          </p:cNvSpPr>
          <p:nvPr/>
        </p:nvSpPr>
        <p:spPr bwMode="auto">
          <a:xfrm>
            <a:off x="1470212" y="2600220"/>
            <a:ext cx="471046" cy="437400"/>
          </a:xfrm>
          <a:custGeom>
            <a:avLst/>
            <a:gdLst>
              <a:gd name="T0" fmla="*/ 36 w 70"/>
              <a:gd name="T1" fmla="*/ 55 h 65"/>
              <a:gd name="T2" fmla="*/ 70 w 70"/>
              <a:gd name="T3" fmla="*/ 12 h 65"/>
              <a:gd name="T4" fmla="*/ 7 w 70"/>
              <a:gd name="T5" fmla="*/ 15 h 65"/>
              <a:gd name="T6" fmla="*/ 30 w 70"/>
              <a:gd name="T7" fmla="*/ 65 h 65"/>
              <a:gd name="T8" fmla="*/ 36 w 70"/>
              <a:gd name="T9" fmla="*/ 5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5">
                <a:moveTo>
                  <a:pt x="36" y="55"/>
                </a:moveTo>
                <a:cubicBezTo>
                  <a:pt x="45" y="41"/>
                  <a:pt x="56" y="24"/>
                  <a:pt x="70" y="12"/>
                </a:cubicBezTo>
                <a:cubicBezTo>
                  <a:pt x="43" y="0"/>
                  <a:pt x="16" y="0"/>
                  <a:pt x="7" y="15"/>
                </a:cubicBezTo>
                <a:cubicBezTo>
                  <a:pt x="0" y="28"/>
                  <a:pt x="10" y="49"/>
                  <a:pt x="30" y="65"/>
                </a:cubicBezTo>
                <a:cubicBezTo>
                  <a:pt x="32" y="62"/>
                  <a:pt x="34" y="58"/>
                  <a:pt x="36" y="5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Freeform 52"/>
          <p:cNvSpPr>
            <a:spLocks/>
          </p:cNvSpPr>
          <p:nvPr/>
        </p:nvSpPr>
        <p:spPr bwMode="auto">
          <a:xfrm>
            <a:off x="3670978" y="5203209"/>
            <a:ext cx="497046" cy="512339"/>
          </a:xfrm>
          <a:custGeom>
            <a:avLst/>
            <a:gdLst>
              <a:gd name="T0" fmla="*/ 27 w 74"/>
              <a:gd name="T1" fmla="*/ 70 h 76"/>
              <a:gd name="T2" fmla="*/ 35 w 74"/>
              <a:gd name="T3" fmla="*/ 65 h 76"/>
              <a:gd name="T4" fmla="*/ 65 w 74"/>
              <a:gd name="T5" fmla="*/ 50 h 76"/>
              <a:gd name="T6" fmla="*/ 74 w 74"/>
              <a:gd name="T7" fmla="*/ 43 h 76"/>
              <a:gd name="T8" fmla="*/ 15 w 74"/>
              <a:gd name="T9" fmla="*/ 9 h 76"/>
              <a:gd name="T10" fmla="*/ 15 w 74"/>
              <a:gd name="T11" fmla="*/ 76 h 76"/>
              <a:gd name="T12" fmla="*/ 27 w 74"/>
              <a:gd name="T13" fmla="*/ 7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76">
                <a:moveTo>
                  <a:pt x="27" y="70"/>
                </a:moveTo>
                <a:cubicBezTo>
                  <a:pt x="30" y="68"/>
                  <a:pt x="32" y="67"/>
                  <a:pt x="35" y="65"/>
                </a:cubicBezTo>
                <a:cubicBezTo>
                  <a:pt x="45" y="60"/>
                  <a:pt x="55" y="55"/>
                  <a:pt x="65" y="50"/>
                </a:cubicBezTo>
                <a:cubicBezTo>
                  <a:pt x="68" y="48"/>
                  <a:pt x="71" y="45"/>
                  <a:pt x="74" y="43"/>
                </a:cubicBezTo>
                <a:cubicBezTo>
                  <a:pt x="56" y="15"/>
                  <a:pt x="31" y="0"/>
                  <a:pt x="15" y="9"/>
                </a:cubicBezTo>
                <a:cubicBezTo>
                  <a:pt x="0" y="18"/>
                  <a:pt x="0" y="48"/>
                  <a:pt x="15" y="76"/>
                </a:cubicBezTo>
                <a:cubicBezTo>
                  <a:pt x="19" y="74"/>
                  <a:pt x="23" y="72"/>
                  <a:pt x="27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reeform 53"/>
          <p:cNvSpPr>
            <a:spLocks/>
          </p:cNvSpPr>
          <p:nvPr/>
        </p:nvSpPr>
        <p:spPr bwMode="auto">
          <a:xfrm>
            <a:off x="4181787" y="3124794"/>
            <a:ext cx="510810" cy="498575"/>
          </a:xfrm>
          <a:custGeom>
            <a:avLst/>
            <a:gdLst>
              <a:gd name="T0" fmla="*/ 69 w 76"/>
              <a:gd name="T1" fmla="*/ 46 h 74"/>
              <a:gd name="T2" fmla="*/ 65 w 76"/>
              <a:gd name="T3" fmla="*/ 38 h 74"/>
              <a:gd name="T4" fmla="*/ 49 w 76"/>
              <a:gd name="T5" fmla="*/ 9 h 74"/>
              <a:gd name="T6" fmla="*/ 43 w 76"/>
              <a:gd name="T7" fmla="*/ 0 h 74"/>
              <a:gd name="T8" fmla="*/ 9 w 76"/>
              <a:gd name="T9" fmla="*/ 58 h 74"/>
              <a:gd name="T10" fmla="*/ 76 w 76"/>
              <a:gd name="T11" fmla="*/ 59 h 74"/>
              <a:gd name="T12" fmla="*/ 69 w 76"/>
              <a:gd name="T13" fmla="*/ 4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74">
                <a:moveTo>
                  <a:pt x="69" y="46"/>
                </a:moveTo>
                <a:cubicBezTo>
                  <a:pt x="68" y="44"/>
                  <a:pt x="66" y="41"/>
                  <a:pt x="65" y="38"/>
                </a:cubicBezTo>
                <a:cubicBezTo>
                  <a:pt x="60" y="28"/>
                  <a:pt x="54" y="19"/>
                  <a:pt x="49" y="9"/>
                </a:cubicBezTo>
                <a:cubicBezTo>
                  <a:pt x="47" y="6"/>
                  <a:pt x="45" y="3"/>
                  <a:pt x="43" y="0"/>
                </a:cubicBezTo>
                <a:cubicBezTo>
                  <a:pt x="15" y="17"/>
                  <a:pt x="0" y="43"/>
                  <a:pt x="9" y="58"/>
                </a:cubicBezTo>
                <a:cubicBezTo>
                  <a:pt x="18" y="74"/>
                  <a:pt x="47" y="74"/>
                  <a:pt x="76" y="59"/>
                </a:cubicBezTo>
                <a:cubicBezTo>
                  <a:pt x="74" y="55"/>
                  <a:pt x="71" y="51"/>
                  <a:pt x="69" y="4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reeform 54"/>
          <p:cNvSpPr>
            <a:spLocks/>
          </p:cNvSpPr>
          <p:nvPr/>
        </p:nvSpPr>
        <p:spPr bwMode="auto">
          <a:xfrm>
            <a:off x="4322489" y="5270503"/>
            <a:ext cx="477164" cy="445047"/>
          </a:xfrm>
          <a:custGeom>
            <a:avLst/>
            <a:gdLst>
              <a:gd name="T0" fmla="*/ 34 w 71"/>
              <a:gd name="T1" fmla="*/ 11 h 66"/>
              <a:gd name="T2" fmla="*/ 0 w 71"/>
              <a:gd name="T3" fmla="*/ 53 h 66"/>
              <a:gd name="T4" fmla="*/ 63 w 71"/>
              <a:gd name="T5" fmla="*/ 51 h 66"/>
              <a:gd name="T6" fmla="*/ 40 w 71"/>
              <a:gd name="T7" fmla="*/ 0 h 66"/>
              <a:gd name="T8" fmla="*/ 34 w 71"/>
              <a:gd name="T9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66">
                <a:moveTo>
                  <a:pt x="34" y="11"/>
                </a:moveTo>
                <a:cubicBezTo>
                  <a:pt x="25" y="25"/>
                  <a:pt x="14" y="42"/>
                  <a:pt x="0" y="53"/>
                </a:cubicBezTo>
                <a:cubicBezTo>
                  <a:pt x="27" y="66"/>
                  <a:pt x="54" y="66"/>
                  <a:pt x="63" y="51"/>
                </a:cubicBezTo>
                <a:cubicBezTo>
                  <a:pt x="71" y="38"/>
                  <a:pt x="61" y="17"/>
                  <a:pt x="40" y="0"/>
                </a:cubicBezTo>
                <a:cubicBezTo>
                  <a:pt x="38" y="4"/>
                  <a:pt x="36" y="8"/>
                  <a:pt x="34" y="1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reeform 55"/>
          <p:cNvSpPr>
            <a:spLocks/>
          </p:cNvSpPr>
          <p:nvPr/>
        </p:nvSpPr>
        <p:spPr bwMode="auto">
          <a:xfrm>
            <a:off x="2132430" y="2618573"/>
            <a:ext cx="504693" cy="516927"/>
          </a:xfrm>
          <a:custGeom>
            <a:avLst/>
            <a:gdLst>
              <a:gd name="T0" fmla="*/ 47 w 75"/>
              <a:gd name="T1" fmla="*/ 7 h 77"/>
              <a:gd name="T2" fmla="*/ 39 w 75"/>
              <a:gd name="T3" fmla="*/ 12 h 77"/>
              <a:gd name="T4" fmla="*/ 9 w 75"/>
              <a:gd name="T5" fmla="*/ 27 h 77"/>
              <a:gd name="T6" fmla="*/ 0 w 75"/>
              <a:gd name="T7" fmla="*/ 34 h 77"/>
              <a:gd name="T8" fmla="*/ 59 w 75"/>
              <a:gd name="T9" fmla="*/ 68 h 77"/>
              <a:gd name="T10" fmla="*/ 59 w 75"/>
              <a:gd name="T11" fmla="*/ 0 h 77"/>
              <a:gd name="T12" fmla="*/ 47 w 75"/>
              <a:gd name="T13" fmla="*/ 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77">
                <a:moveTo>
                  <a:pt x="47" y="7"/>
                </a:moveTo>
                <a:cubicBezTo>
                  <a:pt x="45" y="9"/>
                  <a:pt x="42" y="10"/>
                  <a:pt x="39" y="12"/>
                </a:cubicBezTo>
                <a:cubicBezTo>
                  <a:pt x="29" y="16"/>
                  <a:pt x="19" y="22"/>
                  <a:pt x="9" y="27"/>
                </a:cubicBezTo>
                <a:cubicBezTo>
                  <a:pt x="6" y="29"/>
                  <a:pt x="3" y="31"/>
                  <a:pt x="0" y="34"/>
                </a:cubicBezTo>
                <a:cubicBezTo>
                  <a:pt x="18" y="62"/>
                  <a:pt x="44" y="77"/>
                  <a:pt x="59" y="68"/>
                </a:cubicBezTo>
                <a:cubicBezTo>
                  <a:pt x="75" y="59"/>
                  <a:pt x="74" y="29"/>
                  <a:pt x="59" y="0"/>
                </a:cubicBezTo>
                <a:cubicBezTo>
                  <a:pt x="55" y="3"/>
                  <a:pt x="51" y="5"/>
                  <a:pt x="47" y="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 56"/>
          <p:cNvSpPr>
            <a:spLocks/>
          </p:cNvSpPr>
          <p:nvPr/>
        </p:nvSpPr>
        <p:spPr bwMode="auto">
          <a:xfrm>
            <a:off x="4249081" y="2519163"/>
            <a:ext cx="443518" cy="471046"/>
          </a:xfrm>
          <a:custGeom>
            <a:avLst/>
            <a:gdLst>
              <a:gd name="T0" fmla="*/ 10 w 66"/>
              <a:gd name="T1" fmla="*/ 36 h 70"/>
              <a:gd name="T2" fmla="*/ 53 w 66"/>
              <a:gd name="T3" fmla="*/ 70 h 70"/>
              <a:gd name="T4" fmla="*/ 51 w 66"/>
              <a:gd name="T5" fmla="*/ 8 h 70"/>
              <a:gd name="T6" fmla="*/ 0 w 66"/>
              <a:gd name="T7" fmla="*/ 30 h 70"/>
              <a:gd name="T8" fmla="*/ 10 w 66"/>
              <a:gd name="T9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0">
                <a:moveTo>
                  <a:pt x="10" y="36"/>
                </a:moveTo>
                <a:cubicBezTo>
                  <a:pt x="24" y="45"/>
                  <a:pt x="41" y="56"/>
                  <a:pt x="53" y="70"/>
                </a:cubicBezTo>
                <a:cubicBezTo>
                  <a:pt x="66" y="43"/>
                  <a:pt x="65" y="16"/>
                  <a:pt x="51" y="8"/>
                </a:cubicBezTo>
                <a:cubicBezTo>
                  <a:pt x="37" y="0"/>
                  <a:pt x="17" y="10"/>
                  <a:pt x="0" y="30"/>
                </a:cubicBezTo>
                <a:cubicBezTo>
                  <a:pt x="4" y="32"/>
                  <a:pt x="7" y="34"/>
                  <a:pt x="10" y="3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reeform 57"/>
          <p:cNvSpPr>
            <a:spLocks noEditPoints="1"/>
          </p:cNvSpPr>
          <p:nvPr/>
        </p:nvSpPr>
        <p:spPr bwMode="auto">
          <a:xfrm>
            <a:off x="1167398" y="2190348"/>
            <a:ext cx="3935073" cy="3935073"/>
          </a:xfrm>
          <a:custGeom>
            <a:avLst/>
            <a:gdLst>
              <a:gd name="T0" fmla="*/ 292 w 585"/>
              <a:gd name="T1" fmla="*/ 585 h 585"/>
              <a:gd name="T2" fmla="*/ 0 w 585"/>
              <a:gd name="T3" fmla="*/ 292 h 585"/>
              <a:gd name="T4" fmla="*/ 292 w 585"/>
              <a:gd name="T5" fmla="*/ 0 h 585"/>
              <a:gd name="T6" fmla="*/ 585 w 585"/>
              <a:gd name="T7" fmla="*/ 292 h 585"/>
              <a:gd name="T8" fmla="*/ 292 w 585"/>
              <a:gd name="T9" fmla="*/ 585 h 585"/>
              <a:gd name="T10" fmla="*/ 292 w 585"/>
              <a:gd name="T11" fmla="*/ 78 h 585"/>
              <a:gd name="T12" fmla="*/ 78 w 585"/>
              <a:gd name="T13" fmla="*/ 292 h 585"/>
              <a:gd name="T14" fmla="*/ 292 w 585"/>
              <a:gd name="T15" fmla="*/ 507 h 585"/>
              <a:gd name="T16" fmla="*/ 506 w 585"/>
              <a:gd name="T17" fmla="*/ 292 h 585"/>
              <a:gd name="T18" fmla="*/ 292 w 585"/>
              <a:gd name="T19" fmla="*/ 7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" h="585">
                <a:moveTo>
                  <a:pt x="292" y="585"/>
                </a:moveTo>
                <a:cubicBezTo>
                  <a:pt x="131" y="585"/>
                  <a:pt x="0" y="454"/>
                  <a:pt x="0" y="292"/>
                </a:cubicBezTo>
                <a:cubicBezTo>
                  <a:pt x="0" y="131"/>
                  <a:pt x="131" y="0"/>
                  <a:pt x="292" y="0"/>
                </a:cubicBezTo>
                <a:cubicBezTo>
                  <a:pt x="453" y="0"/>
                  <a:pt x="585" y="131"/>
                  <a:pt x="585" y="292"/>
                </a:cubicBezTo>
                <a:cubicBezTo>
                  <a:pt x="585" y="454"/>
                  <a:pt x="453" y="585"/>
                  <a:pt x="292" y="585"/>
                </a:cubicBezTo>
                <a:close/>
                <a:moveTo>
                  <a:pt x="292" y="78"/>
                </a:moveTo>
                <a:cubicBezTo>
                  <a:pt x="174" y="78"/>
                  <a:pt x="78" y="174"/>
                  <a:pt x="78" y="292"/>
                </a:cubicBezTo>
                <a:cubicBezTo>
                  <a:pt x="78" y="410"/>
                  <a:pt x="174" y="507"/>
                  <a:pt x="292" y="507"/>
                </a:cubicBezTo>
                <a:cubicBezTo>
                  <a:pt x="410" y="507"/>
                  <a:pt x="506" y="410"/>
                  <a:pt x="506" y="292"/>
                </a:cubicBezTo>
                <a:cubicBezTo>
                  <a:pt x="506" y="174"/>
                  <a:pt x="410" y="78"/>
                  <a:pt x="292" y="7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reeform 58"/>
          <p:cNvSpPr>
            <a:spLocks/>
          </p:cNvSpPr>
          <p:nvPr/>
        </p:nvSpPr>
        <p:spPr bwMode="auto">
          <a:xfrm>
            <a:off x="2378658" y="1974707"/>
            <a:ext cx="2213001" cy="1157735"/>
          </a:xfrm>
          <a:custGeom>
            <a:avLst/>
            <a:gdLst>
              <a:gd name="T0" fmla="*/ 17 w 329"/>
              <a:gd name="T1" fmla="*/ 169 h 172"/>
              <a:gd name="T2" fmla="*/ 15 w 329"/>
              <a:gd name="T3" fmla="*/ 93 h 172"/>
              <a:gd name="T4" fmla="*/ 2 w 329"/>
              <a:gd name="T5" fmla="*/ 36 h 172"/>
              <a:gd name="T6" fmla="*/ 21 w 329"/>
              <a:gd name="T7" fmla="*/ 14 h 172"/>
              <a:gd name="T8" fmla="*/ 112 w 329"/>
              <a:gd name="T9" fmla="*/ 0 h 172"/>
              <a:gd name="T10" fmla="*/ 329 w 329"/>
              <a:gd name="T11" fmla="*/ 90 h 172"/>
              <a:gd name="T12" fmla="*/ 268 w 329"/>
              <a:gd name="T13" fmla="*/ 129 h 172"/>
              <a:gd name="T14" fmla="*/ 223 w 329"/>
              <a:gd name="T15" fmla="*/ 171 h 172"/>
              <a:gd name="T16" fmla="*/ 206 w 329"/>
              <a:gd name="T17" fmla="*/ 168 h 172"/>
              <a:gd name="T18" fmla="*/ 112 w 329"/>
              <a:gd name="T19" fmla="*/ 142 h 172"/>
              <a:gd name="T20" fmla="*/ 17 w 329"/>
              <a:gd name="T21" fmla="*/ 16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9" h="172">
                <a:moveTo>
                  <a:pt x="17" y="169"/>
                </a:moveTo>
                <a:cubicBezTo>
                  <a:pt x="34" y="159"/>
                  <a:pt x="33" y="125"/>
                  <a:pt x="15" y="93"/>
                </a:cubicBezTo>
                <a:cubicBezTo>
                  <a:pt x="4" y="73"/>
                  <a:pt x="0" y="51"/>
                  <a:pt x="2" y="36"/>
                </a:cubicBezTo>
                <a:cubicBezTo>
                  <a:pt x="4" y="25"/>
                  <a:pt x="11" y="17"/>
                  <a:pt x="21" y="14"/>
                </a:cubicBezTo>
                <a:cubicBezTo>
                  <a:pt x="50" y="5"/>
                  <a:pt x="80" y="0"/>
                  <a:pt x="112" y="0"/>
                </a:cubicBezTo>
                <a:cubicBezTo>
                  <a:pt x="198" y="0"/>
                  <a:pt x="271" y="32"/>
                  <a:pt x="329" y="90"/>
                </a:cubicBezTo>
                <a:cubicBezTo>
                  <a:pt x="313" y="80"/>
                  <a:pt x="285" y="97"/>
                  <a:pt x="268" y="129"/>
                </a:cubicBezTo>
                <a:cubicBezTo>
                  <a:pt x="256" y="152"/>
                  <a:pt x="238" y="168"/>
                  <a:pt x="223" y="171"/>
                </a:cubicBezTo>
                <a:cubicBezTo>
                  <a:pt x="217" y="172"/>
                  <a:pt x="211" y="171"/>
                  <a:pt x="206" y="168"/>
                </a:cubicBezTo>
                <a:cubicBezTo>
                  <a:pt x="178" y="151"/>
                  <a:pt x="146" y="142"/>
                  <a:pt x="112" y="142"/>
                </a:cubicBezTo>
                <a:cubicBezTo>
                  <a:pt x="78" y="142"/>
                  <a:pt x="45" y="152"/>
                  <a:pt x="17" y="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reeform 61"/>
          <p:cNvSpPr>
            <a:spLocks/>
          </p:cNvSpPr>
          <p:nvPr/>
        </p:nvSpPr>
        <p:spPr bwMode="auto">
          <a:xfrm>
            <a:off x="4221552" y="3401611"/>
            <a:ext cx="1090441" cy="2213001"/>
          </a:xfrm>
          <a:custGeom>
            <a:avLst/>
            <a:gdLst>
              <a:gd name="T0" fmla="*/ 3 w 162"/>
              <a:gd name="T1" fmla="*/ 17 h 329"/>
              <a:gd name="T2" fmla="*/ 74 w 162"/>
              <a:gd name="T3" fmla="*/ 15 h 329"/>
              <a:gd name="T4" fmla="*/ 129 w 162"/>
              <a:gd name="T5" fmla="*/ 2 h 329"/>
              <a:gd name="T6" fmla="*/ 149 w 162"/>
              <a:gd name="T7" fmla="*/ 20 h 329"/>
              <a:gd name="T8" fmla="*/ 162 w 162"/>
              <a:gd name="T9" fmla="*/ 112 h 329"/>
              <a:gd name="T10" fmla="*/ 78 w 162"/>
              <a:gd name="T11" fmla="*/ 329 h 329"/>
              <a:gd name="T12" fmla="*/ 40 w 162"/>
              <a:gd name="T13" fmla="*/ 268 h 329"/>
              <a:gd name="T14" fmla="*/ 1 w 162"/>
              <a:gd name="T15" fmla="*/ 223 h 329"/>
              <a:gd name="T16" fmla="*/ 4 w 162"/>
              <a:gd name="T17" fmla="*/ 206 h 329"/>
              <a:gd name="T18" fmla="*/ 28 w 162"/>
              <a:gd name="T19" fmla="*/ 112 h 329"/>
              <a:gd name="T20" fmla="*/ 3 w 162"/>
              <a:gd name="T21" fmla="*/ 1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329">
                <a:moveTo>
                  <a:pt x="3" y="17"/>
                </a:moveTo>
                <a:cubicBezTo>
                  <a:pt x="12" y="34"/>
                  <a:pt x="44" y="33"/>
                  <a:pt x="74" y="15"/>
                </a:cubicBezTo>
                <a:cubicBezTo>
                  <a:pt x="94" y="4"/>
                  <a:pt x="114" y="0"/>
                  <a:pt x="129" y="2"/>
                </a:cubicBezTo>
                <a:cubicBezTo>
                  <a:pt x="138" y="4"/>
                  <a:pt x="146" y="11"/>
                  <a:pt x="149" y="20"/>
                </a:cubicBezTo>
                <a:cubicBezTo>
                  <a:pt x="157" y="50"/>
                  <a:pt x="162" y="80"/>
                  <a:pt x="162" y="112"/>
                </a:cubicBezTo>
                <a:cubicBezTo>
                  <a:pt x="162" y="198"/>
                  <a:pt x="132" y="271"/>
                  <a:pt x="78" y="329"/>
                </a:cubicBezTo>
                <a:cubicBezTo>
                  <a:pt x="87" y="313"/>
                  <a:pt x="70" y="286"/>
                  <a:pt x="40" y="268"/>
                </a:cubicBezTo>
                <a:cubicBezTo>
                  <a:pt x="19" y="256"/>
                  <a:pt x="4" y="238"/>
                  <a:pt x="1" y="223"/>
                </a:cubicBezTo>
                <a:cubicBezTo>
                  <a:pt x="0" y="217"/>
                  <a:pt x="1" y="211"/>
                  <a:pt x="4" y="206"/>
                </a:cubicBezTo>
                <a:cubicBezTo>
                  <a:pt x="19" y="178"/>
                  <a:pt x="28" y="146"/>
                  <a:pt x="28" y="112"/>
                </a:cubicBezTo>
                <a:cubicBezTo>
                  <a:pt x="28" y="78"/>
                  <a:pt x="19" y="45"/>
                  <a:pt x="3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reeform 59"/>
          <p:cNvSpPr>
            <a:spLocks/>
          </p:cNvSpPr>
          <p:nvPr/>
        </p:nvSpPr>
        <p:spPr bwMode="auto">
          <a:xfrm>
            <a:off x="953285" y="2701159"/>
            <a:ext cx="1096559" cy="2213001"/>
          </a:xfrm>
          <a:custGeom>
            <a:avLst/>
            <a:gdLst>
              <a:gd name="T0" fmla="*/ 159 w 163"/>
              <a:gd name="T1" fmla="*/ 311 h 329"/>
              <a:gd name="T2" fmla="*/ 88 w 163"/>
              <a:gd name="T3" fmla="*/ 314 h 329"/>
              <a:gd name="T4" fmla="*/ 33 w 163"/>
              <a:gd name="T5" fmla="*/ 327 h 329"/>
              <a:gd name="T6" fmla="*/ 13 w 163"/>
              <a:gd name="T7" fmla="*/ 308 h 329"/>
              <a:gd name="T8" fmla="*/ 0 w 163"/>
              <a:gd name="T9" fmla="*/ 216 h 329"/>
              <a:gd name="T10" fmla="*/ 84 w 163"/>
              <a:gd name="T11" fmla="*/ 0 h 329"/>
              <a:gd name="T12" fmla="*/ 122 w 163"/>
              <a:gd name="T13" fmla="*/ 60 h 329"/>
              <a:gd name="T14" fmla="*/ 161 w 163"/>
              <a:gd name="T15" fmla="*/ 106 h 329"/>
              <a:gd name="T16" fmla="*/ 158 w 163"/>
              <a:gd name="T17" fmla="*/ 123 h 329"/>
              <a:gd name="T18" fmla="*/ 134 w 163"/>
              <a:gd name="T19" fmla="*/ 216 h 329"/>
              <a:gd name="T20" fmla="*/ 159 w 163"/>
              <a:gd name="T21" fmla="*/ 31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329">
                <a:moveTo>
                  <a:pt x="159" y="311"/>
                </a:moveTo>
                <a:cubicBezTo>
                  <a:pt x="150" y="295"/>
                  <a:pt x="118" y="296"/>
                  <a:pt x="88" y="314"/>
                </a:cubicBezTo>
                <a:cubicBezTo>
                  <a:pt x="69" y="325"/>
                  <a:pt x="48" y="329"/>
                  <a:pt x="33" y="327"/>
                </a:cubicBezTo>
                <a:cubicBezTo>
                  <a:pt x="24" y="325"/>
                  <a:pt x="16" y="318"/>
                  <a:pt x="13" y="308"/>
                </a:cubicBezTo>
                <a:cubicBezTo>
                  <a:pt x="5" y="279"/>
                  <a:pt x="0" y="248"/>
                  <a:pt x="0" y="216"/>
                </a:cubicBezTo>
                <a:cubicBezTo>
                  <a:pt x="0" y="131"/>
                  <a:pt x="30" y="58"/>
                  <a:pt x="84" y="0"/>
                </a:cubicBezTo>
                <a:cubicBezTo>
                  <a:pt x="75" y="16"/>
                  <a:pt x="92" y="43"/>
                  <a:pt x="122" y="60"/>
                </a:cubicBezTo>
                <a:cubicBezTo>
                  <a:pt x="144" y="73"/>
                  <a:pt x="158" y="91"/>
                  <a:pt x="161" y="106"/>
                </a:cubicBezTo>
                <a:cubicBezTo>
                  <a:pt x="163" y="112"/>
                  <a:pt x="161" y="118"/>
                  <a:pt x="158" y="123"/>
                </a:cubicBezTo>
                <a:cubicBezTo>
                  <a:pt x="143" y="151"/>
                  <a:pt x="134" y="182"/>
                  <a:pt x="134" y="216"/>
                </a:cubicBezTo>
                <a:cubicBezTo>
                  <a:pt x="134" y="251"/>
                  <a:pt x="143" y="283"/>
                  <a:pt x="159" y="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Freeform 60"/>
          <p:cNvSpPr>
            <a:spLocks/>
          </p:cNvSpPr>
          <p:nvPr/>
        </p:nvSpPr>
        <p:spPr bwMode="auto">
          <a:xfrm>
            <a:off x="1672090" y="5244502"/>
            <a:ext cx="2220647" cy="1088913"/>
          </a:xfrm>
          <a:custGeom>
            <a:avLst/>
            <a:gdLst>
              <a:gd name="T0" fmla="*/ 312 w 330"/>
              <a:gd name="T1" fmla="*/ 3 h 162"/>
              <a:gd name="T2" fmla="*/ 314 w 330"/>
              <a:gd name="T3" fmla="*/ 75 h 162"/>
              <a:gd name="T4" fmla="*/ 327 w 330"/>
              <a:gd name="T5" fmla="*/ 129 h 162"/>
              <a:gd name="T6" fmla="*/ 309 w 330"/>
              <a:gd name="T7" fmla="*/ 149 h 162"/>
              <a:gd name="T8" fmla="*/ 217 w 330"/>
              <a:gd name="T9" fmla="*/ 162 h 162"/>
              <a:gd name="T10" fmla="*/ 0 w 330"/>
              <a:gd name="T11" fmla="*/ 78 h 162"/>
              <a:gd name="T12" fmla="*/ 61 w 330"/>
              <a:gd name="T13" fmla="*/ 41 h 162"/>
              <a:gd name="T14" fmla="*/ 106 w 330"/>
              <a:gd name="T15" fmla="*/ 1 h 162"/>
              <a:gd name="T16" fmla="*/ 124 w 330"/>
              <a:gd name="T17" fmla="*/ 4 h 162"/>
              <a:gd name="T18" fmla="*/ 217 w 330"/>
              <a:gd name="T19" fmla="*/ 29 h 162"/>
              <a:gd name="T20" fmla="*/ 312 w 330"/>
              <a:gd name="T21" fmla="*/ 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" h="162">
                <a:moveTo>
                  <a:pt x="312" y="3"/>
                </a:moveTo>
                <a:cubicBezTo>
                  <a:pt x="296" y="12"/>
                  <a:pt x="297" y="44"/>
                  <a:pt x="314" y="75"/>
                </a:cubicBezTo>
                <a:cubicBezTo>
                  <a:pt x="325" y="94"/>
                  <a:pt x="330" y="115"/>
                  <a:pt x="327" y="129"/>
                </a:cubicBezTo>
                <a:cubicBezTo>
                  <a:pt x="326" y="139"/>
                  <a:pt x="318" y="146"/>
                  <a:pt x="309" y="149"/>
                </a:cubicBezTo>
                <a:cubicBezTo>
                  <a:pt x="280" y="158"/>
                  <a:pt x="249" y="162"/>
                  <a:pt x="217" y="162"/>
                </a:cubicBezTo>
                <a:cubicBezTo>
                  <a:pt x="132" y="162"/>
                  <a:pt x="58" y="132"/>
                  <a:pt x="0" y="78"/>
                </a:cubicBezTo>
                <a:cubicBezTo>
                  <a:pt x="17" y="87"/>
                  <a:pt x="44" y="71"/>
                  <a:pt x="61" y="41"/>
                </a:cubicBezTo>
                <a:cubicBezTo>
                  <a:pt x="74" y="19"/>
                  <a:pt x="91" y="4"/>
                  <a:pt x="106" y="1"/>
                </a:cubicBezTo>
                <a:cubicBezTo>
                  <a:pt x="112" y="0"/>
                  <a:pt x="118" y="1"/>
                  <a:pt x="124" y="4"/>
                </a:cubicBezTo>
                <a:cubicBezTo>
                  <a:pt x="151" y="20"/>
                  <a:pt x="183" y="29"/>
                  <a:pt x="217" y="29"/>
                </a:cubicBezTo>
                <a:cubicBezTo>
                  <a:pt x="252" y="29"/>
                  <a:pt x="284" y="19"/>
                  <a:pt x="312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5850586">
            <a:off x="3521989" y="4015425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800" dirty="0">
                <a:solidFill>
                  <a:srgbClr val="FFFFFF"/>
                </a:solidFill>
                <a:latin typeface="+mn-lt"/>
              </a:rPr>
              <a:t>Инициативные</a:t>
            </a:r>
          </a:p>
          <a:p>
            <a:pPr algn="ctr"/>
            <a:r>
              <a:rPr lang="ru-RU" sz="1800" dirty="0">
                <a:solidFill>
                  <a:srgbClr val="FFFFFF"/>
                </a:solidFill>
                <a:latin typeface="+mn-lt"/>
              </a:rPr>
              <a:t>граждане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 rot="16650586">
            <a:off x="860052" y="3658470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800" dirty="0">
                <a:solidFill>
                  <a:srgbClr val="FFFFFF"/>
                </a:solidFill>
                <a:latin typeface="+mn-lt"/>
              </a:rPr>
              <a:t>Студенты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450586">
            <a:off x="2425484" y="2464981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800" dirty="0">
                <a:solidFill>
                  <a:srgbClr val="FFFFFF"/>
                </a:solidFill>
                <a:latin typeface="+mn-lt"/>
              </a:rPr>
              <a:t>Школьники</a:t>
            </a:r>
          </a:p>
        </p:txBody>
      </p:sp>
      <p:sp>
        <p:nvSpPr>
          <p:cNvPr id="59" name="TextBox 58"/>
          <p:cNvSpPr txBox="1"/>
          <p:nvPr/>
        </p:nvSpPr>
        <p:spPr>
          <a:xfrm rot="450586">
            <a:off x="2066091" y="5032090"/>
            <a:ext cx="1788658" cy="698717"/>
          </a:xfrm>
          <a:prstGeom prst="rect">
            <a:avLst/>
          </a:prstGeom>
          <a:noFill/>
        </p:spPr>
        <p:txBody>
          <a:bodyPr wrap="none" rtlCol="0" anchor="t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FFFF"/>
                </a:solidFill>
                <a:latin typeface="+mn-lt"/>
              </a:rPr>
              <a:t>Волонтеры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+mn-lt"/>
              </a:rPr>
              <a:t>Культуры /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+mn-lt"/>
              </a:rPr>
              <a:t>серебряные волонтеры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85910" y="2000599"/>
            <a:ext cx="4911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десант – это возможность для разных групп населения помочь сохранить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историю и природу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и принять участие в формировании эко-культуры у населения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716227" y="4629856"/>
            <a:ext cx="914400" cy="9144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78921" y="4629856"/>
            <a:ext cx="914400" cy="9144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041615" y="4629856"/>
            <a:ext cx="914400" cy="9144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204309" y="4629856"/>
            <a:ext cx="914400" cy="9144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01555" y="4936267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15%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42610" y="4936267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25%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195685" y="493626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50%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379218" y="4936267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10%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6D6B5BB-5B6C-41E0-85EE-D53B329D9DB9}"/>
              </a:ext>
            </a:extLst>
          </p:cNvPr>
          <p:cNvSpPr txBox="1"/>
          <p:nvPr/>
        </p:nvSpPr>
        <p:spPr>
          <a:xfrm>
            <a:off x="1968843" y="709877"/>
            <a:ext cx="873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a typeface="Montserrat" charset="0"/>
                <a:cs typeface="Montserrat" charset="0"/>
              </a:rPr>
              <a:t>Целевая аудитория</a:t>
            </a:r>
            <a:endParaRPr lang="en-US" sz="3200" b="1" spc="300" dirty="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xmlns="" id="{27424C5F-1909-ABFC-DB16-2A7561E1E65A}"/>
              </a:ext>
            </a:extLst>
          </p:cNvPr>
          <p:cNvSpPr/>
          <p:nvPr/>
        </p:nvSpPr>
        <p:spPr>
          <a:xfrm>
            <a:off x="7160519" y="5627544"/>
            <a:ext cx="4155420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chemeClr val="bg1"/>
                </a:solidFill>
              </a:rPr>
              <a:t>Процентное соотношение участников</a:t>
            </a:r>
            <a:endParaRPr lang="id-ID" sz="12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92347D-C698-45D7-4C9D-F796495962B7}"/>
              </a:ext>
            </a:extLst>
          </p:cNvPr>
          <p:cNvSpPr txBox="1"/>
          <p:nvPr/>
        </p:nvSpPr>
        <p:spPr>
          <a:xfrm>
            <a:off x="2503645" y="3980051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14-70 лет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9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13854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24D89-460C-AD22-FF25-A260E421D78C}"/>
              </a:ext>
            </a:extLst>
          </p:cNvPr>
          <p:cNvSpPr txBox="1"/>
          <p:nvPr/>
        </p:nvSpPr>
        <p:spPr>
          <a:xfrm>
            <a:off x="4901139" y="835198"/>
            <a:ext cx="7001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Уникальность проекта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4983892" y="1590870"/>
            <a:ext cx="6697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В процессе работы участники проекта «Экологический десант» не только знакомятся с историческим, культурным и природным наследием Андреевского озера, но  и благодаря проекту они приобщаются к делу сохранения природного и культурного наследия региона, формируют бережное отношение к музею и предотвращают его антропогенное разрушение (в части пожаров, зачастую происходящих по вине человека).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595203-F69F-B0B1-42EF-2CBEDEF0A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21" y="1450827"/>
            <a:ext cx="4194132" cy="41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5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24D89-460C-AD22-FF25-A260E421D78C}"/>
              </a:ext>
            </a:extLst>
          </p:cNvPr>
          <p:cNvSpPr txBox="1"/>
          <p:nvPr/>
        </p:nvSpPr>
        <p:spPr>
          <a:xfrm>
            <a:off x="5198077" y="304016"/>
            <a:ext cx="7567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Программа мероприятий проекта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5684108" y="1136822"/>
            <a:ext cx="61124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Культурно-просветительская программа: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по выставочным проектам Археологического музея-заповедника, мастер-классы.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территории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проекта;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Посиделки с чаем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завершающее мероприятие – рефлексия о проделанной работе и прошедшем дне, беседы с сотрудниками музея за чашкой чая с травами, песни под гитару 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AFE9E0-350D-1BB3-0AD4-1E351006C6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96" b="6196"/>
          <a:stretch>
            <a:fillRect/>
          </a:stretch>
        </p:blipFill>
        <p:spPr>
          <a:xfrm>
            <a:off x="436285" y="319980"/>
            <a:ext cx="4744509" cy="311725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B504FE-FF3C-DADE-01B9-8F1ED8BB2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8" r="28186"/>
          <a:stretch/>
        </p:blipFill>
        <p:spPr>
          <a:xfrm>
            <a:off x="436287" y="3527054"/>
            <a:ext cx="2299688" cy="29389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0D43344-787F-0C3B-A44F-3B8186A53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58" r="1864" b="10303"/>
          <a:stretch/>
        </p:blipFill>
        <p:spPr>
          <a:xfrm>
            <a:off x="2891974" y="3547572"/>
            <a:ext cx="2311801" cy="29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4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accent2"/>
              </a:solidFill>
              <a:ea typeface="Poppins SemiBold" charset="0"/>
              <a:cs typeface="Poppins SemiBold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24D89-460C-AD22-FF25-A260E421D78C}"/>
              </a:ext>
            </a:extLst>
          </p:cNvPr>
          <p:cNvSpPr txBox="1"/>
          <p:nvPr/>
        </p:nvSpPr>
        <p:spPr>
          <a:xfrm>
            <a:off x="543697" y="0"/>
            <a:ext cx="6359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Алгоритм реализации проекта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6825673" y="703112"/>
            <a:ext cx="536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Из расчета на 10 человек и 4 часа работы необходимо: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E93A21-53C6-B345-1CEF-3BD83D30F825}"/>
              </a:ext>
            </a:extLst>
          </p:cNvPr>
          <p:cNvSpPr txBox="1"/>
          <p:nvPr/>
        </p:nvSpPr>
        <p:spPr>
          <a:xfrm>
            <a:off x="0" y="477794"/>
            <a:ext cx="6928022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Определить дату проведения мероприятий исходя из начала пожароопасного сезона или времени подготовки территории музея-заповедника к зимнему периоду;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Создать рабочую группу по подготовке проекта, определить задачи сотрудников, составить «дорожную карту его реализации»;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Привлечь волонтеров к участию в проекте (для волонтеров культуры и серебряных волонтеров на платформе «</a:t>
            </a:r>
            <a:r>
              <a:rPr lang="ru-RU" sz="1400" b="1" dirty="0" err="1" smtClean="0">
                <a:solidFill>
                  <a:schemeClr val="bg1"/>
                </a:solidFill>
              </a:rPr>
              <a:t>Добро.ру</a:t>
            </a:r>
            <a:r>
              <a:rPr lang="ru-RU" sz="1400" b="1" dirty="0" smtClean="0">
                <a:solidFill>
                  <a:schemeClr val="bg1"/>
                </a:solidFill>
              </a:rPr>
              <a:t>» необходимо создать «Доброе дело» (событие), указав дату, время, место, количество, описание мероприятия и заявку для набора волонтеров с информированием о предстоящем событии. Параллельно набор добровольцев идет через официальные интернет платформы музея;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Сформировать программу экскурсий и мероприятий для волонтеров;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Составить карту территории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отметить на ней участки, на которых планируете «десантировать» волонтеров для уборки. Оценить уровень временных и трудовых затрат на данный участок, соотносимо с его размерами и объемом работ.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Организовать транспортировку и питание для волонтеров, подготовить уборочный инвентарь;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Организовать вывоз собранного мусора с территории музея.</a:t>
            </a:r>
          </a:p>
          <a:p>
            <a:pPr marL="342900" indent="-342900" algn="just">
              <a:lnSpc>
                <a:spcPct val="150000"/>
              </a:lnSpc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532CF8AB-EA69-46D0-9384-F03DF6EFBE40}"/>
              </a:ext>
            </a:extLst>
          </p:cNvPr>
          <p:cNvSpPr/>
          <p:nvPr/>
        </p:nvSpPr>
        <p:spPr>
          <a:xfrm>
            <a:off x="6590271" y="0"/>
            <a:ext cx="584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Техническое обеспечение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577280" y="3531973"/>
            <a:ext cx="6627341" cy="247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68065" y="1438185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Poppins SemiBold" charset="0"/>
                <a:cs typeface="Poppins SemiBold" charset="0"/>
              </a:rPr>
              <a:t>Грабли -  10 шт.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Poppins SemiBold" charset="0"/>
                <a:cs typeface="Poppins SemiBold" charset="0"/>
              </a:rPr>
              <a:t>Перчатки - 10 пар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Poppins SemiBold" charset="0"/>
                <a:cs typeface="Poppins SemiBold" charset="0"/>
              </a:rPr>
              <a:t>Мусорные мешки 40л. -  100 шт.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Poppins SemiBold" charset="0"/>
                <a:cs typeface="Poppins SemiBold" charset="0"/>
              </a:rPr>
              <a:t>Тачки - 2 ед.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Poppins SemiBold" charset="0"/>
                <a:cs typeface="Poppins SemiBold" charset="0"/>
              </a:rPr>
              <a:t>Большой контейнер для вывоза мусора – 1 шт.</a:t>
            </a:r>
          </a:p>
          <a:p>
            <a:endParaRPr lang="en-US" b="1" dirty="0">
              <a:solidFill>
                <a:schemeClr val="accent2"/>
              </a:solidFill>
              <a:ea typeface="Poppins SemiBold" charset="0"/>
              <a:cs typeface="Poppins SemiBold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BD89F6-9E58-3C86-C75D-FFC64A72D5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96" b="6196"/>
          <a:stretch>
            <a:fillRect/>
          </a:stretch>
        </p:blipFill>
        <p:spPr>
          <a:xfrm>
            <a:off x="7090179" y="3652560"/>
            <a:ext cx="4640503" cy="3048922"/>
          </a:xfrm>
        </p:spPr>
      </p:pic>
    </p:spTree>
    <p:extLst>
      <p:ext uri="{BB962C8B-B14F-4D97-AF65-F5344CB8AC3E}">
        <p14:creationId xmlns:p14="http://schemas.microsoft.com/office/powerpoint/2010/main" xmlns="" val="22622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E464F1-F5EF-CE8D-FD3F-627A960E040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024D89-460C-AD22-FF25-A260E421D78C}"/>
              </a:ext>
            </a:extLst>
          </p:cNvPr>
          <p:cNvSpPr txBox="1"/>
          <p:nvPr/>
        </p:nvSpPr>
        <p:spPr>
          <a:xfrm>
            <a:off x="2379722" y="154970"/>
            <a:ext cx="7001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Результаты проекта в </a:t>
            </a:r>
            <a:r>
              <a:rPr lang="ru-RU" sz="3200" b="1" dirty="0">
                <a:solidFill>
                  <a:schemeClr val="accent2"/>
                </a:solidFill>
              </a:rPr>
              <a:t>2023 год: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61317C-2E5D-D8EB-7358-C6BB6E14049B}"/>
              </a:ext>
            </a:extLst>
          </p:cNvPr>
          <p:cNvSpPr txBox="1"/>
          <p:nvPr/>
        </p:nvSpPr>
        <p:spPr>
          <a:xfrm>
            <a:off x="5511113" y="823785"/>
            <a:ext cx="6491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Качественные показатели: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-Повышение интереса жителей города к археологическому и культурному наследию своего региона;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-Популяризация ответственного отношения к природе среди населения региона;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-Сохранение уникальной природы Андреевского озера;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-Формирование лояльной к музею аудитории из числа представителей различных возрастных групп, готовой участвовать в проекте в дальнейшем;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-Расширен спектр социальных партнеров музея.</a:t>
            </a:r>
          </a:p>
          <a:p>
            <a:pPr marL="342900" indent="-342900" algn="just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5277A1-41C9-D6CB-7FE7-86C59F9033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82"/>
          <a:stretch/>
        </p:blipFill>
        <p:spPr>
          <a:xfrm>
            <a:off x="332320" y="1079156"/>
            <a:ext cx="4978882" cy="3277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61317C-2E5D-D8EB-7358-C6BB6E14049B}"/>
              </a:ext>
            </a:extLst>
          </p:cNvPr>
          <p:cNvSpPr txBox="1"/>
          <p:nvPr/>
        </p:nvSpPr>
        <p:spPr>
          <a:xfrm>
            <a:off x="148281" y="4419601"/>
            <a:ext cx="1194486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Количественные показатели: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В 2023 г. в рамках программы было проведено 5 просветительских мероприятий и одно мероприятие по уборке территории;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В 2023 году количество участников мероприятия составило более 50 чел.;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В 2023 году очищена территория леса от валежника общей протяженностью в 6 га;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В 2023 году убрано более 1,5 тонн мусора с территории Археологического музея-заповедника.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9309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B0F6"/>
      </a:accent1>
      <a:accent2>
        <a:srgbClr val="0BD0D9"/>
      </a:accent2>
      <a:accent3>
        <a:srgbClr val="10C696"/>
      </a:accent3>
      <a:accent4>
        <a:srgbClr val="00CC66"/>
      </a:accent4>
      <a:accent5>
        <a:srgbClr val="10C696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676</Words>
  <Application>Microsoft Office PowerPoint</Application>
  <PresentationFormat>Произвольный</PresentationFormat>
  <Paragraphs>73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Pratim Chanda</dc:creator>
  <cp:lastModifiedBy>t.alieva</cp:lastModifiedBy>
  <cp:revision>157</cp:revision>
  <dcterms:created xsi:type="dcterms:W3CDTF">2019-06-29T20:03:45Z</dcterms:created>
  <dcterms:modified xsi:type="dcterms:W3CDTF">2023-10-19T10:00:11Z</dcterms:modified>
</cp:coreProperties>
</file>