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8" r:id="rId2"/>
    <p:sldId id="345" r:id="rId3"/>
    <p:sldId id="344" r:id="rId4"/>
    <p:sldId id="359" r:id="rId5"/>
    <p:sldId id="360" r:id="rId6"/>
    <p:sldId id="362" r:id="rId7"/>
    <p:sldId id="361" r:id="rId8"/>
    <p:sldId id="365" r:id="rId9"/>
    <p:sldId id="364" r:id="rId10"/>
    <p:sldId id="363" r:id="rId11"/>
    <p:sldId id="367" r:id="rId12"/>
    <p:sldId id="368" r:id="rId13"/>
    <p:sldId id="370" r:id="rId14"/>
    <p:sldId id="274" r:id="rId15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ланов Андрей Николаевич" initials="УАН" lastIdx="1" clrIdx="0">
    <p:extLst>
      <p:ext uri="{19B8F6BF-5375-455C-9EA6-DF929625EA0E}">
        <p15:presenceInfo xmlns:p15="http://schemas.microsoft.com/office/powerpoint/2012/main" userId="S-1-5-21-3740729494-1290498868-986780478-3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9E480E"/>
    <a:srgbClr val="255E91"/>
    <a:srgbClr val="70AD47"/>
    <a:srgbClr val="4472C4"/>
    <a:srgbClr val="FFC000"/>
    <a:srgbClr val="BB8D3B"/>
    <a:srgbClr val="A5A5A5"/>
    <a:srgbClr val="5B9BD5"/>
    <a:srgbClr val="F8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283" cy="49829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2"/>
            <a:ext cx="2944283" cy="498294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1874281-E003-47A9-B7D8-FA49960298B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8"/>
            <a:ext cx="5435600" cy="3910489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82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C41E8C2-8B83-4563-96F7-E5CEEB87A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5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0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271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285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-227013" y="808038"/>
            <a:ext cx="7188201" cy="4043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73475" y="5122000"/>
            <a:ext cx="5387786" cy="4852419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36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783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06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28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43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87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4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Shape 4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07" tIns="91407" rIns="91407" bIns="9140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9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8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97098-ED69-40D8-9029-12D94AA994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9F75-DFCC-489A-9CF7-B2F9461B9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9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9239672" y="1061048"/>
            <a:ext cx="2952328" cy="57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96037" y="5674302"/>
            <a:ext cx="2723025" cy="5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25"/>
          <p:cNvSpPr txBox="1"/>
          <p:nvPr/>
        </p:nvSpPr>
        <p:spPr>
          <a:xfrm>
            <a:off x="1112552" y="2496106"/>
            <a:ext cx="5989287" cy="24416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Опыт сохранения троллейбусной системы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Санкт-Петербурге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3"/>
            <a:ext cx="12192000" cy="14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1" y="126985"/>
            <a:ext cx="554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0" y="114591"/>
            <a:ext cx="9144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92">
        <p14:reveal/>
      </p:transition>
    </mc:Choice>
    <mc:Fallback xmlns="">
      <p:transition advClick="0" advTm="18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10099" y="196704"/>
            <a:ext cx="8303639" cy="367005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Литий-</a:t>
            </a:r>
            <a:r>
              <a:rPr lang="ru-RU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титанатная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батарея (LTO)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производства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компании Драйв-</a:t>
            </a:r>
            <a:r>
              <a:rPr lang="ru-RU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Электро</a:t>
            </a:r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8134" y="1723977"/>
            <a:ext cx="173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ТРОЛЗА-5265.02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sps8\Desktop\Презентация к 22.10.2021\6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" y="2136810"/>
            <a:ext cx="6244975" cy="41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ps8\Desktop\батарей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" y="2136810"/>
            <a:ext cx="485557" cy="3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569271" y="2445652"/>
            <a:ext cx="1288405" cy="15295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72456" y="2512725"/>
            <a:ext cx="54718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итий-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титанатной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(LFP)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батареи производства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«Драйв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ёмкость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А*ч;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масса комплекта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кг;                                                                                                           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максимальный ток: заряда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А/ разряда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А;                                                                               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номинальное напряжение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В;                                                                                                              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тип охлаждения/подогрева – с помощью рабочей жидкости (антифриз);                                           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пробег в режиме автономного хода при номинальной нагрузке – не менее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 зарядки – 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94383" y="215609"/>
            <a:ext cx="8470498" cy="367005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Литий-железо-фосфатная батарея (LFP) </a:t>
            </a:r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производства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ООО «</a:t>
            </a:r>
            <a:r>
              <a:rPr lang="ru-RU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Лиотех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-Инновации»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s://transphoto.org/photo/12/49/17/1249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" y="2047691"/>
            <a:ext cx="6082089" cy="4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5242" y="1709137"/>
            <a:ext cx="173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ТРОЛЗА-5265.08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C:\Users\sps8\Desktop\батарей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0" y="5446490"/>
            <a:ext cx="485557" cy="3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52118" y="5004139"/>
            <a:ext cx="373785" cy="4367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289014" y="2173913"/>
            <a:ext cx="56671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итий-железо-фосфатной батареи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(LFP)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производства ООО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Лиотех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-Инновации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ёмкость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А*ч                                                                                                                                        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масса комплекта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кг                                                                                                                       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максимальный ток : заряда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А/ разряда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номинальное напряжение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460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тип охлаждения/подогрева – система кондиционирования воздухом из атмосферы;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пробег в режиме автономного хода при номинальной нагрузке – не менее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км. 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 зарядки – 50 мин.</a:t>
            </a:r>
          </a:p>
        </p:txBody>
      </p:sp>
    </p:spTree>
    <p:extLst>
      <p:ext uri="{BB962C8B-B14F-4D97-AF65-F5344CB8AC3E}">
        <p14:creationId xmlns:p14="http://schemas.microsoft.com/office/powerpoint/2010/main" val="9980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94383" y="215609"/>
            <a:ext cx="8470498" cy="367005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Демонтаж крепления контактной сети с памятников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1" y="821984"/>
            <a:ext cx="9054022" cy="603601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0541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94383" y="215609"/>
            <a:ext cx="8470498" cy="367005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Маршруты с электробусами в Санкт-Петербурге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1587221"/>
            <a:ext cx="5558753" cy="527077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079566"/>
              </p:ext>
            </p:extLst>
          </p:nvPr>
        </p:nvGraphicFramePr>
        <p:xfrm>
          <a:off x="6294328" y="787400"/>
          <a:ext cx="5887512" cy="3653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379">
                  <a:extLst>
                    <a:ext uri="{9D8B030D-6E8A-4147-A177-3AD203B41FA5}">
                      <a16:colId xmlns:a16="http://schemas.microsoft.com/office/drawing/2014/main" val="275602900"/>
                    </a:ext>
                  </a:extLst>
                </a:gridCol>
                <a:gridCol w="1837238">
                  <a:extLst>
                    <a:ext uri="{9D8B030D-6E8A-4147-A177-3AD203B41FA5}">
                      <a16:colId xmlns:a16="http://schemas.microsoft.com/office/drawing/2014/main" val="2405413165"/>
                    </a:ext>
                  </a:extLst>
                </a:gridCol>
                <a:gridCol w="2407895">
                  <a:extLst>
                    <a:ext uri="{9D8B030D-6E8A-4147-A177-3AD203B41FA5}">
                      <a16:colId xmlns:a16="http://schemas.microsoft.com/office/drawing/2014/main" val="4283324835"/>
                    </a:ext>
                  </a:extLst>
                </a:gridCol>
              </a:tblGrid>
              <a:tr h="956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№ маршрута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Протяженность маршрута, км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Протяженность участка на автономном ходе, км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839461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43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5,1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82154763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7,4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3,85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03015535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6,1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49587935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41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12,05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6,1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6312182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8,85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1,8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86597824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ACB9C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5,4</a:t>
                      </a:r>
                      <a:endParaRPr lang="ru-RU" sz="1500" b="0" i="0" u="none" strike="noStrike">
                        <a:solidFill>
                          <a:srgbClr val="ACB9C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2,7</a:t>
                      </a:r>
                      <a:endParaRPr lang="ru-RU" sz="1500" b="0" i="0" u="none" strike="noStrike">
                        <a:solidFill>
                          <a:srgbClr val="ACB9C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80086187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13,4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5827913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32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9,1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1,2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4853515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46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13,7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2,75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5605053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47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9,9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>
                          <a:effectLst/>
                        </a:rPr>
                        <a:t>3,7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8500177"/>
                  </a:ext>
                </a:extLst>
              </a:tr>
              <a:tr h="24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 smtClean="0">
                          <a:effectLst/>
                        </a:rPr>
                        <a:t>Всего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97,5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u="none" strike="noStrike" dirty="0">
                          <a:effectLst/>
                        </a:rPr>
                        <a:t>28,5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6542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43406" y="4593185"/>
            <a:ext cx="2788713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33" dirty="0">
                <a:highlight>
                  <a:srgbClr val="000000">
                    <a:alpha val="0"/>
                  </a:srgbClr>
                </a:highlight>
                <a:ea typeface="Arial"/>
                <a:cs typeface="Arial"/>
              </a:rPr>
              <a:t>Расширение маршрутной сети экологического транспорта </a:t>
            </a:r>
            <a:r>
              <a:rPr lang="ru-RU" sz="2133" dirty="0" smtClean="0">
                <a:highlight>
                  <a:srgbClr val="000000">
                    <a:alpha val="0"/>
                  </a:srgbClr>
                </a:highlight>
                <a:ea typeface="Arial"/>
                <a:cs typeface="Arial"/>
              </a:rPr>
              <a:t>на  </a:t>
            </a:r>
            <a:r>
              <a:rPr lang="ru-RU" sz="2133" b="1" dirty="0" smtClean="0">
                <a:highlight>
                  <a:srgbClr val="000000">
                    <a:alpha val="0"/>
                  </a:srgbClr>
                </a:highlight>
                <a:ea typeface="Arial"/>
                <a:cs typeface="Arial"/>
              </a:rPr>
              <a:t>28,5 </a:t>
            </a:r>
            <a:r>
              <a:rPr lang="ru-RU" sz="2133" b="1" dirty="0">
                <a:highlight>
                  <a:srgbClr val="000000">
                    <a:alpha val="0"/>
                  </a:srgbClr>
                </a:highlight>
                <a:ea typeface="Arial"/>
                <a:cs typeface="Arial"/>
              </a:rPr>
              <a:t>км</a:t>
            </a:r>
            <a:r>
              <a:rPr lang="ru-RU" sz="2133" dirty="0">
                <a:highlight>
                  <a:srgbClr val="000000">
                    <a:alpha val="0"/>
                  </a:srgbClr>
                </a:highlight>
                <a:ea typeface="Arial"/>
                <a:cs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87218" y="4593185"/>
            <a:ext cx="2522242" cy="17334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highlight>
                  <a:srgbClr val="000000">
                    <a:alpha val="0"/>
                  </a:srgbClr>
                </a:highligh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Увеличение количества пассажиров, на </a:t>
            </a:r>
            <a:endParaRPr lang="ru-RU" sz="2133" dirty="0" smtClean="0">
              <a:highlight>
                <a:srgbClr val="000000">
                  <a:alpha val="0"/>
                </a:srgbClr>
              </a:highlight>
              <a:latin typeface="Century Gothic" panose="020B0502020202020204" pitchFamily="34" charset="0"/>
              <a:ea typeface="Arial"/>
              <a:cs typeface="Calibri" panose="020F0502020204030204" pitchFamily="34" charset="0"/>
            </a:endParaRPr>
          </a:p>
          <a:p>
            <a:pPr algn="ctr"/>
            <a:r>
              <a:rPr lang="ru-RU" sz="2133" b="1" dirty="0" smtClean="0">
                <a:highlight>
                  <a:srgbClr val="000000">
                    <a:alpha val="0"/>
                  </a:srgbClr>
                </a:highligh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882</a:t>
            </a:r>
            <a:r>
              <a:rPr lang="ru-RU" sz="2133" b="1" dirty="0">
                <a:highlight>
                  <a:srgbClr val="000000">
                    <a:alpha val="0"/>
                  </a:srgbClr>
                </a:highligh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 </a:t>
            </a:r>
            <a:r>
              <a:rPr lang="ru-RU" sz="2133" b="1" dirty="0" smtClean="0">
                <a:highlight>
                  <a:srgbClr val="000000">
                    <a:alpha val="0"/>
                  </a:srgbClr>
                </a:highligh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600</a:t>
            </a:r>
          </a:p>
          <a:p>
            <a:pPr algn="ctr"/>
            <a:r>
              <a:rPr lang="ru-RU" sz="2133" b="1" dirty="0" smtClean="0">
                <a:highlight>
                  <a:srgbClr val="000000">
                    <a:alpha val="0"/>
                  </a:srgbClr>
                </a:highligh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чел</a:t>
            </a:r>
            <a:r>
              <a:rPr lang="ru-RU" sz="2133" b="1" dirty="0">
                <a:highlight>
                  <a:srgbClr val="000000">
                    <a:alpha val="0"/>
                  </a:srgbClr>
                </a:highlight>
                <a:latin typeface="Century Gothic" panose="020B0502020202020204" pitchFamily="34" charset="0"/>
                <a:ea typeface="Arial"/>
                <a:cs typeface="Calibri" panose="020F0502020204030204" pitchFamily="34" charset="0"/>
              </a:rPr>
              <a:t>. в месяц</a:t>
            </a:r>
          </a:p>
        </p:txBody>
      </p:sp>
    </p:spTree>
    <p:extLst>
      <p:ext uri="{BB962C8B-B14F-4D97-AF65-F5344CB8AC3E}">
        <p14:creationId xmlns:p14="http://schemas.microsoft.com/office/powerpoint/2010/main" val="16785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15664" y="1"/>
            <a:ext cx="360140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1370933" y="2437215"/>
            <a:ext cx="7929617" cy="150019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ru" sz="2400" dirty="0">
              <a:solidFill>
                <a:srgbClr val="203364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ru" sz="2400" dirty="0">
              <a:solidFill>
                <a:srgbClr val="203364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ru" sz="2400" dirty="0">
              <a:solidFill>
                <a:srgbClr val="2033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buNone/>
            </a:pPr>
            <a:endParaRPr lang="ru" sz="2400" dirty="0">
              <a:solidFill>
                <a:srgbClr val="2033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buNone/>
            </a:pPr>
            <a:endParaRPr lang="ru" sz="2400" dirty="0">
              <a:solidFill>
                <a:srgbClr val="20336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86" y="1556793"/>
            <a:ext cx="618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" sz="3200" dirty="0">
                <a:solidFill>
                  <a:srgbClr val="203364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44320" y="11982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" sz="2400" dirty="0">
                <a:solidFill>
                  <a:srgbClr val="203364"/>
                </a:solidFill>
                <a:latin typeface="Verdana"/>
                <a:ea typeface="Verdana"/>
                <a:cs typeface="Verdana"/>
                <a:sym typeface="Verdana"/>
              </a:rPr>
              <a:t>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7760" y="664240"/>
            <a:ext cx="6467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" sz="3600" dirty="0">
              <a:solidFill>
                <a:srgbClr val="20336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ru" sz="3600" dirty="0">
                <a:solidFill>
                  <a:srgbClr val="203364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ru-RU" sz="3600" dirty="0">
                <a:solidFill>
                  <a:srgbClr val="203364"/>
                </a:solidFill>
                <a:latin typeface="Verdana"/>
                <a:ea typeface="Verdana"/>
                <a:cs typeface="Verdana"/>
                <a:sym typeface="Verdana"/>
              </a:rPr>
              <a:t>Благодарю</a:t>
            </a:r>
            <a:r>
              <a:rPr lang="ru" sz="3600" dirty="0">
                <a:solidFill>
                  <a:srgbClr val="203364"/>
                </a:solidFill>
                <a:latin typeface="Verdana"/>
                <a:ea typeface="Verdana"/>
                <a:cs typeface="Verdana"/>
                <a:sym typeface="Verdana"/>
              </a:rPr>
              <a:t> за внимание!</a:t>
            </a:r>
          </a:p>
          <a:p>
            <a:endParaRPr lang="ru-RU" dirty="0"/>
          </a:p>
        </p:txBody>
      </p:sp>
      <p:pic>
        <p:nvPicPr>
          <p:cNvPr id="13" name="Shape 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53644" y="5733257"/>
            <a:ext cx="2723025" cy="5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7156" y="34290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Уланов Андрей Николаевич, </a:t>
            </a:r>
            <a:r>
              <a:rPr lang="ru-RU" dirty="0" smtClean="0"/>
              <a:t>Тел</a:t>
            </a:r>
            <a:r>
              <a:rPr lang="ru-RU" dirty="0"/>
              <a:t>. +7(812)244-18-20 доб. 6039  моб.+7(905)218-21-06, +7(904)6301-444</a:t>
            </a:r>
          </a:p>
          <a:p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ulanovAN@spbget.ru, ulan444@gmail.com  </a:t>
            </a:r>
          </a:p>
        </p:txBody>
      </p:sp>
    </p:spTree>
    <p:extLst>
      <p:ext uri="{BB962C8B-B14F-4D97-AF65-F5344CB8AC3E}">
        <p14:creationId xmlns:p14="http://schemas.microsoft.com/office/powerpoint/2010/main" val="41188174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/>
              <a:t>Опыт </a:t>
            </a:r>
            <a:r>
              <a:rPr lang="ru-RU" sz="4000" dirty="0" smtClean="0"/>
              <a:t>сохранения троллейбусной системы</a:t>
            </a:r>
            <a:endParaRPr lang="ru-RU" sz="4000" dirty="0"/>
          </a:p>
          <a:p>
            <a:r>
              <a:rPr lang="ru-RU" sz="4000" dirty="0"/>
              <a:t>в </a:t>
            </a:r>
            <a:r>
              <a:rPr lang="ru-RU" sz="4000" dirty="0" smtClean="0"/>
              <a:t>Санкт-Петербурге</a:t>
            </a:r>
            <a:endParaRPr lang="ru-RU" sz="4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682163" y="304800"/>
            <a:ext cx="2509837" cy="333375"/>
          </a:xfrm>
        </p:spPr>
        <p:txBody>
          <a:bodyPr>
            <a:normAutofit fontScale="62500" lnSpcReduction="20000"/>
          </a:bodyPr>
          <a:lstStyle/>
          <a:p>
            <a:r>
              <a:rPr lang="nl-BE" dirty="0" smtClean="0"/>
              <a:t>Last update: Oct 2018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893888" y="6021388"/>
            <a:ext cx="10298112" cy="930275"/>
          </a:xfrm>
        </p:spPr>
        <p:txBody>
          <a:bodyPr/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Андрей Уланов, Начальник отдела перспективного развития СПб ГУП «Горэлектротранс»</a:t>
            </a:r>
            <a:endParaRPr lang="en-GB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546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TextBox 6"/>
          <p:cNvSpPr txBox="1"/>
          <p:nvPr/>
        </p:nvSpPr>
        <p:spPr>
          <a:xfrm>
            <a:off x="2727153" y="6486130"/>
            <a:ext cx="922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39041" y="5863059"/>
            <a:ext cx="10298040" cy="93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chemeClr val="bg1">
                    <a:lumMod val="95000"/>
                  </a:schemeClr>
                </a:solidFill>
              </a:rPr>
              <a:t>Андрей Уланов, Начальник отдела перспективного развития СПб ГУП «Горэлектротранс»</a:t>
            </a:r>
            <a:endParaRPr lang="en-GB" sz="1600" dirty="0"/>
          </a:p>
        </p:txBody>
      </p:sp>
      <p:pic>
        <p:nvPicPr>
          <p:cNvPr id="12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233188" y="199749"/>
            <a:ext cx="2723025" cy="54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8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14:reveal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44121" y="215609"/>
            <a:ext cx="6143625" cy="381000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ВЕХИ Истории СПб ГУП «Горэлектротранс»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143014"/>
            <a:ext cx="8198427" cy="5256080"/>
          </a:xfrm>
          <a:prstGeom prst="rect">
            <a:avLst/>
          </a:prstGeom>
        </p:spPr>
      </p:pic>
      <p:sp>
        <p:nvSpPr>
          <p:cNvPr id="16" name="Content Placeholder 9"/>
          <p:cNvSpPr txBox="1">
            <a:spLocks/>
          </p:cNvSpPr>
          <p:nvPr/>
        </p:nvSpPr>
        <p:spPr>
          <a:xfrm>
            <a:off x="8547203" y="1143015"/>
            <a:ext cx="3378529" cy="5256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1936 год – </a:t>
            </a:r>
            <a:r>
              <a:rPr lang="ru-RU" sz="1800" dirty="0">
                <a:solidFill>
                  <a:srgbClr val="1842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запуск троллейбусного движения в Ленинграде.</a:t>
            </a:r>
          </a:p>
          <a:p>
            <a:endParaRPr lang="ru-RU" sz="1800" dirty="0">
              <a:solidFill>
                <a:srgbClr val="18424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800" dirty="0">
                <a:solidFill>
                  <a:srgbClr val="1842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Среди </a:t>
            </a:r>
            <a:r>
              <a:rPr lang="ru-RU" sz="1800" dirty="0" smtClean="0">
                <a:solidFill>
                  <a:srgbClr val="1842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первых </a:t>
            </a:r>
            <a:r>
              <a:rPr lang="ru-RU" sz="1800" dirty="0">
                <a:solidFill>
                  <a:srgbClr val="1842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машин - Ярославский завод троллейбусов.</a:t>
            </a:r>
          </a:p>
          <a:p>
            <a:r>
              <a:rPr lang="ru-RU" sz="1800" dirty="0" smtClean="0">
                <a:solidFill>
                  <a:srgbClr val="1842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ru-RU" sz="1800" dirty="0">
              <a:solidFill>
                <a:srgbClr val="18424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800" dirty="0">
                <a:solidFill>
                  <a:srgbClr val="18424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Один из них сохранился до наших дней и считается талисманом городского троллейбусного движения.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09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44121" y="215609"/>
            <a:ext cx="6143625" cy="381000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Общие сведения о СПб ГУП «Горэлектротранс»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0" y="2643320"/>
            <a:ext cx="4514056" cy="1920213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700" kern="1200" baseline="0">
                <a:solidFill>
                  <a:srgbClr val="18424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175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700" kern="1200" baseline="0">
                <a:solidFill>
                  <a:srgbClr val="1842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75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rgbClr val="1842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75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500" kern="1200" baseline="0">
                <a:solidFill>
                  <a:srgbClr val="1842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75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 kern="1200" baseline="0">
                <a:solidFill>
                  <a:srgbClr val="1842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Протяженность сети: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трамвая        – 516,2 км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троллейбуса – 1359 км</a:t>
            </a:r>
          </a:p>
          <a:p>
            <a:endParaRPr lang="ru-RU" sz="1333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парков: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трамвайных        – 5 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троллейбусных   – </a:t>
            </a:r>
            <a:r>
              <a:rPr lang="ru-RU" sz="1333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1333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совмещенный 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трамвайно-троллейбусный – 1</a:t>
            </a:r>
          </a:p>
          <a:p>
            <a:endParaRPr lang="ru-RU" sz="106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06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067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0" y="1235541"/>
            <a:ext cx="5908773" cy="562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51287" y="1623918"/>
            <a:ext cx="3019029" cy="316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Протяженность маршрутной сети: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трамвай        – 450,1 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троллейбус   – 543,55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маршрутов: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трамвай        – 38 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троллейбус   – 46 </a:t>
            </a:r>
          </a:p>
          <a:p>
            <a:endParaRPr lang="ru-RU" sz="1333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Подвижной состав: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трамвай – 764 ед.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троллейбус – 695 ед.</a:t>
            </a:r>
          </a:p>
          <a:p>
            <a:endParaRPr lang="ru-RU" sz="1333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Суточный выпуск: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трамвай        – 514</a:t>
            </a:r>
          </a:p>
          <a:p>
            <a:r>
              <a:rPr lang="ru-RU" sz="1333" dirty="0">
                <a:latin typeface="Verdana" pitchFamily="34" charset="0"/>
                <a:ea typeface="Verdana" pitchFamily="34" charset="0"/>
                <a:cs typeface="Verdana" pitchFamily="34" charset="0"/>
              </a:rPr>
              <a:t>троллейбус   – </a:t>
            </a:r>
            <a:r>
              <a:rPr lang="ru-RU" sz="1333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532</a:t>
            </a:r>
            <a:endParaRPr lang="ru-RU" sz="1333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7612" y="2687927"/>
            <a:ext cx="2157968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Предприятие перевозит в год более 310 млн. пассажиров</a:t>
            </a:r>
          </a:p>
        </p:txBody>
      </p:sp>
    </p:spTree>
    <p:extLst>
      <p:ext uri="{BB962C8B-B14F-4D97-AF65-F5344CB8AC3E}">
        <p14:creationId xmlns:p14="http://schemas.microsoft.com/office/powerpoint/2010/main" val="16289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44121" y="215609"/>
            <a:ext cx="6143625" cy="381000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Выбор типа электробусов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p_chiff\Desktop\Новый точечный рисунок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1007771"/>
            <a:ext cx="10485120" cy="57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44121" y="215609"/>
            <a:ext cx="6143625" cy="3810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Выбор стратегии маршрутов</a:t>
            </a:r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6941" y="1189560"/>
            <a:ext cx="8675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 результатам испытаний была выбрана стратегия продления существующих маршрутов за счёт движения на автономном ходу в спальных районах Санкт-Петербурга.</a:t>
            </a:r>
          </a:p>
          <a:p>
            <a:pPr algn="just" defTabSz="914400">
              <a:defRPr/>
            </a:pP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94" y="5777467"/>
            <a:ext cx="5629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Все маршруты захватывают  пассажиропоток крупных жилых центров Приморского и Красносельского районов.</a:t>
            </a:r>
          </a:p>
        </p:txBody>
      </p:sp>
      <p:pic>
        <p:nvPicPr>
          <p:cNvPr id="9" name="Picture 2" descr="C:\Users\okdr_sps10\Desktop\Документы\P_20171123_115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41" y="1953592"/>
            <a:ext cx="6467259" cy="36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4741" y="5777467"/>
            <a:ext cx="633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ru-RU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Токоприёмники снимаются и устанавливаются на контактные провода пневматической системой производства </a:t>
            </a:r>
            <a:r>
              <a:rPr lang="ru-RU" sz="12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Camozzi</a:t>
            </a:r>
            <a:endParaRPr lang="ru-RU" sz="1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okdr_sps10\Desktop\Documents\НОВЫЙ ПОДВИЖНОЙ СОСТАВ\Троллейбусы с увеличенным автономным ходом ГК 06.06.2017 № 688065\Фото Тролза-5265\dcb26485ae0466b36c38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" y="1953592"/>
            <a:ext cx="5712276" cy="36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44121" y="215609"/>
            <a:ext cx="6143625" cy="381000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Модели электробусов СПб ГУП «Горэлектротранс»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65178"/>
            <a:ext cx="1219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1400" i="1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Модели электробусов с динамической зарядкой, </a:t>
            </a:r>
            <a:r>
              <a:rPr lang="ru-RU" sz="1400" i="1" u="sng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эксплуатирующихся</a:t>
            </a:r>
            <a:r>
              <a:rPr lang="ru-RU" sz="1400" i="1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i="1" u="sng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Санкт-Петербурге</a:t>
            </a:r>
            <a:endParaRPr lang="ru-RU" sz="1400" i="1" u="sng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Тролза-5265.02 «Мегаполис»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(производства ЗАО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Тролза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», г. Энгельс) с литий-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титанатной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тяговой аккумуляторной батареей производства «</a:t>
            </a:r>
            <a:r>
              <a:rPr lang="en-US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Toshiba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10 ед.</a:t>
            </a:r>
          </a:p>
          <a:p>
            <a:pPr marL="285750" indent="-285750" algn="just" defTabSz="914400">
              <a:buFontTx/>
              <a:buChar char="-"/>
              <a:defRPr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Тролза-5265.08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«Мегаполис» 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(производства ЗАО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Тролза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», г. Энгельс) с литий-железо-фосфатной тяговой аккумуляторной батареей производства ООО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Лиотех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-Инновации» (г. Новосибирск) –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80 ед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defTabSz="914400">
              <a:buFontTx/>
              <a:buChar char="-"/>
              <a:defRPr/>
            </a:pP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АКСМ-32100D 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(производства ОАО «УКХ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Белкоммунмаш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», г. Минск) с литий-железо-фосфатной тяговой аккумуляторной батареей производства ООО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Лиотех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-Инновации» (г. Новосибирск)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5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ед.</a:t>
            </a:r>
          </a:p>
          <a:p>
            <a:pPr marL="285750" indent="-285750" algn="just" defTabSz="914400">
              <a:buFontTx/>
              <a:buChar char="-"/>
              <a:defRPr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АКСМ-32100</a:t>
            </a:r>
            <a:r>
              <a:rPr lang="en-US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(производства ОАО «УКХ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Белкоммунмаш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», г. Минск) с никель-марганец-кобальтовой тяговой аккумуляторной батареей производства ООО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ЭнерЗэт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(г. Санкт-Петербург) –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defTabSz="914400">
              <a:buFontTx/>
              <a:buChar char="-"/>
              <a:defRPr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ВМЗ-5298-0000010-01 Авангард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(производства ООО «</a:t>
            </a:r>
            <a:r>
              <a:rPr lang="ru-RU" sz="14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ТрансАльфа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Вологда) 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 никель-марганец-кобальтовой тяговой аккумуляторной батареей производства ООО «</a:t>
            </a:r>
            <a:r>
              <a:rPr lang="ru-RU" sz="1400" i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ЭнерЗэт</a:t>
            </a:r>
            <a:r>
              <a:rPr lang="ru-RU" sz="1400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(г. Санкт-Петербург) –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ед.</a:t>
            </a:r>
          </a:p>
          <a:p>
            <a:pPr algn="just" defTabSz="914400"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ru-RU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электробусов</a:t>
            </a:r>
          </a:p>
        </p:txBody>
      </p:sp>
      <p:pic>
        <p:nvPicPr>
          <p:cNvPr id="8" name="Picture 2" descr="C:\Users\okdr_sps10\Desktop\Documents\НОВЫЙ ПОДВИЖНОЙ СОСТАВ\Троллейбусы с увеличенным автономным ходом ГК 06.06.2017 № 688065\Фото Тролза-5265\GET_electrobus_4101-e1514392285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4389"/>
            <a:ext cx="5810586" cy="3329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kdr_sps10\Desktop\Documents\НОВЫЙ ПОДВИЖНОЙ СОСТАВ\Троллейбусы с увеличенным автономным ходом ГК 06.06.2017 № 688065\Фото 32100D\на невск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87" y="3246218"/>
            <a:ext cx="6301760" cy="361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44121" y="215609"/>
            <a:ext cx="6143625" cy="381000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Характеристика Тяговых батарей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8893" y="1307508"/>
            <a:ext cx="10274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ЛИТИЙ-ТИТАНАТНАЯ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LTO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производства Драйв-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 – 10 ед.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- ЛИТИЙ-ЖЕЛЕЗО-ФОСФАТНАЯ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LFP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производства ООО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Лиотех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ед.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- НИКЕЛЬ-МАРГАНЕЦ-КОБАЛЬТОВАЯ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NMC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производства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ENER Z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ед.  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Комплект батарей состоит из двух батарейных модулей, расположенных в заднем отсеке или на крыше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okdr_sps10\Desktop\Documents\НОВЫЙ ПОДВИЖНОЙ СОСТАВ\Троллейбусы с увеличенным автономным ходом ГК 06.06.2017 № 688065\Фото Тролза-5265\P_20171027_093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4" y="3323992"/>
            <a:ext cx="6282681" cy="35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kdr_sps10\Desktop\Documents\НОВЫЙ ПОДВИЖНОЙ СОСТАВ\Троллейбусы с увеличенным автономным ходом ГК 06.06.2017 № 688065\Фото Тролза-5265\P_20171027_110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56" y="3324577"/>
            <a:ext cx="6281644" cy="35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hape 31"/>
          <p:cNvSpPr>
            <a:spLocks noChangeArrowheads="1"/>
          </p:cNvSpPr>
          <p:nvPr/>
        </p:nvSpPr>
        <p:spPr bwMode="auto">
          <a:xfrm>
            <a:off x="1" y="-4762"/>
            <a:ext cx="12191999" cy="782638"/>
          </a:xfrm>
          <a:prstGeom prst="rect">
            <a:avLst/>
          </a:prstGeom>
          <a:solidFill>
            <a:srgbClr val="203364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Shape 32"/>
          <p:cNvSpPr txBox="1">
            <a:spLocks noChangeArrowheads="1"/>
          </p:cNvSpPr>
          <p:nvPr/>
        </p:nvSpPr>
        <p:spPr bwMode="auto">
          <a:xfrm>
            <a:off x="444121" y="-4762"/>
            <a:ext cx="649743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endParaRPr lang="ru-RU" b="1" i="1">
              <a:solidFill>
                <a:srgbClr val="FFFFFF"/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</p:txBody>
      </p:sp>
      <p:pic>
        <p:nvPicPr>
          <p:cNvPr id="4102" name="Shape 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3738" y="177801"/>
            <a:ext cx="203676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444121" y="215609"/>
            <a:ext cx="7687077" cy="367005"/>
          </a:xfrm>
        </p:spPr>
        <p:txBody>
          <a:bodyPr anchor="ctr"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Никель-марганец-кобальтовая батарея (NMC) производства </a:t>
            </a:r>
            <a:r>
              <a:rPr lang="ru-RU" sz="1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EnerZ</a:t>
            </a:r>
            <a:endParaRPr lang="ru-RU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48336" y="215609"/>
            <a:ext cx="1361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Слайд </a:t>
            </a:r>
            <a:fld id="{F7588568-C719-4702-BEEB-5F5D15CAE015}" type="slidenum">
              <a:rPr lang="en-US" sz="12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fld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http://trams.ru/photo/00/49/99/499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33392" r="16324"/>
          <a:stretch/>
        </p:blipFill>
        <p:spPr bwMode="auto">
          <a:xfrm>
            <a:off x="1253184" y="1771490"/>
            <a:ext cx="4985220" cy="28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9656" y="1402558"/>
            <a:ext cx="173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АКСМ-32100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2891" y="1390788"/>
            <a:ext cx="289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5298-0000010-01 Авангард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sps8\Desktop\Презентация к 22.10.2021\10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86" y="1766397"/>
            <a:ext cx="4709955" cy="28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96598" y="4726682"/>
            <a:ext cx="11263193" cy="1757608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524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3335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143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143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143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143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143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1430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характеристики никель-марганец-кобальтовой тяговой батареи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(NMC) производства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EnerZ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ёмкость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А*ч;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масса комплекта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640 кг;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максимальный ток : заряда –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320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А, разряда -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номинальное напряжение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605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тип охлаждения/подогрева – система кондиционирования воздухом из салона;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пробег в режиме автономного хода при номинальной нагрузке – не менее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км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АКСМ-32100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км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5298-0000010-01);</a:t>
            </a:r>
          </a:p>
          <a:p>
            <a:pPr marL="171450" indent="-171450" algn="just">
              <a:spcBef>
                <a:spcPts val="0"/>
              </a:spcBef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 зарядки – 50 минут.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368035" y="3824641"/>
            <a:ext cx="127606" cy="4367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C:\Users\sps8\Desktop\батарей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384" y="1800696"/>
            <a:ext cx="485557" cy="3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9784968" y="2210910"/>
            <a:ext cx="1006673" cy="11525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C:\Users\sps8\Desktop\батарей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63" y="4320558"/>
            <a:ext cx="485557" cy="3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6436</TotalTime>
  <Words>809</Words>
  <Application>Microsoft Office PowerPoint</Application>
  <PresentationFormat>Широкоэкранный</PresentationFormat>
  <Paragraphs>150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Verdana</vt:lpstr>
      <vt:lpstr>Тема Office</vt:lpstr>
      <vt:lpstr>Презентация PowerPoint</vt:lpstr>
      <vt:lpstr>Презентация PowerPoint</vt:lpstr>
      <vt:lpstr>ВЕХИ Истории СПб ГУП «Горэлектротранс»</vt:lpstr>
      <vt:lpstr>Общие сведения о СПб ГУП «Горэлектротранс»</vt:lpstr>
      <vt:lpstr>Выбор типа электробусов</vt:lpstr>
      <vt:lpstr>Выбор стратегии маршрутов</vt:lpstr>
      <vt:lpstr>Модели электробусов СПб ГУП «Горэлектротранс»</vt:lpstr>
      <vt:lpstr>Характеристика Тяговых батарей</vt:lpstr>
      <vt:lpstr>Никель-марганец-кобальтовая батарея (NMC) производства EnerZ</vt:lpstr>
      <vt:lpstr>Литий-титанатная батарея (LTO) производства компании Драйв-Электро</vt:lpstr>
      <vt:lpstr>Литий-железо-фосфатная батарея (LFP) производства ООО «Лиотех-Инновации»</vt:lpstr>
      <vt:lpstr>Демонтаж крепления контактной сети с памятников</vt:lpstr>
      <vt:lpstr>Маршруты с электробусами в Санкт-Петербурге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Уланов Андрей Николаевич</dc:creator>
  <cp:lastModifiedBy>Уланов Андрей Николаевич</cp:lastModifiedBy>
  <cp:revision>250</cp:revision>
  <cp:lastPrinted>2021-03-15T06:39:27Z</cp:lastPrinted>
  <dcterms:created xsi:type="dcterms:W3CDTF">2020-12-25T08:53:16Z</dcterms:created>
  <dcterms:modified xsi:type="dcterms:W3CDTF">2022-11-29T10:30:33Z</dcterms:modified>
</cp:coreProperties>
</file>