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0" r:id="rId3"/>
    <p:sldId id="261" r:id="rId4"/>
    <p:sldId id="259" r:id="rId5"/>
    <p:sldId id="257" r:id="rId6"/>
    <p:sldId id="271" r:id="rId7"/>
    <p:sldId id="273" r:id="rId8"/>
    <p:sldId id="274" r:id="rId9"/>
    <p:sldId id="276" r:id="rId10"/>
    <p:sldId id="277" r:id="rId11"/>
    <p:sldId id="265" r:id="rId12"/>
    <p:sldId id="266" r:id="rId13"/>
    <p:sldId id="272" r:id="rId14"/>
    <p:sldId id="267" r:id="rId15"/>
    <p:sldId id="268" r:id="rId16"/>
    <p:sldId id="279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FC9FF"/>
    <a:srgbClr val="FF781D"/>
    <a:srgbClr val="F9752B"/>
    <a:srgbClr val="E2F5F8"/>
    <a:srgbClr val="FF6600"/>
    <a:srgbClr val="FA8240"/>
    <a:srgbClr val="441A02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1" autoAdjust="0"/>
    <p:restoredTop sz="94605" autoAdjust="0"/>
  </p:normalViewPr>
  <p:slideViewPr>
    <p:cSldViewPr>
      <p:cViewPr>
        <p:scale>
          <a:sx n="50" d="100"/>
          <a:sy n="50" d="100"/>
        </p:scale>
        <p:origin x="-1075" y="-4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пенсионеров в Краснодарском крае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990000</c:v>
                </c:pt>
                <c:pt idx="1">
                  <c:v>1334085</c:v>
                </c:pt>
                <c:pt idx="2">
                  <c:v>1416880</c:v>
                </c:pt>
                <c:pt idx="3">
                  <c:v>1538400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202688"/>
        <c:axId val="96359552"/>
        <c:axId val="0"/>
      </c:bar3DChart>
      <c:catAx>
        <c:axId val="95202688"/>
        <c:scaling>
          <c:orientation val="minMax"/>
        </c:scaling>
        <c:delete val="0"/>
        <c:axPos val="b"/>
        <c:majorTickMark val="out"/>
        <c:minorTickMark val="none"/>
        <c:tickLblPos val="nextTo"/>
        <c:crossAx val="96359552"/>
        <c:crosses val="autoZero"/>
        <c:auto val="1"/>
        <c:lblAlgn val="ctr"/>
        <c:lblOffset val="100"/>
        <c:noMultiLvlLbl val="0"/>
      </c:catAx>
      <c:valAx>
        <c:axId val="9635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20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1195162169239"/>
          <c:y val="0.12579261745990042"/>
          <c:w val="0.30739881672717495"/>
          <c:h val="0.51451768714980584"/>
        </c:manualLayout>
      </c:layout>
      <c:overlay val="0"/>
      <c:txPr>
        <a:bodyPr/>
        <a:lstStyle/>
        <a:p>
          <a:pPr>
            <a:defRPr sz="1600">
              <a:solidFill>
                <a:srgbClr val="00153E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5AEE5-742F-470F-B369-E03CA65845B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5C5CCC-25B2-4EFD-8CEB-486887B8AADB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Один выезд «Хостинского </a:t>
          </a:r>
          <a:r>
            <a:rPr lang="ru-RU" dirty="0" err="1" smtClean="0">
              <a:solidFill>
                <a:schemeClr val="tx1"/>
              </a:solidFill>
            </a:rPr>
            <a:t>соцрейса</a:t>
          </a:r>
          <a:r>
            <a:rPr lang="ru-RU" dirty="0" smtClean="0">
              <a:solidFill>
                <a:schemeClr val="tx1"/>
              </a:solidFill>
            </a:rPr>
            <a:t>» </a:t>
          </a:r>
          <a:endParaRPr lang="ru-RU" dirty="0">
            <a:solidFill>
              <a:schemeClr val="tx1"/>
            </a:solidFill>
          </a:endParaRPr>
        </a:p>
      </dgm:t>
    </dgm:pt>
    <dgm:pt modelId="{6BCBAFD7-6557-431E-9285-862CD53F6F99}" type="parTrans" cxnId="{80953A6A-624D-4A1C-A2CD-9C725581644D}">
      <dgm:prSet/>
      <dgm:spPr/>
      <dgm:t>
        <a:bodyPr/>
        <a:lstStyle/>
        <a:p>
          <a:endParaRPr lang="ru-RU"/>
        </a:p>
      </dgm:t>
    </dgm:pt>
    <dgm:pt modelId="{490BF9B3-3C8C-423F-AAE3-1ECD20677704}" type="sibTrans" cxnId="{80953A6A-624D-4A1C-A2CD-9C725581644D}">
      <dgm:prSet/>
      <dgm:spPr/>
      <dgm:t>
        <a:bodyPr/>
        <a:lstStyle/>
        <a:p>
          <a:endParaRPr lang="ru-RU"/>
        </a:p>
      </dgm:t>
    </dgm:pt>
    <dgm:pt modelId="{A0AC035D-70F4-4AFA-91CA-3ABCBF50EDC7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в течении 2-х часов включает в себя:</a:t>
          </a:r>
          <a:endParaRPr lang="ru-RU" dirty="0">
            <a:solidFill>
              <a:schemeClr val="tx1"/>
            </a:solidFill>
          </a:endParaRPr>
        </a:p>
      </dgm:t>
    </dgm:pt>
    <dgm:pt modelId="{412DBE88-7230-47C2-8A29-B84041202C3C}" type="parTrans" cxnId="{B1DE8EFC-C046-4A67-B801-7D4ACCB0D036}">
      <dgm:prSet/>
      <dgm:spPr/>
      <dgm:t>
        <a:bodyPr/>
        <a:lstStyle/>
        <a:p>
          <a:endParaRPr lang="ru-RU"/>
        </a:p>
      </dgm:t>
    </dgm:pt>
    <dgm:pt modelId="{8539A232-04D2-41BA-8898-2DC580BE2341}" type="sibTrans" cxnId="{B1DE8EFC-C046-4A67-B801-7D4ACCB0D036}">
      <dgm:prSet/>
      <dgm:spPr/>
      <dgm:t>
        <a:bodyPr/>
        <a:lstStyle/>
        <a:p>
          <a:endParaRPr lang="ru-RU"/>
        </a:p>
      </dgm:t>
    </dgm:pt>
    <dgm:pt modelId="{257915AF-508B-48C9-81F1-A63F3B214FAF}" type="pres">
      <dgm:prSet presAssocID="{5E15AEE5-742F-470F-B369-E03CA65845B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42DD46-10C9-4878-B224-DC827C47395D}" type="pres">
      <dgm:prSet presAssocID="{CA5C5CCC-25B2-4EFD-8CEB-486887B8AADB}" presName="root" presStyleCnt="0"/>
      <dgm:spPr/>
    </dgm:pt>
    <dgm:pt modelId="{E5C35F4A-B107-4B20-9C0F-8E8ADDDCA850}" type="pres">
      <dgm:prSet presAssocID="{CA5C5CCC-25B2-4EFD-8CEB-486887B8AADB}" presName="rootComposite" presStyleCnt="0"/>
      <dgm:spPr/>
    </dgm:pt>
    <dgm:pt modelId="{E49E7205-D338-492A-A575-E5738F8C5304}" type="pres">
      <dgm:prSet presAssocID="{CA5C5CCC-25B2-4EFD-8CEB-486887B8AADB}" presName="rootText" presStyleLbl="node1" presStyleIdx="0" presStyleCnt="2" custScaleX="119902"/>
      <dgm:spPr/>
      <dgm:t>
        <a:bodyPr/>
        <a:lstStyle/>
        <a:p>
          <a:endParaRPr lang="ru-RU"/>
        </a:p>
      </dgm:t>
    </dgm:pt>
    <dgm:pt modelId="{700D7B8C-062E-422C-B473-246EE6425742}" type="pres">
      <dgm:prSet presAssocID="{CA5C5CCC-25B2-4EFD-8CEB-486887B8AADB}" presName="rootConnector" presStyleLbl="node1" presStyleIdx="0" presStyleCnt="2"/>
      <dgm:spPr/>
      <dgm:t>
        <a:bodyPr/>
        <a:lstStyle/>
        <a:p>
          <a:endParaRPr lang="ru-RU"/>
        </a:p>
      </dgm:t>
    </dgm:pt>
    <dgm:pt modelId="{E544057F-FF0F-4A59-8C09-2DCD94418534}" type="pres">
      <dgm:prSet presAssocID="{CA5C5CCC-25B2-4EFD-8CEB-486887B8AADB}" presName="childShape" presStyleCnt="0"/>
      <dgm:spPr/>
    </dgm:pt>
    <dgm:pt modelId="{3236B2E2-C419-4A6F-90E1-3F9C95E9B008}" type="pres">
      <dgm:prSet presAssocID="{A0AC035D-70F4-4AFA-91CA-3ABCBF50EDC7}" presName="root" presStyleCnt="0"/>
      <dgm:spPr/>
    </dgm:pt>
    <dgm:pt modelId="{645F3056-33D1-4127-BE40-2E86370F1C61}" type="pres">
      <dgm:prSet presAssocID="{A0AC035D-70F4-4AFA-91CA-3ABCBF50EDC7}" presName="rootComposite" presStyleCnt="0"/>
      <dgm:spPr/>
    </dgm:pt>
    <dgm:pt modelId="{D59F44E5-39E1-41DA-AEAA-897D614198AC}" type="pres">
      <dgm:prSet presAssocID="{A0AC035D-70F4-4AFA-91CA-3ABCBF50EDC7}" presName="rootText" presStyleLbl="node1" presStyleIdx="1" presStyleCnt="2" custScaleX="150000" custLinFactNeighborX="-486" custLinFactNeighborY="3787"/>
      <dgm:spPr/>
      <dgm:t>
        <a:bodyPr/>
        <a:lstStyle/>
        <a:p>
          <a:endParaRPr lang="ru-RU"/>
        </a:p>
      </dgm:t>
    </dgm:pt>
    <dgm:pt modelId="{44E0A8F3-C555-4868-A086-7E52EDCF9E9A}" type="pres">
      <dgm:prSet presAssocID="{A0AC035D-70F4-4AFA-91CA-3ABCBF50EDC7}" presName="rootConnector" presStyleLbl="node1" presStyleIdx="1" presStyleCnt="2"/>
      <dgm:spPr/>
      <dgm:t>
        <a:bodyPr/>
        <a:lstStyle/>
        <a:p>
          <a:endParaRPr lang="ru-RU"/>
        </a:p>
      </dgm:t>
    </dgm:pt>
    <dgm:pt modelId="{8E7FB3EC-998D-408B-BB8F-4B30DA67B83C}" type="pres">
      <dgm:prSet presAssocID="{A0AC035D-70F4-4AFA-91CA-3ABCBF50EDC7}" presName="childShape" presStyleCnt="0"/>
      <dgm:spPr/>
    </dgm:pt>
  </dgm:ptLst>
  <dgm:cxnLst>
    <dgm:cxn modelId="{5E80E86E-7452-4AE4-975E-2F81BDDE492A}" type="presOf" srcId="{CA5C5CCC-25B2-4EFD-8CEB-486887B8AADB}" destId="{E49E7205-D338-492A-A575-E5738F8C5304}" srcOrd="0" destOrd="0" presId="urn:microsoft.com/office/officeart/2005/8/layout/hierarchy3"/>
    <dgm:cxn modelId="{274B9B7D-75EA-41A7-A503-4D2B3688B23C}" type="presOf" srcId="{A0AC035D-70F4-4AFA-91CA-3ABCBF50EDC7}" destId="{D59F44E5-39E1-41DA-AEAA-897D614198AC}" srcOrd="0" destOrd="0" presId="urn:microsoft.com/office/officeart/2005/8/layout/hierarchy3"/>
    <dgm:cxn modelId="{1C0853A5-F11E-4AE3-9899-FE741FD9BF2D}" type="presOf" srcId="{5E15AEE5-742F-470F-B369-E03CA65845BA}" destId="{257915AF-508B-48C9-81F1-A63F3B214FAF}" srcOrd="0" destOrd="0" presId="urn:microsoft.com/office/officeart/2005/8/layout/hierarchy3"/>
    <dgm:cxn modelId="{E9D30D7A-EE07-41E5-B409-C38C14753AA5}" type="presOf" srcId="{CA5C5CCC-25B2-4EFD-8CEB-486887B8AADB}" destId="{700D7B8C-062E-422C-B473-246EE6425742}" srcOrd="1" destOrd="0" presId="urn:microsoft.com/office/officeart/2005/8/layout/hierarchy3"/>
    <dgm:cxn modelId="{80953A6A-624D-4A1C-A2CD-9C725581644D}" srcId="{5E15AEE5-742F-470F-B369-E03CA65845BA}" destId="{CA5C5CCC-25B2-4EFD-8CEB-486887B8AADB}" srcOrd="0" destOrd="0" parTransId="{6BCBAFD7-6557-431E-9285-862CD53F6F99}" sibTransId="{490BF9B3-3C8C-423F-AAE3-1ECD20677704}"/>
    <dgm:cxn modelId="{BB42F0CA-B9D3-4F18-BCB0-C1847043E815}" type="presOf" srcId="{A0AC035D-70F4-4AFA-91CA-3ABCBF50EDC7}" destId="{44E0A8F3-C555-4868-A086-7E52EDCF9E9A}" srcOrd="1" destOrd="0" presId="urn:microsoft.com/office/officeart/2005/8/layout/hierarchy3"/>
    <dgm:cxn modelId="{B1DE8EFC-C046-4A67-B801-7D4ACCB0D036}" srcId="{5E15AEE5-742F-470F-B369-E03CA65845BA}" destId="{A0AC035D-70F4-4AFA-91CA-3ABCBF50EDC7}" srcOrd="1" destOrd="0" parTransId="{412DBE88-7230-47C2-8A29-B84041202C3C}" sibTransId="{8539A232-04D2-41BA-8898-2DC580BE2341}"/>
    <dgm:cxn modelId="{540D3626-AE28-4915-88D9-8BBA19572145}" type="presParOf" srcId="{257915AF-508B-48C9-81F1-A63F3B214FAF}" destId="{6142DD46-10C9-4878-B224-DC827C47395D}" srcOrd="0" destOrd="0" presId="urn:microsoft.com/office/officeart/2005/8/layout/hierarchy3"/>
    <dgm:cxn modelId="{2D76D3F2-F80C-414B-9A97-ECE40B94A732}" type="presParOf" srcId="{6142DD46-10C9-4878-B224-DC827C47395D}" destId="{E5C35F4A-B107-4B20-9C0F-8E8ADDDCA850}" srcOrd="0" destOrd="0" presId="urn:microsoft.com/office/officeart/2005/8/layout/hierarchy3"/>
    <dgm:cxn modelId="{C8FD958E-7463-4066-95D3-69DF9ED37F20}" type="presParOf" srcId="{E5C35F4A-B107-4B20-9C0F-8E8ADDDCA850}" destId="{E49E7205-D338-492A-A575-E5738F8C5304}" srcOrd="0" destOrd="0" presId="urn:microsoft.com/office/officeart/2005/8/layout/hierarchy3"/>
    <dgm:cxn modelId="{0EAF654C-5C81-428E-B8D5-2740850BA329}" type="presParOf" srcId="{E5C35F4A-B107-4B20-9C0F-8E8ADDDCA850}" destId="{700D7B8C-062E-422C-B473-246EE6425742}" srcOrd="1" destOrd="0" presId="urn:microsoft.com/office/officeart/2005/8/layout/hierarchy3"/>
    <dgm:cxn modelId="{03BCCA51-1755-43F5-AA67-A9E2842045EC}" type="presParOf" srcId="{6142DD46-10C9-4878-B224-DC827C47395D}" destId="{E544057F-FF0F-4A59-8C09-2DCD94418534}" srcOrd="1" destOrd="0" presId="urn:microsoft.com/office/officeart/2005/8/layout/hierarchy3"/>
    <dgm:cxn modelId="{2DA18DC0-1635-464D-A56F-2B23ED019859}" type="presParOf" srcId="{257915AF-508B-48C9-81F1-A63F3B214FAF}" destId="{3236B2E2-C419-4A6F-90E1-3F9C95E9B008}" srcOrd="1" destOrd="0" presId="urn:microsoft.com/office/officeart/2005/8/layout/hierarchy3"/>
    <dgm:cxn modelId="{5763B2A7-8E6B-4395-89E6-736E33F100A1}" type="presParOf" srcId="{3236B2E2-C419-4A6F-90E1-3F9C95E9B008}" destId="{645F3056-33D1-4127-BE40-2E86370F1C61}" srcOrd="0" destOrd="0" presId="urn:microsoft.com/office/officeart/2005/8/layout/hierarchy3"/>
    <dgm:cxn modelId="{B50F28DF-117E-4EBA-BEF1-22ED26D7D4C9}" type="presParOf" srcId="{645F3056-33D1-4127-BE40-2E86370F1C61}" destId="{D59F44E5-39E1-41DA-AEAA-897D614198AC}" srcOrd="0" destOrd="0" presId="urn:microsoft.com/office/officeart/2005/8/layout/hierarchy3"/>
    <dgm:cxn modelId="{6ECA868E-79A5-44CA-B0B6-834B2C7C6EFF}" type="presParOf" srcId="{645F3056-33D1-4127-BE40-2E86370F1C61}" destId="{44E0A8F3-C555-4868-A086-7E52EDCF9E9A}" srcOrd="1" destOrd="0" presId="urn:microsoft.com/office/officeart/2005/8/layout/hierarchy3"/>
    <dgm:cxn modelId="{5D958A28-686B-43A8-9DA5-32C966451180}" type="presParOf" srcId="{3236B2E2-C419-4A6F-90E1-3F9C95E9B008}" destId="{8E7FB3EC-998D-408B-BB8F-4B30DA67B83C}" srcOrd="1" destOrd="0" presId="urn:microsoft.com/office/officeart/2005/8/layout/hierarchy3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E7205-D338-492A-A575-E5738F8C5304}">
      <dsp:nvSpPr>
        <dsp:cNvPr id="0" name=""/>
        <dsp:cNvSpPr/>
      </dsp:nvSpPr>
      <dsp:spPr>
        <a:xfrm>
          <a:off x="211593" y="397"/>
          <a:ext cx="1548020" cy="645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Один выезд «Хостинского </a:t>
          </a:r>
          <a:r>
            <a:rPr lang="ru-RU" sz="1400" kern="1200" dirty="0" err="1" smtClean="0">
              <a:solidFill>
                <a:schemeClr val="tx1"/>
              </a:solidFill>
            </a:rPr>
            <a:t>соцрейса</a:t>
          </a:r>
          <a:r>
            <a:rPr lang="ru-RU" sz="1400" kern="1200" dirty="0" smtClean="0">
              <a:solidFill>
                <a:schemeClr val="tx1"/>
              </a:solidFill>
            </a:rPr>
            <a:t>»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30500" y="19304"/>
        <a:ext cx="1510206" cy="607721"/>
      </dsp:txXfrm>
    </dsp:sp>
    <dsp:sp modelId="{D59F44E5-39E1-41DA-AEAA-897D614198AC}">
      <dsp:nvSpPr>
        <dsp:cNvPr id="0" name=""/>
        <dsp:cNvSpPr/>
      </dsp:nvSpPr>
      <dsp:spPr>
        <a:xfrm>
          <a:off x="2076106" y="795"/>
          <a:ext cx="1936606" cy="645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 течении 2-х часов включает в себя: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095013" y="19702"/>
        <a:ext cx="1898792" cy="607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B1D5CE3-1988-4189-8E12-7293AD12C131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3B9B1DF-F1DA-4424-9D2F-FEB8F48B47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5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3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5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558701" y="1688122"/>
            <a:ext cx="6499475" cy="1246285"/>
          </a:xfrm>
        </p:spPr>
        <p:txBody>
          <a:bodyPr/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</a:rPr>
              <a:t>  «Х о с т и н с к и й  с о ц р е й с» 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(«</a:t>
            </a:r>
            <a:r>
              <a:rPr lang="ru-RU" b="1" dirty="0" err="1">
                <a:solidFill>
                  <a:srgbClr val="002060"/>
                </a:solidFill>
              </a:rPr>
              <a:t>Социомобиль</a:t>
            </a:r>
            <a:r>
              <a:rPr lang="ru-RU" b="1" dirty="0">
                <a:solidFill>
                  <a:srgbClr val="002060"/>
                </a:solidFill>
              </a:rPr>
              <a:t> долголетия»)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97959" y="1556792"/>
            <a:ext cx="1512168" cy="537608"/>
          </a:xfrm>
        </p:spPr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проекты\Соцрейс\20221027_1100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488"/>
            <a:ext cx="3830586" cy="38305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30956" y="1050121"/>
            <a:ext cx="532840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dirty="0" smtClean="0">
                <a:solidFill>
                  <a:srgbClr val="002060"/>
                </a:solidFill>
              </a:rPr>
              <a:t>      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Государственное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бюджетное учреждение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социального обслуживания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Краснодарского края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«Сочинский комплексный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центр социального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обслуживания населения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Хостинского района»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09678" y="0"/>
            <a:ext cx="16620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 smtClean="0">
                <a:latin typeface="Trebuchet MS" pitchFamily="34" charset="0"/>
              </a:rPr>
              <a:t>Краснодарский край </a:t>
            </a:r>
          </a:p>
          <a:p>
            <a:pPr algn="r"/>
            <a:r>
              <a:rPr lang="ru-RU" sz="1100" dirty="0" smtClean="0">
                <a:latin typeface="Trebuchet MS" pitchFamily="34" charset="0"/>
              </a:rPr>
              <a:t>город-курорт Сочи</a:t>
            </a:r>
          </a:p>
          <a:p>
            <a:pPr algn="r"/>
            <a:r>
              <a:rPr lang="ru-RU" sz="1100" dirty="0" smtClean="0">
                <a:latin typeface="Trebuchet MS" pitchFamily="34" charset="0"/>
              </a:rPr>
              <a:t>2023 год</a:t>
            </a:r>
            <a:endParaRPr lang="ru-RU" sz="1100" dirty="0">
              <a:latin typeface="Trebuchet MS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1"/>
          <a:stretch/>
        </p:blipFill>
        <p:spPr bwMode="auto">
          <a:xfrm>
            <a:off x="1224136" y="5805264"/>
            <a:ext cx="1486416" cy="10527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E:\проекты\проект\PHOTO-2023-01-29-00-30-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 bwMode="auto">
          <a:xfrm>
            <a:off x="0" y="4293096"/>
            <a:ext cx="1224136" cy="13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hosta-acer\Desktop\ПРОЕКТЫ\IMG_83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20808" r="6068" b="4368"/>
          <a:stretch/>
        </p:blipFill>
        <p:spPr bwMode="auto">
          <a:xfrm>
            <a:off x="7092280" y="4595210"/>
            <a:ext cx="2086830" cy="2245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68023" y="5298604"/>
            <a:ext cx="2068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Проект </a:t>
            </a:r>
          </a:p>
          <a:p>
            <a:pPr algn="ctr"/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подготовили:</a:t>
            </a:r>
          </a:p>
          <a:p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Picture 3" descr="C:\Users\Аркадий\Desktop\фото\Коллеги\PHOTO-2023-01-17-09-55-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17542" r="41061" b="45435"/>
          <a:stretch/>
        </p:blipFill>
        <p:spPr bwMode="auto">
          <a:xfrm>
            <a:off x="3491880" y="4595210"/>
            <a:ext cx="1850874" cy="233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563889" y="6496968"/>
            <a:ext cx="1778865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Гусева Е.А. 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92280" y="6488668"/>
            <a:ext cx="203093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Цыденова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Е.П.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0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21">
        <p:split orient="vert"/>
      </p:transition>
    </mc:Choice>
    <mc:Fallback xmlns="">
      <p:transition spd="slow" advTm="49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20689" r="14784" b="23180"/>
          <a:stretch/>
        </p:blipFill>
        <p:spPr bwMode="auto">
          <a:xfrm>
            <a:off x="0" y="0"/>
            <a:ext cx="2497691" cy="2059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проекты\Соцрейс\20221027_1100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5" b="15962"/>
          <a:stretch/>
        </p:blipFill>
        <p:spPr bwMode="auto">
          <a:xfrm flipH="1">
            <a:off x="5290112" y="4996142"/>
            <a:ext cx="3400022" cy="22229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843808" y="831430"/>
            <a:ext cx="1798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15:30 – 16:00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4224" y="120709"/>
            <a:ext cx="4262575" cy="2246769"/>
          </a:xfrm>
          <a:prstGeom prst="rect">
            <a:avLst/>
          </a:prstGeom>
          <a:solidFill>
            <a:srgbClr val="F9752B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 – Ответ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Сотрудники ГБУ СО КК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«Сочинский комплексный центр социального обслуживания населения Хостинского района» всегда готовы оказать помощь всем нуждающимся</a:t>
            </a:r>
          </a:p>
        </p:txBody>
      </p:sp>
      <p:pic>
        <p:nvPicPr>
          <p:cNvPr id="2050" name="Picture 2" descr="C:\Users\hosta-acer\Desktop\ПРОЕКТЫ\проекты\PHOTO-2023-10-11-16-00-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/>
          <a:stretch/>
        </p:blipFill>
        <p:spPr bwMode="auto">
          <a:xfrm>
            <a:off x="0" y="4145280"/>
            <a:ext cx="4864224" cy="27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sta-acer\Desktop\ПРОЕКТЫ\проекты\PHOTO-2023-10-11-15-41-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36" y="2722926"/>
            <a:ext cx="4338775" cy="23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sta-acer\Desktop\ПРОЕКТЫ\проекты\PHOTO-2023-10-11-15-40-51 (2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 r="3585" b="43844"/>
          <a:stretch/>
        </p:blipFill>
        <p:spPr bwMode="auto">
          <a:xfrm>
            <a:off x="19112" y="2059701"/>
            <a:ext cx="4826000" cy="20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2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"/>
    </mc:Choice>
    <mc:Fallback xmlns="">
      <p:transition spd="slow" advTm="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sta-acer\Desktop\ПРОЕКТЫ\проекты\PHOTO-2023-10-11-15-50-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/>
          <a:stretch/>
        </p:blipFill>
        <p:spPr bwMode="auto">
          <a:xfrm>
            <a:off x="-7880" y="0"/>
            <a:ext cx="3611724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sta-acer\Desktop\ПРОЕКТЫ\проекты\Ларгус\IMG_7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24" y="2800766"/>
            <a:ext cx="5544616" cy="40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93096"/>
            <a:ext cx="3603844" cy="646331"/>
          </a:xfrm>
          <a:prstGeom prst="rect">
            <a:avLst/>
          </a:prstGeom>
          <a:solidFill>
            <a:srgbClr val="F9752B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«Х о с т и н с к и й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 й с»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(«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Социомобиль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долголетия»)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700" y="4615688"/>
            <a:ext cx="24685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11724" y="0"/>
            <a:ext cx="5532276" cy="2800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Количество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заявлений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нуждающихся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услугах врачей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увеличивается 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с каждым выездом 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«Хостинского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</a:rPr>
              <a:t>соцрейса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(диспансеризация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, вакцинация, экстренные вызовы, дневной стационар, прием врачей)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782635"/>
      </p:ext>
    </p:extLst>
  </p:cSld>
  <p:clrMapOvr>
    <a:masterClrMapping/>
  </p:clrMapOvr>
  <p:transition spd="slow" advTm="66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sta-acer\Desktop\ПРОЕКТЫ\проекты\Ларгус\IMG_77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1"/>
          <a:stretch/>
        </p:blipFill>
        <p:spPr bwMode="auto">
          <a:xfrm>
            <a:off x="3951878" y="3518785"/>
            <a:ext cx="5186788" cy="33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sta-acer\Desktop\ПРОЕКТЫ\проекты\Ларгус\IMG_7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7147"/>
            <a:ext cx="2622450" cy="34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sta-acer\Desktop\ПРОЕКТЫ\проекты\Ларгус\IMG_7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6"/>
            <a:ext cx="2622450" cy="34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sta-acer\Desktop\ПРОЕКТЫ\проекты\PHOTO-2022-12-14-20-40-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r="3705"/>
          <a:stretch/>
        </p:blipFill>
        <p:spPr bwMode="auto">
          <a:xfrm>
            <a:off x="3951877" y="22186"/>
            <a:ext cx="5192123" cy="35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6200000">
            <a:off x="-141837" y="2764285"/>
            <a:ext cx="6858002" cy="132942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«Х о с т и н с к и й  с о ц р е й с»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(«</a:t>
            </a:r>
            <a:r>
              <a:rPr lang="ru-RU" dirty="0" err="1">
                <a:solidFill>
                  <a:srgbClr val="002060"/>
                </a:solidFill>
              </a:rPr>
              <a:t>Социомобиль</a:t>
            </a:r>
            <a:r>
              <a:rPr lang="ru-RU" dirty="0">
                <a:solidFill>
                  <a:srgbClr val="002060"/>
                </a:solidFill>
              </a:rPr>
              <a:t> долголетия»)</a:t>
            </a:r>
          </a:p>
        </p:txBody>
      </p:sp>
    </p:spTree>
    <p:extLst>
      <p:ext uri="{BB962C8B-B14F-4D97-AF65-F5344CB8AC3E}">
        <p14:creationId xmlns:p14="http://schemas.microsoft.com/office/powerpoint/2010/main" val="22926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71">
        <p14:reveal/>
      </p:transition>
    </mc:Choice>
    <mc:Fallback xmlns="">
      <p:transition spd="slow" advTm="44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endParaRPr lang="ru-RU" sz="2000" dirty="0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4107386" y="4752528"/>
            <a:ext cx="4785094" cy="17008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«Счастье исключает старость. </a:t>
            </a:r>
            <a:br>
              <a:rPr lang="ru-RU" sz="24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Кто сохраняет способность видеть прекрасное, тот не стареет!»                                                            </a:t>
            </a:r>
            <a:br>
              <a:rPr lang="ru-RU" sz="24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Monotype Corsiva" panose="03010101010201010101" pitchFamily="66" charset="0"/>
              </a:rPr>
              <a:t>			Франц Кафка                     </a:t>
            </a:r>
            <a:endParaRPr lang="ru-RU" sz="2400" dirty="0">
              <a:solidFill>
                <a:srgbClr val="0033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9" name="Picture 7" descr="C:\Users\hosta-acer\Desktop\ПРОЕКТЫ\проекты\IMG_7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092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osta-acer\Desktop\ПРОЕКТЫ\проекты\IMG_8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92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osta-acer\Desktop\ПРОЕКТЫ\проекты\PHOTO-2023-10-11-15-41-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/>
          <a:stretch/>
        </p:blipFill>
        <p:spPr bwMode="auto">
          <a:xfrm>
            <a:off x="179512" y="2996952"/>
            <a:ext cx="3322804" cy="38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sta-acer\Desktop\ПРОЕКТЫ\проекты\IMG_81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681445" cy="27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469489"/>
      </p:ext>
    </p:extLst>
  </p:cSld>
  <p:clrMapOvr>
    <a:masterClrMapping/>
  </p:clrMapOvr>
  <p:transition spd="slow" advTm="679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700"/>
            <a:ext cx="5400090" cy="175432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Стратегия </a:t>
            </a:r>
            <a:r>
              <a:rPr lang="ru-RU" b="1" dirty="0"/>
              <a:t>Хостинского долголетия </a:t>
            </a:r>
          </a:p>
          <a:p>
            <a:pPr algn="ctr"/>
            <a:r>
              <a:rPr lang="ru-RU" b="1" dirty="0"/>
              <a:t>заключается в одновременном осуществлении мер по основным направлениям – «три З</a:t>
            </a:r>
            <a:r>
              <a:rPr lang="ru-RU" b="1" dirty="0" smtClean="0"/>
              <a:t>»:</a:t>
            </a:r>
            <a:endParaRPr lang="ru-RU" sz="800" b="1" dirty="0" smtClean="0"/>
          </a:p>
          <a:p>
            <a:pPr algn="ctr"/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32922" y="1602118"/>
            <a:ext cx="5433012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b="1" dirty="0" err="1" smtClean="0"/>
              <a:t>З</a:t>
            </a:r>
            <a:r>
              <a:rPr lang="ru-RU" dirty="0" err="1" smtClean="0"/>
              <a:t>доровьесбережение</a:t>
            </a:r>
            <a:r>
              <a:rPr lang="ru-RU" dirty="0" smtClean="0"/>
              <a:t> </a:t>
            </a:r>
            <a:r>
              <a:rPr lang="ru-RU" dirty="0"/>
              <a:t>— увеличение продолжительности здоровой жизни, а также обеспечение доступа к медицинским и социальным услугам для всех нуждающихся в заботе и уходе;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2" y="3072349"/>
            <a:ext cx="5400089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b="1" dirty="0" smtClean="0"/>
              <a:t>З</a:t>
            </a:r>
            <a:r>
              <a:rPr lang="ru-RU" dirty="0" smtClean="0"/>
              <a:t>анятость </a:t>
            </a:r>
            <a:r>
              <a:rPr lang="ru-RU" dirty="0"/>
              <a:t>(деятельность) — содействие полноценному участию граждан старшего поколения в социально-экономической, культурной и духовной деятельности в соответствии с их основными правами человека, способностями, потребностями и предпочтениями;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2921" y="5103674"/>
            <a:ext cx="5400088" cy="175432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b="1" dirty="0" smtClean="0"/>
              <a:t>З</a:t>
            </a:r>
            <a:r>
              <a:rPr lang="ru-RU" dirty="0" smtClean="0"/>
              <a:t>ащита </a:t>
            </a:r>
            <a:r>
              <a:rPr lang="ru-RU" dirty="0"/>
              <a:t>(безопасность) — по мере старения обеспечение прав человека и потребностей людей в социальной, финансовой и физической сферах, включая гарантии защиты, сохранения достоинства и заботы для тех, кто больше не может поддерживать и защищать себя сам.</a:t>
            </a:r>
          </a:p>
        </p:txBody>
      </p:sp>
      <p:pic>
        <p:nvPicPr>
          <p:cNvPr id="7172" name="Picture 4" descr="C:\Users\hosta-acer\Desktop\ПРОЕКТЫ\проекты\Соцрейс\PHOTO-2022-10-22-10-12-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9959"/>
          <a:stretch/>
        </p:blipFill>
        <p:spPr bwMode="auto">
          <a:xfrm>
            <a:off x="5370844" y="3645024"/>
            <a:ext cx="3773156" cy="32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osta-acer\Desktop\ПРОЕКТЫ\проекты\IMG_4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87" y="0"/>
            <a:ext cx="378124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72431"/>
      </p:ext>
    </p:extLst>
  </p:cSld>
  <p:clrMapOvr>
    <a:masterClrMapping/>
  </p:clrMapOvr>
  <p:transition spd="slow" advTm="6733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764704"/>
            <a:ext cx="9144000" cy="4478149"/>
          </a:xfrm>
          <a:prstGeom prst="rect">
            <a:avLst/>
          </a:prstGeom>
          <a:solidFill>
            <a:srgbClr val="FF781D"/>
          </a:solidFill>
        </p:spPr>
        <p:txBody>
          <a:bodyPr wrap="square">
            <a:spAutoFit/>
          </a:bodyPr>
          <a:lstStyle/>
          <a:p>
            <a:pPr algn="ctr"/>
            <a:r>
              <a:rPr lang="ru-RU" sz="1900" u="sng" dirty="0" smtClean="0">
                <a:solidFill>
                  <a:srgbClr val="000099"/>
                </a:solidFill>
              </a:rPr>
              <a:t>За </a:t>
            </a:r>
            <a:r>
              <a:rPr lang="ru-RU" sz="1900" u="sng" dirty="0">
                <a:solidFill>
                  <a:srgbClr val="000099"/>
                </a:solidFill>
              </a:rPr>
              <a:t>2 года</a:t>
            </a:r>
            <a:r>
              <a:rPr lang="ru-RU" sz="1900" dirty="0">
                <a:solidFill>
                  <a:srgbClr val="000099"/>
                </a:solidFill>
              </a:rPr>
              <a:t> реализации проекта </a:t>
            </a:r>
            <a:r>
              <a:rPr lang="ru-RU" sz="1900" dirty="0" smtClean="0">
                <a:solidFill>
                  <a:srgbClr val="000099"/>
                </a:solidFill>
              </a:rPr>
              <a:t>существенно </a:t>
            </a:r>
            <a:r>
              <a:rPr lang="ru-RU" sz="1900" dirty="0">
                <a:solidFill>
                  <a:srgbClr val="000099"/>
                </a:solidFill>
              </a:rPr>
              <a:t>увеличились количественные и качественные показатели, а именно:</a:t>
            </a:r>
          </a:p>
          <a:p>
            <a:r>
              <a:rPr lang="ru-RU" sz="1900" b="1" dirty="0" smtClean="0"/>
              <a:t>1. </a:t>
            </a:r>
            <a:r>
              <a:rPr lang="ru-RU" sz="1900" dirty="0" smtClean="0"/>
              <a:t>Увеличилось </a:t>
            </a:r>
            <a:r>
              <a:rPr lang="ru-RU" sz="1900" dirty="0"/>
              <a:t>количество получателей социальных услуг на 46%. </a:t>
            </a:r>
            <a:endParaRPr lang="ru-RU" sz="1900" dirty="0" smtClean="0"/>
          </a:p>
          <a:p>
            <a:r>
              <a:rPr lang="ru-RU" sz="1900" dirty="0" smtClean="0"/>
              <a:t>В </a:t>
            </a:r>
            <a:r>
              <a:rPr lang="ru-RU" sz="1900" dirty="0"/>
              <a:t>2021 году было обслужено 1349 граждан пожилого возраста и инвалидов, </a:t>
            </a:r>
            <a:endParaRPr lang="ru-RU" sz="1900" dirty="0" smtClean="0"/>
          </a:p>
          <a:p>
            <a:r>
              <a:rPr lang="ru-RU" sz="1900" dirty="0" smtClean="0"/>
              <a:t>а </a:t>
            </a:r>
            <a:r>
              <a:rPr lang="ru-RU" sz="1900" dirty="0"/>
              <a:t>в 2023 году – 1980 человек. </a:t>
            </a:r>
          </a:p>
          <a:p>
            <a:r>
              <a:rPr lang="ru-RU" sz="1900" b="1" dirty="0"/>
              <a:t>2. </a:t>
            </a:r>
            <a:r>
              <a:rPr lang="ru-RU" sz="1900" dirty="0"/>
              <a:t>Увеличилось количество членов клуба «60 лет – не возраст!».  </a:t>
            </a:r>
          </a:p>
          <a:p>
            <a:r>
              <a:rPr lang="ru-RU" sz="1900" dirty="0"/>
              <a:t>2021 год - 20 человек, 2023 год - 205 человек.</a:t>
            </a:r>
          </a:p>
          <a:p>
            <a:r>
              <a:rPr lang="ru-RU" sz="1900" b="1" dirty="0"/>
              <a:t>3. </a:t>
            </a:r>
            <a:r>
              <a:rPr lang="ru-RU" sz="1900" dirty="0"/>
              <a:t>Увеличилось количество выданных технических средств реабилитации.         </a:t>
            </a:r>
            <a:endParaRPr lang="ru-RU" sz="1900" dirty="0" smtClean="0"/>
          </a:p>
          <a:p>
            <a:r>
              <a:rPr lang="ru-RU" sz="1900" dirty="0" smtClean="0"/>
              <a:t>В </a:t>
            </a:r>
            <a:r>
              <a:rPr lang="ru-RU" sz="1900" dirty="0"/>
              <a:t>2021 году выдано 38 единиц </a:t>
            </a:r>
            <a:r>
              <a:rPr lang="ru-RU" sz="1900" dirty="0" smtClean="0"/>
              <a:t>ТСР, в </a:t>
            </a:r>
            <a:r>
              <a:rPr lang="ru-RU" sz="1900" dirty="0"/>
              <a:t>2023 году – 116.</a:t>
            </a:r>
          </a:p>
          <a:p>
            <a:r>
              <a:rPr lang="ru-RU" sz="1900" b="1" dirty="0"/>
              <a:t>4. </a:t>
            </a:r>
            <a:r>
              <a:rPr lang="ru-RU" sz="1900" dirty="0"/>
              <a:t>В связи с увеличением  числа  вынужденных переселенцев, а также граждан, оказавшихся в трудной жизненной ситуацией, </a:t>
            </a:r>
            <a:r>
              <a:rPr lang="ru-RU" sz="1900" dirty="0" smtClean="0"/>
              <a:t>выросло </a:t>
            </a:r>
            <a:r>
              <a:rPr lang="ru-RU" sz="1900" dirty="0"/>
              <a:t>количество обращений за помощью в рамках краевой благотворительной  акции «Вторые руки». </a:t>
            </a:r>
          </a:p>
          <a:p>
            <a:r>
              <a:rPr lang="ru-RU" sz="1900" dirty="0"/>
              <a:t>2021 год - 20 получателей, выдана 541 вещь.  </a:t>
            </a:r>
          </a:p>
          <a:p>
            <a:r>
              <a:rPr lang="ru-RU" sz="1900" dirty="0"/>
              <a:t>2023 год - 110 получателей, выдано 2000 вещей</a:t>
            </a:r>
            <a:r>
              <a:rPr lang="ru-RU" sz="1900" dirty="0" smtClean="0"/>
              <a:t>.</a:t>
            </a:r>
            <a:endParaRPr lang="ru-RU" sz="1900" dirty="0">
              <a:solidFill>
                <a:srgbClr val="000099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2006" y="4005064"/>
            <a:ext cx="3425098" cy="387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" y="5576033"/>
            <a:ext cx="59436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20" y="56818"/>
            <a:ext cx="9144000" cy="707886"/>
          </a:xfrm>
          <a:prstGeom prst="rect">
            <a:avLst/>
          </a:prstGeom>
          <a:solidFill>
            <a:srgbClr val="2FC9FF"/>
          </a:solidFill>
        </p:spPr>
        <p:txBody>
          <a:bodyPr wrap="square">
            <a:spAutoFit/>
          </a:bodyPr>
          <a:lstStyle/>
          <a:p>
            <a:pPr algn="ctr"/>
            <a:endParaRPr lang="ru-RU" sz="800" dirty="0" smtClean="0">
              <a:solidFill>
                <a:srgbClr val="000099"/>
              </a:solidFill>
            </a:endParaRPr>
          </a:p>
          <a:p>
            <a:pPr algn="ctr"/>
            <a:r>
              <a:rPr lang="ru-RU" sz="2400" dirty="0" smtClean="0">
                <a:solidFill>
                  <a:srgbClr val="000099"/>
                </a:solidFill>
              </a:rPr>
              <a:t>РЕЗУЛЬТАТЫ ВНЕДРЕНИЯ ПРАКТИКИ</a:t>
            </a:r>
            <a:endParaRPr lang="ru-RU" sz="800" dirty="0" smtClean="0">
              <a:solidFill>
                <a:srgbClr val="000099"/>
              </a:solidFill>
            </a:endParaRPr>
          </a:p>
          <a:p>
            <a:pPr algn="ctr"/>
            <a:endParaRPr lang="ru-RU" sz="800" dirty="0">
              <a:solidFill>
                <a:srgbClr val="00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474234"/>
      </p:ext>
    </p:extLst>
  </p:cSld>
  <p:clrMapOvr>
    <a:masterClrMapping/>
  </p:clrMapOvr>
  <p:transition spd="slow" advTm="73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2545" y="0"/>
            <a:ext cx="5571455" cy="2585323"/>
          </a:xfrm>
          <a:prstGeom prst="rect">
            <a:avLst/>
          </a:prstGeom>
          <a:solidFill>
            <a:srgbClr val="2FC9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5. </a:t>
            </a:r>
            <a:r>
              <a:rPr lang="ru-RU" dirty="0"/>
              <a:t>Увеличилось количество обучаемых </a:t>
            </a:r>
            <a:endParaRPr lang="ru-RU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пожилых граждан, их родственников) 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«Школе по уходу за гражданами </a:t>
            </a:r>
            <a:r>
              <a:rPr lang="ru-RU" dirty="0" smtClean="0"/>
              <a:t>пожилого </a:t>
            </a:r>
          </a:p>
          <a:p>
            <a:pPr algn="ctr"/>
            <a:r>
              <a:rPr lang="ru-RU" dirty="0" smtClean="0"/>
              <a:t>возраста</a:t>
            </a:r>
            <a:r>
              <a:rPr lang="ru-RU" dirty="0"/>
              <a:t>, особенно лежачими больными»,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«Школе безопасности для пожилых граждан» </a:t>
            </a:r>
            <a:endParaRPr lang="ru-RU" dirty="0" smtClean="0"/>
          </a:p>
          <a:p>
            <a:pPr algn="ctr"/>
            <a:r>
              <a:rPr lang="ru-RU" dirty="0" smtClean="0"/>
              <a:t>и </a:t>
            </a:r>
            <a:r>
              <a:rPr lang="ru-RU" dirty="0"/>
              <a:t>в «Школе по финансовой грамотности».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2021 году прошли обучение 200 человек, 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2023 году количество обучаемых увеличилось </a:t>
            </a:r>
            <a:endParaRPr lang="ru-RU" dirty="0" smtClean="0"/>
          </a:p>
          <a:p>
            <a:pPr algn="ctr"/>
            <a:r>
              <a:rPr lang="ru-RU" dirty="0" smtClean="0"/>
              <a:t>до </a:t>
            </a:r>
            <a:r>
              <a:rPr lang="ru-RU" dirty="0"/>
              <a:t>400 человек</a:t>
            </a:r>
            <a:r>
              <a:rPr lang="ru-RU" dirty="0" smtClean="0"/>
              <a:t>.</a:t>
            </a:r>
            <a:r>
              <a:rPr lang="ru-RU" dirty="0"/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-67647"/>
            <a:ext cx="35782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hosta-acer\Desktop\ПРОЕКТЫ\проекты\Ларгус\IMG_7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27" y="3793192"/>
            <a:ext cx="3611893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56" y="2585323"/>
            <a:ext cx="9179416" cy="1600438"/>
          </a:xfrm>
          <a:prstGeom prst="rect">
            <a:avLst/>
          </a:prstGeom>
          <a:solidFill>
            <a:srgbClr val="FF781D"/>
          </a:solidFill>
        </p:spPr>
        <p:txBody>
          <a:bodyPr wrap="square">
            <a:spAutoFit/>
          </a:bodyPr>
          <a:lstStyle/>
          <a:p>
            <a:pPr algn="just"/>
            <a:endParaRPr lang="ru-RU" sz="800" b="1" dirty="0" smtClean="0"/>
          </a:p>
          <a:p>
            <a:pPr algn="just"/>
            <a:r>
              <a:rPr lang="ru-RU" b="1" dirty="0" smtClean="0"/>
              <a:t>6</a:t>
            </a:r>
            <a:r>
              <a:rPr lang="ru-RU" b="1" dirty="0"/>
              <a:t>. </a:t>
            </a:r>
            <a:r>
              <a:rPr lang="ru-RU" dirty="0"/>
              <a:t>Увеличилось количество заявлений от нуждающихся в услугах врачей (диспансеризация, вакцинация, экстренные вызовы, дневной стационар, прием врачей). В 2021 году оказано содействие 386 гражданам, в 2023 году количество обслуженных увеличилось до 650 человек</a:t>
            </a:r>
            <a:r>
              <a:rPr lang="ru-RU" dirty="0" smtClean="0"/>
              <a:t>.</a:t>
            </a:r>
            <a:endParaRPr lang="ru-RU" sz="800" dirty="0" smtClean="0"/>
          </a:p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680" y="4185761"/>
            <a:ext cx="5861288" cy="2585323"/>
          </a:xfrm>
          <a:prstGeom prst="rect">
            <a:avLst/>
          </a:prstGeom>
          <a:solidFill>
            <a:srgbClr val="2FC9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7. </a:t>
            </a:r>
            <a:r>
              <a:rPr lang="ru-RU" dirty="0"/>
              <a:t>Значительно увеличилось количество </a:t>
            </a:r>
            <a:r>
              <a:rPr lang="ru-RU" dirty="0" smtClean="0"/>
              <a:t>выездов </a:t>
            </a:r>
            <a:r>
              <a:rPr lang="ru-RU" dirty="0"/>
              <a:t>мобильных бригад по доставке </a:t>
            </a:r>
            <a:r>
              <a:rPr lang="ru-RU" dirty="0" smtClean="0"/>
              <a:t>инвалидов </a:t>
            </a:r>
            <a:r>
              <a:rPr lang="ru-RU" dirty="0"/>
              <a:t>и граждан старше 65 </a:t>
            </a:r>
            <a:r>
              <a:rPr lang="ru-RU" dirty="0" smtClean="0"/>
              <a:t>лет, проживающих </a:t>
            </a:r>
            <a:r>
              <a:rPr lang="ru-RU" dirty="0"/>
              <a:t>в сельской местности, </a:t>
            </a:r>
            <a:endParaRPr lang="ru-RU" dirty="0" smtClean="0"/>
          </a:p>
          <a:p>
            <a:pPr algn="ctr"/>
            <a:r>
              <a:rPr lang="ru-RU" dirty="0" smtClean="0"/>
              <a:t>в медицинские </a:t>
            </a:r>
            <a:r>
              <a:rPr lang="ru-RU" dirty="0"/>
              <a:t>организации </a:t>
            </a:r>
            <a:r>
              <a:rPr lang="ru-RU" dirty="0" smtClean="0"/>
              <a:t>с </a:t>
            </a:r>
            <a:r>
              <a:rPr lang="ru-RU" dirty="0"/>
              <a:t>использованием </a:t>
            </a:r>
            <a:r>
              <a:rPr lang="ru-RU" dirty="0" smtClean="0"/>
              <a:t>специализированного транспорта</a:t>
            </a:r>
            <a:r>
              <a:rPr lang="ru-RU" dirty="0"/>
              <a:t>, </a:t>
            </a:r>
            <a:r>
              <a:rPr lang="ru-RU" dirty="0" smtClean="0"/>
              <a:t>от </a:t>
            </a:r>
            <a:r>
              <a:rPr lang="ru-RU" dirty="0"/>
              <a:t>общего количества граждан старше 65 лет, проживающих в сельской местности. </a:t>
            </a:r>
            <a:endParaRPr lang="ru-RU" dirty="0" smtClean="0"/>
          </a:p>
          <a:p>
            <a:pPr algn="ctr"/>
            <a:r>
              <a:rPr lang="ru-RU" dirty="0" smtClean="0"/>
              <a:t>В 2021 </a:t>
            </a:r>
            <a:r>
              <a:rPr lang="ru-RU" dirty="0"/>
              <a:t>году доставлено 250 граждан,  </a:t>
            </a:r>
            <a:endParaRPr lang="ru-RU" dirty="0" smtClean="0"/>
          </a:p>
          <a:p>
            <a:pPr algn="ctr"/>
            <a:r>
              <a:rPr lang="ru-RU" dirty="0" smtClean="0"/>
              <a:t>в </a:t>
            </a:r>
            <a:r>
              <a:rPr lang="ru-RU" dirty="0"/>
              <a:t>2023 году количество </a:t>
            </a:r>
            <a:r>
              <a:rPr lang="ru-RU" dirty="0" smtClean="0"/>
              <a:t>увеличилось </a:t>
            </a:r>
            <a:r>
              <a:rPr lang="ru-RU" dirty="0"/>
              <a:t>до 710 человек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"/>
    </mc:Choice>
    <mc:Fallback xmlns="">
      <p:transition spd="slow" advTm="611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14" y="188639"/>
            <a:ext cx="6986269" cy="149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Аркадий\Desktop\фото\проект\PHOTO-2023-01-29-00-30-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7" y="1481490"/>
            <a:ext cx="1296144" cy="129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Аркадий\Desktop\фото\проект\PHOTO-2023-01-29-00-30-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3" b="34164"/>
          <a:stretch/>
        </p:blipFill>
        <p:spPr bwMode="auto">
          <a:xfrm>
            <a:off x="2474140" y="1531904"/>
            <a:ext cx="1560675" cy="1096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Аркадий\Desktop\фото\проект\PHOTO-2023-01-29-00-30-38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42" y="1531904"/>
            <a:ext cx="1196516" cy="1196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Аркадий\Desktop\фото\проект\PHOTO-2023-01-29-00-30-39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29376" r="9730" b="25175"/>
          <a:stretch/>
        </p:blipFill>
        <p:spPr bwMode="auto">
          <a:xfrm>
            <a:off x="229073" y="3105281"/>
            <a:ext cx="1606609" cy="918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avatars.mds.yandex.net/i?id=86144367bb5d877346c93a548e1d296a304e1758-8497035-images-thumbs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8" y="2925578"/>
            <a:ext cx="1401677" cy="1277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Аркадий\Desktop\фото\проект\Screenshot_20230129_130715_Yandex Star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27" y="3175173"/>
            <a:ext cx="1699945" cy="102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Аркадий\Desktop\фото\проект\PHOTO-2023-01-29-00-30-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91" y="2865524"/>
            <a:ext cx="1319808" cy="1319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Аркадий\Desktop\фото\проект\PHOTO-2023-01-29-00-30-4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20866" r="8974" b="18232"/>
          <a:stretch/>
        </p:blipFill>
        <p:spPr bwMode="auto">
          <a:xfrm>
            <a:off x="4973891" y="1606967"/>
            <a:ext cx="1599335" cy="1103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59" y="5445224"/>
            <a:ext cx="59436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9" y="4437662"/>
            <a:ext cx="2704904" cy="284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466" y="4293096"/>
            <a:ext cx="8712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Учреждения здравоохранения, культуры, спорта, образования, а также общественные и  благотворительные организации.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9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42">
        <p14:reveal/>
      </p:transition>
    </mc:Choice>
    <mc:Fallback xmlns="">
      <p:transition spd="slow" advTm="6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ркадий\Desktop\проект\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67301" cy="357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6447" y="1113263"/>
            <a:ext cx="4377554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Хостинский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внутригородской 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города Сочи: </a:t>
            </a:r>
          </a:p>
          <a:p>
            <a:pPr marL="342900" indent="-342900" algn="ctr"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микрорайон</a:t>
            </a:r>
          </a:p>
          <a:p>
            <a:pPr marL="342900" indent="-342900" algn="ctr"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сельских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поселений, </a:t>
            </a:r>
          </a:p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отдаленных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городской черты на расстоянии от 14 до 25 километров</a:t>
            </a:r>
          </a:p>
        </p:txBody>
      </p:sp>
      <p:pic>
        <p:nvPicPr>
          <p:cNvPr id="1026" name="Picture 2" descr="C:\Users\hosta-acer\Desktop\ПРОЕКТЫ\7855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/>
          <a:stretch/>
        </p:blipFill>
        <p:spPr bwMode="auto">
          <a:xfrm>
            <a:off x="4788024" y="3575476"/>
            <a:ext cx="4355977" cy="325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24014" y="134988"/>
            <a:ext cx="4083996" cy="830997"/>
          </a:xfrm>
          <a:prstGeom prst="rect">
            <a:avLst/>
          </a:prstGeom>
          <a:solidFill>
            <a:srgbClr val="FF781D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 внедрения практики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861048"/>
            <a:ext cx="4392488" cy="830997"/>
          </a:xfrm>
          <a:prstGeom prst="rect">
            <a:avLst/>
          </a:prstGeom>
          <a:solidFill>
            <a:srgbClr val="FF781D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проведения </a:t>
            </a:r>
          </a:p>
          <a:p>
            <a:pPr lvl="0" algn="ctr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81" y="5201265"/>
            <a:ext cx="46984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Помещения культурно-досуговых 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учреждений, предоставленные 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заключенных </a:t>
            </a:r>
          </a:p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соглашений о сотрудничестве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1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18">
        <p14:reveal/>
      </p:transition>
    </mc:Choice>
    <mc:Fallback xmlns="">
      <p:transition spd="slow" advTm="4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роекты\Соцрейс\20221027_1100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60" y="3429000"/>
            <a:ext cx="396044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923314"/>
              </p:ext>
            </p:extLst>
          </p:nvPr>
        </p:nvGraphicFramePr>
        <p:xfrm>
          <a:off x="0" y="188640"/>
          <a:ext cx="5652120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47864" y="2171879"/>
            <a:ext cx="57961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                       </a:t>
            </a:r>
            <a:r>
              <a:rPr lang="ru-RU" sz="2400" dirty="0" smtClean="0">
                <a:solidFill>
                  <a:srgbClr val="002060"/>
                </a:solidFill>
              </a:rPr>
              <a:t>По данным Управления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социальной защиты населения Хостинского района г. Сочи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по состоянию на текущий момент на обслуживании состоят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16819 пенсионеров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(из них женщин - 9754, мужчин - 7065),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относящихся к категории граждан старше 55 лет, а также 5250 инвалидов и лиц с ограниченными возможностями здоровья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5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52">
        <p:fade/>
      </p:transition>
    </mc:Choice>
    <mc:Fallback xmlns="">
      <p:transition spd="med" advTm="4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301208"/>
            <a:ext cx="7236296" cy="129614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«Х о с т и н с к и й  с о ц р е й с»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(«</a:t>
            </a:r>
            <a:r>
              <a:rPr lang="ru-RU" b="1" dirty="0" err="1">
                <a:solidFill>
                  <a:srgbClr val="002060"/>
                </a:solidFill>
              </a:rPr>
              <a:t>Социомобиль</a:t>
            </a:r>
            <a:r>
              <a:rPr lang="ru-RU" b="1" dirty="0">
                <a:solidFill>
                  <a:srgbClr val="002060"/>
                </a:solidFill>
              </a:rPr>
              <a:t> долголетия»)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0728" y="116632"/>
            <a:ext cx="3200400" cy="43204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ЦЕЛИ: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80528" y="764704"/>
            <a:ext cx="4248472" cy="4320480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              </a:t>
            </a:r>
            <a:r>
              <a:rPr lang="ru-RU" sz="7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периода активности и продолжительности жизни граждан старшего поколения, улучшение условий и повышение качества жизни граждан, проживающих на территории сельских населенных пунктов Хостинского района г. Сочи. </a:t>
            </a:r>
          </a:p>
          <a:p>
            <a:r>
              <a:rPr lang="ru-RU" sz="7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Организация стабильного доступа к социальным услугам граждан пожилого возраста и инвалидов, проживающих в отдаленных пунктах и в сельской местности, с использованием  специализированного транспорта, имеющегося в учреждении.</a:t>
            </a:r>
          </a:p>
          <a:p>
            <a:pPr algn="just"/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8064" y="116632"/>
            <a:ext cx="3200400" cy="43204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ЗАДАЧИ: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23928" y="764704"/>
            <a:ext cx="5328592" cy="4320480"/>
          </a:xfrm>
        </p:spPr>
        <p:txBody>
          <a:bodyPr>
            <a:normAutofit lnSpcReduction="10000"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    *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выявление граждан пожилого возраста и инвалидов, нуждающихся в социальных услугах;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*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адресности, доступности социального обслуживания и социальной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поддержки граждан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*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предоставление социальных услуг гражданам пожилого возраста и инвалидам, с учётом их индивидуальной нуждаемости;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*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содействие гражданам пожилого возраста и инвалидам в преодолении трудной жизненной ситуации, в том числе с учётом межведомственного взаимодействия;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*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достижение высокого качества социального обслуживания на основе модернизации услуг по социальной поддержке граждан пожилого возраста и инвалидов.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*проведение социальной диагностики,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*проведение комплекса мер для улучшения качества жизни, на основе модернизации услуг по социальной поддержке граждан «старшего поколения» и инвалидов</a:t>
            </a:r>
          </a:p>
        </p:txBody>
      </p:sp>
      <p:pic>
        <p:nvPicPr>
          <p:cNvPr id="7" name="Picture 2" descr="E:\проекты\Соцрейс\20221027_1100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174402" cy="217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407989"/>
      </p:ext>
    </p:extLst>
  </p:cSld>
  <p:clrMapOvr>
    <a:masterClrMapping/>
  </p:clrMapOvr>
  <p:transition spd="slow" advTm="61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28612"/>
            <a:ext cx="8136904" cy="121275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</a:rPr>
              <a:t>Х о с т и н с к и й  с о ц р е й с</a:t>
            </a:r>
            <a:r>
              <a:rPr lang="ru-RU" sz="3200" b="1" dirty="0">
                <a:solidFill>
                  <a:srgbClr val="002060"/>
                </a:solidFill>
              </a:rPr>
              <a:t>» 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(«</a:t>
            </a:r>
            <a:r>
              <a:rPr lang="ru-RU" b="1" dirty="0" err="1">
                <a:solidFill>
                  <a:srgbClr val="002060"/>
                </a:solidFill>
              </a:rPr>
              <a:t>Социомобиль</a:t>
            </a:r>
            <a:r>
              <a:rPr lang="ru-RU" b="1" dirty="0">
                <a:solidFill>
                  <a:srgbClr val="002060"/>
                </a:solidFill>
              </a:rPr>
              <a:t> долголетия»)</a:t>
            </a:r>
            <a:endParaRPr lang="ru-RU" dirty="0"/>
          </a:p>
        </p:txBody>
      </p:sp>
      <p:pic>
        <p:nvPicPr>
          <p:cNvPr id="2050" name="Picture 2" descr="E:\проекты\Соцрейс\20221027_1100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9792" y="554805"/>
            <a:ext cx="4326366" cy="413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419872" y="3467693"/>
            <a:ext cx="2520280" cy="219355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Акция «Вторые руки»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99"/>
                </a:solidFill>
              </a:rPr>
              <a:t>одежда,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99"/>
                </a:solidFill>
              </a:rPr>
              <a:t>обувь,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99"/>
                </a:solidFill>
              </a:rPr>
              <a:t>продукты</a:t>
            </a:r>
          </a:p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51520" y="2832234"/>
            <a:ext cx="2808312" cy="23042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Оказание дополнительных </a:t>
            </a:r>
            <a:r>
              <a:rPr lang="ru-RU" dirty="0" smtClean="0">
                <a:solidFill>
                  <a:schemeClr val="tx1"/>
                </a:solidFill>
              </a:rPr>
              <a:t>услуг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Активный досуг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87624" y="807059"/>
            <a:ext cx="2520280" cy="194421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Доставка лиц старше 55 лет в медицинские организации</a:t>
            </a:r>
          </a:p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296835" y="2996952"/>
            <a:ext cx="2838430" cy="244827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Технические средства реабилитации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-костыли, трости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 коляски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тренажеры</a:t>
            </a:r>
          </a:p>
          <a:p>
            <a:pPr marL="285750" indent="-285750" algn="ctr">
              <a:buFontTx/>
              <a:buChar char="-"/>
            </a:pPr>
            <a:r>
              <a:rPr lang="ru-RU" dirty="0" err="1" smtClean="0">
                <a:solidFill>
                  <a:schemeClr val="tx1"/>
                </a:solidFill>
              </a:rPr>
              <a:t>массажеры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444208" y="325512"/>
            <a:ext cx="2699792" cy="244827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</a:rPr>
              <a:t>Доставка медицинских работников к </a:t>
            </a:r>
            <a:r>
              <a:rPr lang="ru-RU" sz="1700" dirty="0" smtClean="0">
                <a:solidFill>
                  <a:srgbClr val="002060"/>
                </a:solidFill>
              </a:rPr>
              <a:t>маломобильным гражданам </a:t>
            </a:r>
            <a:endParaRPr lang="ru-RU" sz="1700" dirty="0">
              <a:solidFill>
                <a:srgbClr val="002060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505659124"/>
              </p:ext>
            </p:extLst>
          </p:nvPr>
        </p:nvGraphicFramePr>
        <p:xfrm>
          <a:off x="41345" y="31017"/>
          <a:ext cx="423058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Овал 9"/>
          <p:cNvSpPr/>
          <p:nvPr/>
        </p:nvSpPr>
        <p:spPr>
          <a:xfrm>
            <a:off x="4054058" y="90110"/>
            <a:ext cx="2304256" cy="184482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Школа по уходу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Школа безопасности</a:t>
            </a:r>
            <a:endParaRPr lang="ru-RU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7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04">
        <p:split orient="vert"/>
      </p:transition>
    </mc:Choice>
    <mc:Fallback xmlns="">
      <p:transition spd="slow" advTm="59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Хостинский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СоцРейс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(«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Социомобиль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долголетия»)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rgbClr val="FF781D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еженедельно (каждая среда) в 14:00 часов выезжает в отдаленный сельский округ для предоставления его жителям комплекса мер: 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20689" r="14784" b="23180"/>
          <a:stretch/>
        </p:blipFill>
        <p:spPr bwMode="auto">
          <a:xfrm>
            <a:off x="683568" y="1354217"/>
            <a:ext cx="2838537" cy="1642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865316"/>
            <a:ext cx="4716016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14:00 – 14:15 – презентация деятельности КЦСОН 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14:15 – 14:30 – ежедневные упражнения (</a:t>
            </a:r>
            <a:r>
              <a:rPr lang="ru-RU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цыгун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зарядка)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14:30 – 15:30 – одновременно несколько досуговых площадок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мастер-классы (</a:t>
            </a:r>
            <a:r>
              <a:rPr lang="ru-RU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рисунок за час, поделки из глины)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занятия компьютерной, финансовой грамотности, школы по уходу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15:30 – 16:00 – вопрос-ответ (помощь 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решении некоторых вопросов) </a:t>
            </a:r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проекты\Соцрейс\20221027_1100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5" b="15962"/>
          <a:stretch/>
        </p:blipFill>
        <p:spPr bwMode="auto">
          <a:xfrm flipH="1">
            <a:off x="5566163" y="1354217"/>
            <a:ext cx="2727689" cy="1511099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4716016" y="2865316"/>
            <a:ext cx="4427984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14:00 – 15:00 – доставка лиц в 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медучреждения, медработников к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маломобильным гражданам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15:00 – 15:30 – оказание помощи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нуждающимся в рамках акции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«Вторые руки»</a:t>
            </a:r>
          </a:p>
          <a:p>
            <a:pPr lvl="0"/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15:30 – 16:00 – доставка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нуждающимся технических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средств реабилитации с </a:t>
            </a:r>
          </a:p>
          <a:p>
            <a:pPr lvl="0"/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демонстрацией их использования </a:t>
            </a:r>
          </a:p>
          <a:p>
            <a:pPr lvl="0"/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828673"/>
      </p:ext>
    </p:extLst>
  </p:cSld>
  <p:clrMapOvr>
    <a:masterClrMapping/>
  </p:clrMapOvr>
  <p:transition spd="slow" advTm="47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20689" r="14784" b="23180"/>
          <a:stretch/>
        </p:blipFill>
        <p:spPr bwMode="auto">
          <a:xfrm>
            <a:off x="0" y="0"/>
            <a:ext cx="2183945" cy="180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проекты\Соцрейс\20221027_1100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5" b="15962"/>
          <a:stretch/>
        </p:blipFill>
        <p:spPr bwMode="auto">
          <a:xfrm flipH="1">
            <a:off x="6767216" y="0"/>
            <a:ext cx="2389124" cy="1667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2807" y="2038545"/>
            <a:ext cx="20882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Комплексного центра социального обслуживания населения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1308642" y="3198164"/>
            <a:ext cx="68580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9" t="27529"/>
          <a:stretch/>
        </p:blipFill>
        <p:spPr bwMode="auto">
          <a:xfrm>
            <a:off x="2130546" y="1689585"/>
            <a:ext cx="237626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36041" y="2038545"/>
            <a:ext cx="1979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доставка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 в 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медучреждения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медработников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маломобильным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гражданам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76" y="1689585"/>
            <a:ext cx="219581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68476" y="455818"/>
            <a:ext cx="1856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14:00 – 15:00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4121" y="443090"/>
            <a:ext cx="2128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14:00 – 14:15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6497"/>
            <a:ext cx="4202082" cy="253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hosta-acer\Desktop\ПРОЕКТЫ\проекты\Ларгус\IMG_77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811"/>
            <a:ext cx="3792252" cy="25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0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0"/>
    </mc:Choice>
    <mc:Fallback xmlns="">
      <p:transition spd="slow" advTm="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1308642" y="3198164"/>
            <a:ext cx="68580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20689" r="14784" b="23180"/>
          <a:stretch/>
        </p:blipFill>
        <p:spPr bwMode="auto">
          <a:xfrm>
            <a:off x="0" y="0"/>
            <a:ext cx="2183945" cy="180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проекты\Соцрейс\20221027_1100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5" b="15962"/>
          <a:stretch/>
        </p:blipFill>
        <p:spPr bwMode="auto">
          <a:xfrm flipH="1">
            <a:off x="6767216" y="0"/>
            <a:ext cx="2389124" cy="1667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364121" y="443090"/>
            <a:ext cx="2128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14:15 – 14:30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68477" y="433483"/>
            <a:ext cx="1798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15:00 – 15:30</a:t>
            </a:r>
          </a:p>
        </p:txBody>
      </p:sp>
      <p:pic>
        <p:nvPicPr>
          <p:cNvPr id="8" name="Picture 3" descr="C:\Users\hosta-acer\Desktop\ПРОЕКТЫ\проекты\PHOTO-2023-10-11-15-41-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45" y="1687010"/>
            <a:ext cx="2261690" cy="30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43783" y="2055295"/>
            <a:ext cx="19830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помощи нуждающимся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акции «Вторые руки»</a:t>
            </a:r>
          </a:p>
        </p:txBody>
      </p:sp>
      <p:pic>
        <p:nvPicPr>
          <p:cNvPr id="10" name="Picture 5" descr="C:\Users\hosta-acer\Desktop\ПРОЕКТЫ\проекты\Вторые руки\43ffea29-826f-44e2-9048-105ee56453b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22" y="5013176"/>
            <a:ext cx="2049542" cy="16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2602" y="2224725"/>
            <a:ext cx="17987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Ежедневные упражнения (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цыгун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зарядка)</a:t>
            </a:r>
          </a:p>
        </p:txBody>
      </p:sp>
      <p:pic>
        <p:nvPicPr>
          <p:cNvPr id="5124" name="Picture 4" descr="C:\Users\hosta-acer\Desktop\ПРОЕКТЫ\проекты\PHOTO-2023-10-11-15-50-2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6" t="29187"/>
          <a:stretch/>
        </p:blipFill>
        <p:spPr bwMode="auto">
          <a:xfrm>
            <a:off x="2183945" y="1658835"/>
            <a:ext cx="2349348" cy="30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sta-acer\Desktop\ПРОЕКТЫ\проекты\PHOTO-2023-10-11-15-45-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1" t="20449"/>
          <a:stretch/>
        </p:blipFill>
        <p:spPr bwMode="auto">
          <a:xfrm>
            <a:off x="0" y="4159614"/>
            <a:ext cx="2478125" cy="267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sta-acer\Desktop\ПРОЕКТЫ\проекты\PHOTO-2023-10-11-15-45-3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t="23633" r="10381"/>
          <a:stretch/>
        </p:blipFill>
        <p:spPr bwMode="auto">
          <a:xfrm>
            <a:off x="2255324" y="4709804"/>
            <a:ext cx="2290937" cy="19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osta-acer\Desktop\ПРОЕКТЫ\проекты\PHOTO-2023-10-11-15-50-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3"/>
          <a:stretch/>
        </p:blipFill>
        <p:spPr bwMode="auto">
          <a:xfrm>
            <a:off x="6908487" y="3933055"/>
            <a:ext cx="2247854" cy="30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17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"/>
    </mc:Choice>
    <mc:Fallback xmlns="">
      <p:transition spd="slow" advTm="4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6200000">
            <a:off x="1308642" y="3198164"/>
            <a:ext cx="68580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20689" r="14784" b="23180"/>
          <a:stretch/>
        </p:blipFill>
        <p:spPr bwMode="auto">
          <a:xfrm>
            <a:off x="0" y="0"/>
            <a:ext cx="2183945" cy="180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проекты\Соцрейс\20221027_1100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5" b="15962"/>
          <a:stretch/>
        </p:blipFill>
        <p:spPr bwMode="auto">
          <a:xfrm flipH="1">
            <a:off x="6767216" y="0"/>
            <a:ext cx="2389124" cy="18009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364121" y="443090"/>
            <a:ext cx="2128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14:30 – 15:30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68477" y="433483"/>
            <a:ext cx="1798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15:30 – 16:00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43782" y="1823694"/>
            <a:ext cx="19830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Доставка нуждающимся </a:t>
            </a:r>
          </a:p>
          <a:p>
            <a:pPr lvl="0"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ехнических средств реабилитации с демонстрацией их использования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81508" y="1861871"/>
            <a:ext cx="25791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Мастер-классы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рисование)</a:t>
            </a:r>
          </a:p>
          <a:p>
            <a:pPr lvl="0" algn="ctr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Занятия компьютерной, финансовой грамотности, школы по уходу</a:t>
            </a:r>
          </a:p>
        </p:txBody>
      </p:sp>
      <p:pic>
        <p:nvPicPr>
          <p:cNvPr id="6148" name="Picture 4" descr="C:\Users\hosta-acer\Desktop\ПРОЕКТЫ\проекты\PHOTO-2023-10-11-15-40-51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193"/>
            <a:ext cx="2439228" cy="213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osta-acer\Desktop\ПРОЕКТЫ\проекты\PHOTO-2023-10-11-16-05-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b="14815"/>
          <a:stretch/>
        </p:blipFill>
        <p:spPr bwMode="auto">
          <a:xfrm>
            <a:off x="2368308" y="2492896"/>
            <a:ext cx="2160240" cy="25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osta-acer\Desktop\ПРОЕКТЫ\проекты\PHOTO-2023-10-11-15-40-52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21" y="4365104"/>
            <a:ext cx="2142689" cy="24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hosta-acer\Desktop\ПРОЕКТЫ\проекты\IMG_81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69" y="990796"/>
            <a:ext cx="2322865" cy="17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osta-acer\Desktop\ПРОЕКТЫ\проекты\17350bab-d61f-4ad5-8f27-fe89a1e5a2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60" y="1605810"/>
            <a:ext cx="2263136" cy="34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hosta-acer\Desktop\ПРОЕКТЫ\проекты\IMG_20221005_130146_740 (3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54"/>
          <a:stretch/>
        </p:blipFill>
        <p:spPr bwMode="auto">
          <a:xfrm>
            <a:off x="4947846" y="5082135"/>
            <a:ext cx="2180224" cy="177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hosta-acer\Desktop\ПРОЕКТЫ\проекты\PHOTO-2023-01-17-12-23-3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11602"/>
          <a:stretch/>
        </p:blipFill>
        <p:spPr bwMode="auto">
          <a:xfrm>
            <a:off x="6876256" y="4483748"/>
            <a:ext cx="2280083" cy="23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3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"/>
    </mc:Choice>
    <mc:Fallback xmlns="">
      <p:transition spd="slow" advTm="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1819</TotalTime>
  <Words>1168</Words>
  <Application>Microsoft Office PowerPoint</Application>
  <PresentationFormat>Экран (4:3)</PresentationFormat>
  <Paragraphs>161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Углы</vt:lpstr>
      <vt:lpstr>  «Х о с т и н с к и й  с о ц р е й с»   («Социомобиль долголетия»)</vt:lpstr>
      <vt:lpstr>Презентация PowerPoint</vt:lpstr>
      <vt:lpstr>Презентация PowerPoint</vt:lpstr>
      <vt:lpstr>«Х о с т и н с к и й  с о ц р е й с»   («Социомобиль долголетия»)</vt:lpstr>
      <vt:lpstr>«Х о с т и н с к и й  с о ц р е й с»   («Социомобиль долголетия»)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«Х о с т и н с к и й  с о ц р е й с»    («Социомобиль долголетия»)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hosta-acer</dc:creator>
  <cp:lastModifiedBy>hosta-acer</cp:lastModifiedBy>
  <cp:revision>84</cp:revision>
  <dcterms:created xsi:type="dcterms:W3CDTF">2023-10-12T06:25:15Z</dcterms:created>
  <dcterms:modified xsi:type="dcterms:W3CDTF">2023-10-18T11:46:08Z</dcterms:modified>
</cp:coreProperties>
</file>