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85" r:id="rId4"/>
    <p:sldId id="287" r:id="rId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96"/>
    <a:srgbClr val="148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>
      <p:cViewPr varScale="1">
        <p:scale>
          <a:sx n="108" d="100"/>
          <a:sy n="108" d="100"/>
        </p:scale>
        <p:origin x="132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FF506-D9F1-4E41-AD5D-AE0C6E0D2C7C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9C16A-95C6-44AA-8BA9-A81159D12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63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2A38E-B79B-4701-B1E8-48F2B9EE9656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C0B1F-BCFA-4206-9A7B-301BCB4B9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229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1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13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08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115616" y="1556792"/>
            <a:ext cx="8028385" cy="5301208"/>
            <a:chOff x="1115616" y="1556792"/>
            <a:chExt cx="8028385" cy="5301208"/>
          </a:xfrm>
        </p:grpSpPr>
        <p:pic>
          <p:nvPicPr>
            <p:cNvPr id="1026" name="Picture 2" descr="C:\Users\USER\Desktop\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556792"/>
              <a:ext cx="8028384" cy="530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USER\Desktop\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5" y="4611253"/>
              <a:ext cx="2555776" cy="1674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C:\Users\USER\Desktop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2611" y="7937"/>
            <a:ext cx="5345288" cy="35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08720"/>
            <a:ext cx="82809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200" b="1" cap="all" dirty="0" smtClean="0">
                <a:ln w="0">
                  <a:solidFill>
                    <a:srgbClr val="002060"/>
                  </a:solidFill>
                </a:ln>
                <a:solidFill>
                  <a:srgbClr val="08089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  <a:p>
            <a:pPr algn="ctr"/>
            <a:r>
              <a:rPr lang="ru-RU" sz="4200" b="1" cap="all" dirty="0" smtClean="0">
                <a:ln w="0">
                  <a:solidFill>
                    <a:srgbClr val="002060"/>
                  </a:solidFill>
                </a:ln>
                <a:solidFill>
                  <a:srgbClr val="08089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«спортлето»</a:t>
            </a:r>
            <a:endParaRPr lang="ru-RU" sz="4200" b="1" cap="all" dirty="0">
              <a:ln w="0">
                <a:solidFill>
                  <a:srgbClr val="002060"/>
                </a:solidFill>
              </a:ln>
              <a:solidFill>
                <a:srgbClr val="08089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528" y="2492896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solidFill>
                  <a:srgbClr val="080896"/>
                </a:solidFill>
              </a:rPr>
              <a:t>Проект </a:t>
            </a:r>
            <a:r>
              <a:rPr lang="ru-RU" dirty="0">
                <a:solidFill>
                  <a:srgbClr val="080896"/>
                </a:solidFill>
              </a:rPr>
              <a:t>«</a:t>
            </a:r>
            <a:r>
              <a:rPr lang="ru-RU" dirty="0" smtClean="0">
                <a:solidFill>
                  <a:srgbClr val="080896"/>
                </a:solidFill>
              </a:rPr>
              <a:t>СпортЛето» организован </a:t>
            </a:r>
            <a:r>
              <a:rPr lang="ru-RU" dirty="0">
                <a:solidFill>
                  <a:srgbClr val="080896"/>
                </a:solidFill>
              </a:rPr>
              <a:t>Правительством Курганской области совместно с Управлением по физической культуре и спорту Курганской области</a:t>
            </a:r>
            <a:endParaRPr lang="ru-RU" sz="4200" b="1" cap="all" dirty="0">
              <a:ln w="0">
                <a:solidFill>
                  <a:srgbClr val="002060"/>
                </a:solidFill>
              </a:ln>
              <a:solidFill>
                <a:srgbClr val="08089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4" y="3229819"/>
            <a:ext cx="3638775" cy="24240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97" y="160339"/>
            <a:ext cx="1760034" cy="17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12563" y="28462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460375" y="1128593"/>
            <a:ext cx="2843808" cy="559442"/>
            <a:chOff x="6434" y="3789040"/>
            <a:chExt cx="2484284" cy="55944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Цель проекта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827583" y="1774635"/>
            <a:ext cx="6675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80896"/>
                </a:solidFill>
              </a:rPr>
              <a:t>   Проект </a:t>
            </a:r>
            <a:r>
              <a:rPr lang="ru-RU" dirty="0">
                <a:solidFill>
                  <a:srgbClr val="080896"/>
                </a:solidFill>
              </a:rPr>
              <a:t>направлен на привлечение населения </a:t>
            </a:r>
            <a:endParaRPr lang="ru-RU" dirty="0" smtClean="0">
              <a:solidFill>
                <a:srgbClr val="080896"/>
              </a:solidFill>
            </a:endParaRPr>
          </a:p>
          <a:p>
            <a:r>
              <a:rPr lang="ru-RU" dirty="0" smtClean="0">
                <a:solidFill>
                  <a:srgbClr val="080896"/>
                </a:solidFill>
              </a:rPr>
              <a:t>Курганской </a:t>
            </a:r>
            <a:r>
              <a:rPr lang="ru-RU" dirty="0">
                <a:solidFill>
                  <a:srgbClr val="080896"/>
                </a:solidFill>
              </a:rPr>
              <a:t>области к занятиям физической культурой и спортом, а также популяризацию спорта и здорового образа жизни</a:t>
            </a:r>
            <a:endParaRPr lang="ru-RU" sz="2200" b="1" dirty="0">
              <a:solidFill>
                <a:srgbClr val="080896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39552" y="2911132"/>
            <a:ext cx="2843808" cy="559442"/>
            <a:chOff x="6434" y="3789040"/>
            <a:chExt cx="2484284" cy="559442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6434" y="3789040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Задачи проекта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899592" y="3654150"/>
            <a:ext cx="72202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80896"/>
                </a:solidFill>
              </a:rPr>
              <a:t>- создание мотивации у населения к ведению здорового образа </a:t>
            </a:r>
            <a:r>
              <a:rPr lang="ru-RU" dirty="0" smtClean="0">
                <a:solidFill>
                  <a:srgbClr val="080896"/>
                </a:solidFill>
              </a:rPr>
              <a:t>жизни;</a:t>
            </a:r>
            <a:endParaRPr lang="ru-RU" dirty="0">
              <a:solidFill>
                <a:srgbClr val="080896"/>
              </a:solidFill>
            </a:endParaRPr>
          </a:p>
          <a:p>
            <a:r>
              <a:rPr lang="ru-RU" dirty="0">
                <a:solidFill>
                  <a:srgbClr val="080896"/>
                </a:solidFill>
              </a:rPr>
              <a:t>- увеличение числа занимающихся физической культурой и спортом через вовлечение населения в систематические занятия </a:t>
            </a:r>
            <a:r>
              <a:rPr lang="ru-RU" dirty="0" smtClean="0">
                <a:solidFill>
                  <a:srgbClr val="080896"/>
                </a:solidFill>
              </a:rPr>
              <a:t>спортом;</a:t>
            </a:r>
            <a:endParaRPr lang="ru-RU" dirty="0">
              <a:solidFill>
                <a:srgbClr val="080896"/>
              </a:solidFill>
            </a:endParaRPr>
          </a:p>
          <a:p>
            <a:r>
              <a:rPr lang="ru-RU" dirty="0">
                <a:solidFill>
                  <a:srgbClr val="080896"/>
                </a:solidFill>
              </a:rPr>
              <a:t>- привлечение несовершеннолетних к занятиям физической культурой и спортом в летний </a:t>
            </a:r>
            <a:r>
              <a:rPr lang="ru-RU" dirty="0" smtClean="0">
                <a:solidFill>
                  <a:srgbClr val="080896"/>
                </a:solidFill>
              </a:rPr>
              <a:t>период;</a:t>
            </a:r>
            <a:endParaRPr lang="ru-RU" dirty="0">
              <a:solidFill>
                <a:srgbClr val="080896"/>
              </a:solidFill>
            </a:endParaRPr>
          </a:p>
          <a:p>
            <a:r>
              <a:rPr lang="ru-RU" dirty="0">
                <a:solidFill>
                  <a:srgbClr val="080896"/>
                </a:solidFill>
              </a:rPr>
              <a:t>- вовлечение граждан пожилого возраста в физкультурно-оздоровительную деятельность </a:t>
            </a:r>
            <a:endParaRPr lang="ru-RU" sz="2200" b="1" dirty="0">
              <a:solidFill>
                <a:srgbClr val="080896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97" y="160339"/>
            <a:ext cx="1760034" cy="17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434" y="-27384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611560" y="980728"/>
            <a:ext cx="2879303" cy="570417"/>
            <a:chOff x="6434" y="3778065"/>
            <a:chExt cx="2515292" cy="57041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7442" y="3778065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Целевая аудитория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923928" y="2996952"/>
            <a:ext cx="468052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80896"/>
                </a:solidFill>
              </a:rPr>
              <a:t>  В </a:t>
            </a:r>
            <a:r>
              <a:rPr lang="ru-RU" dirty="0">
                <a:solidFill>
                  <a:srgbClr val="080896"/>
                </a:solidFill>
              </a:rPr>
              <a:t>проекте участвовали города Курган, Шадринск и </a:t>
            </a:r>
            <a:r>
              <a:rPr lang="ru-RU" dirty="0" smtClean="0">
                <a:solidFill>
                  <a:srgbClr val="080896"/>
                </a:solidFill>
              </a:rPr>
              <a:t>24 муниципальных </a:t>
            </a:r>
            <a:r>
              <a:rPr lang="ru-RU" dirty="0">
                <a:solidFill>
                  <a:srgbClr val="080896"/>
                </a:solidFill>
              </a:rPr>
              <a:t>округа Курганской </a:t>
            </a:r>
            <a:r>
              <a:rPr lang="ru-RU" dirty="0" smtClean="0">
                <a:solidFill>
                  <a:srgbClr val="080896"/>
                </a:solidFill>
              </a:rPr>
              <a:t>области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080896"/>
                </a:solidFill>
              </a:rPr>
              <a:t>В </a:t>
            </a:r>
            <a:r>
              <a:rPr lang="ru-RU" dirty="0">
                <a:solidFill>
                  <a:srgbClr val="080896"/>
                </a:solidFill>
              </a:rPr>
              <a:t>проведении мероприятий проекта «СпортЛето» принимали участие инструкторы учреждений, подведомственных Управлению по физической культуре и спорту Курганской </a:t>
            </a:r>
            <a:r>
              <a:rPr lang="ru-RU" dirty="0" smtClean="0">
                <a:solidFill>
                  <a:srgbClr val="080896"/>
                </a:solidFill>
              </a:rPr>
              <a:t>области, </a:t>
            </a:r>
            <a:r>
              <a:rPr lang="ru-RU" dirty="0">
                <a:solidFill>
                  <a:srgbClr val="080896"/>
                </a:solidFill>
              </a:rPr>
              <a:t>региональные федерации по видам спорта, </a:t>
            </a:r>
            <a:r>
              <a:rPr lang="ru-RU" dirty="0" smtClean="0">
                <a:solidFill>
                  <a:srgbClr val="080896"/>
                </a:solidFill>
              </a:rPr>
              <a:t>спортивные </a:t>
            </a:r>
            <a:r>
              <a:rPr lang="ru-RU" dirty="0">
                <a:solidFill>
                  <a:srgbClr val="080896"/>
                </a:solidFill>
              </a:rPr>
              <a:t>и </a:t>
            </a:r>
            <a:r>
              <a:rPr lang="ru-RU" dirty="0" smtClean="0">
                <a:solidFill>
                  <a:srgbClr val="080896"/>
                </a:solidFill>
              </a:rPr>
              <a:t>фитнес-клубы</a:t>
            </a:r>
            <a:endParaRPr lang="ru-RU" b="1" cap="all" dirty="0">
              <a:ln w="0">
                <a:solidFill>
                  <a:srgbClr val="002060"/>
                </a:solidFill>
              </a:ln>
              <a:solidFill>
                <a:srgbClr val="08089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b="1" dirty="0">
              <a:solidFill>
                <a:srgbClr val="FF000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71600" y="2276872"/>
            <a:ext cx="3960440" cy="570417"/>
            <a:chOff x="6434" y="3778065"/>
            <a:chExt cx="2830702" cy="570417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779235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37441" y="3778065"/>
              <a:ext cx="27996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Участники проекта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043608" y="170080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80896"/>
                </a:solidFill>
              </a:rPr>
              <a:t> Жители </a:t>
            </a:r>
            <a:r>
              <a:rPr lang="ru-RU" dirty="0">
                <a:solidFill>
                  <a:srgbClr val="080896"/>
                </a:solidFill>
              </a:rPr>
              <a:t>города Кургана и Курганской области от 6 до </a:t>
            </a:r>
            <a:r>
              <a:rPr lang="ru-RU" dirty="0" smtClean="0">
                <a:solidFill>
                  <a:srgbClr val="080896"/>
                </a:solidFill>
              </a:rPr>
              <a:t>79 </a:t>
            </a:r>
            <a:r>
              <a:rPr lang="ru-RU" dirty="0">
                <a:solidFill>
                  <a:srgbClr val="080896"/>
                </a:solidFill>
              </a:rPr>
              <a:t>лет</a:t>
            </a:r>
            <a:endParaRPr lang="ru-RU" sz="2200" b="1" dirty="0">
              <a:solidFill>
                <a:srgbClr val="08089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3872"/>
            <a:ext cx="2952328" cy="29523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95941"/>
            <a:ext cx="1760034" cy="17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svgsilh.com/svg/1975689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434" y="-27384"/>
            <a:ext cx="9156563" cy="6850062"/>
            <a:chOff x="0" y="7938"/>
            <a:chExt cx="9144001" cy="685006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95936" y="3573016"/>
              <a:ext cx="5148065" cy="3284984"/>
              <a:chOff x="1115616" y="1556792"/>
              <a:chExt cx="8028385" cy="5301208"/>
            </a:xfrm>
          </p:grpSpPr>
          <p:pic>
            <p:nvPicPr>
              <p:cNvPr id="1026" name="Picture 2" descr="C:\Users\USER\Desktop\5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1556792"/>
                <a:ext cx="8028384" cy="530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USER\Desktop\7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5" y="4611253"/>
                <a:ext cx="2555776" cy="167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USER\Desktop\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7938"/>
              <a:ext cx="5026659" cy="33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683568" y="764704"/>
            <a:ext cx="3888432" cy="570417"/>
            <a:chOff x="6434" y="3778065"/>
            <a:chExt cx="2515292" cy="57041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7442" y="3778065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Источники финансирования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427720" y="1556792"/>
            <a:ext cx="7126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80896"/>
                </a:solidFill>
              </a:rPr>
              <a:t>  Финансирование </a:t>
            </a:r>
            <a:r>
              <a:rPr lang="ru-RU" dirty="0">
                <a:solidFill>
                  <a:srgbClr val="080896"/>
                </a:solidFill>
              </a:rPr>
              <a:t>проекта осуществлялось </a:t>
            </a:r>
            <a:endParaRPr lang="ru-RU" dirty="0" smtClean="0">
              <a:solidFill>
                <a:srgbClr val="080896"/>
              </a:solidFill>
            </a:endParaRPr>
          </a:p>
          <a:p>
            <a:r>
              <a:rPr lang="ru-RU" dirty="0" smtClean="0">
                <a:solidFill>
                  <a:srgbClr val="080896"/>
                </a:solidFill>
              </a:rPr>
              <a:t>за </a:t>
            </a:r>
            <a:r>
              <a:rPr lang="ru-RU" dirty="0">
                <a:solidFill>
                  <a:srgbClr val="080896"/>
                </a:solidFill>
              </a:rPr>
              <a:t>счет областного бюджета</a:t>
            </a:r>
            <a:endParaRPr lang="ru-RU" sz="2200" b="1" dirty="0">
              <a:solidFill>
                <a:srgbClr val="080896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83568" y="2420888"/>
            <a:ext cx="3888432" cy="570417"/>
            <a:chOff x="6434" y="3778065"/>
            <a:chExt cx="2515292" cy="570417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" y="3789040"/>
              <a:ext cx="2484284" cy="55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37442" y="3778065"/>
              <a:ext cx="24842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Результат проекта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572000" y="321297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80896"/>
                </a:solidFill>
              </a:rPr>
              <a:t>   Всего </a:t>
            </a:r>
            <a:r>
              <a:rPr lang="ru-RU" dirty="0">
                <a:solidFill>
                  <a:srgbClr val="080896"/>
                </a:solidFill>
              </a:rPr>
              <a:t>за период с 1 июня по 31 августа 2022 года </a:t>
            </a:r>
            <a:r>
              <a:rPr lang="ru-RU" dirty="0" smtClean="0">
                <a:solidFill>
                  <a:srgbClr val="080896"/>
                </a:solidFill>
              </a:rPr>
              <a:t>в мероприятиях проекта </a:t>
            </a:r>
            <a:r>
              <a:rPr lang="ru-RU" dirty="0">
                <a:solidFill>
                  <a:srgbClr val="080896"/>
                </a:solidFill>
              </a:rPr>
              <a:t>приняли участие </a:t>
            </a:r>
            <a:r>
              <a:rPr lang="ru-RU" dirty="0" smtClean="0">
                <a:solidFill>
                  <a:srgbClr val="080896"/>
                </a:solidFill>
              </a:rPr>
              <a:t>77,4 тыс. человек, в </a:t>
            </a:r>
            <a:r>
              <a:rPr lang="ru-RU" dirty="0">
                <a:solidFill>
                  <a:srgbClr val="080896"/>
                </a:solidFill>
              </a:rPr>
              <a:t>том числе </a:t>
            </a:r>
            <a:r>
              <a:rPr lang="ru-RU" dirty="0" smtClean="0">
                <a:solidFill>
                  <a:srgbClr val="080896"/>
                </a:solidFill>
              </a:rPr>
              <a:t>более 30 тыс. участников </a:t>
            </a:r>
            <a:r>
              <a:rPr lang="ru-RU" dirty="0">
                <a:solidFill>
                  <a:srgbClr val="080896"/>
                </a:solidFill>
              </a:rPr>
              <a:t>в городе </a:t>
            </a:r>
            <a:r>
              <a:rPr lang="ru-RU" dirty="0" smtClean="0">
                <a:solidFill>
                  <a:srgbClr val="080896"/>
                </a:solidFill>
              </a:rPr>
              <a:t>Кургане. </a:t>
            </a:r>
          </a:p>
          <a:p>
            <a:r>
              <a:rPr lang="ru-RU" dirty="0" smtClean="0">
                <a:solidFill>
                  <a:srgbClr val="080896"/>
                </a:solidFill>
              </a:rPr>
              <a:t>Охват </a:t>
            </a:r>
            <a:r>
              <a:rPr lang="ru-RU" dirty="0">
                <a:solidFill>
                  <a:srgbClr val="080896"/>
                </a:solidFill>
              </a:rPr>
              <a:t>населения в период с июня по август </a:t>
            </a:r>
            <a:r>
              <a:rPr lang="ru-RU" dirty="0" smtClean="0">
                <a:solidFill>
                  <a:srgbClr val="080896"/>
                </a:solidFill>
              </a:rPr>
              <a:t>2023 </a:t>
            </a:r>
            <a:r>
              <a:rPr lang="ru-RU" dirty="0">
                <a:solidFill>
                  <a:srgbClr val="080896"/>
                </a:solidFill>
              </a:rPr>
              <a:t>года составил </a:t>
            </a:r>
            <a:r>
              <a:rPr lang="ru-RU" dirty="0" smtClean="0">
                <a:solidFill>
                  <a:srgbClr val="080896"/>
                </a:solidFill>
              </a:rPr>
              <a:t>244,5 </a:t>
            </a:r>
            <a:r>
              <a:rPr lang="ru-RU" dirty="0">
                <a:solidFill>
                  <a:srgbClr val="080896"/>
                </a:solidFill>
              </a:rPr>
              <a:t>тыс. </a:t>
            </a:r>
            <a:r>
              <a:rPr lang="ru-RU" dirty="0" smtClean="0">
                <a:solidFill>
                  <a:srgbClr val="080896"/>
                </a:solidFill>
              </a:rPr>
              <a:t>человек, из </a:t>
            </a:r>
            <a:r>
              <a:rPr lang="ru-RU" smtClean="0">
                <a:solidFill>
                  <a:srgbClr val="080896"/>
                </a:solidFill>
              </a:rPr>
              <a:t>них 53,6 </a:t>
            </a:r>
            <a:r>
              <a:rPr lang="ru-RU" dirty="0" smtClean="0">
                <a:solidFill>
                  <a:srgbClr val="080896"/>
                </a:solidFill>
              </a:rPr>
              <a:t>тыс. </a:t>
            </a:r>
            <a:r>
              <a:rPr lang="ru-RU" dirty="0">
                <a:solidFill>
                  <a:srgbClr val="080896"/>
                </a:solidFill>
              </a:rPr>
              <a:t>участников в городе Кургане</a:t>
            </a:r>
            <a:endParaRPr lang="ru-RU" dirty="0" smtClean="0">
              <a:solidFill>
                <a:srgbClr val="080896"/>
              </a:solidFill>
            </a:endParaRPr>
          </a:p>
        </p:txBody>
      </p:sp>
      <p:pic>
        <p:nvPicPr>
          <p:cNvPr id="22" name="Picture 6" descr="https://prospekt45.ru/wp-content/uploads/2019/09/rNxpFdLngRk-1080x6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707"/>
            <a:ext cx="3751597" cy="23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97" y="160339"/>
            <a:ext cx="1760034" cy="17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230</Words>
  <Application>Microsoft Office PowerPoint</Application>
  <PresentationFormat>Экран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77</cp:revision>
  <cp:lastPrinted>2021-06-07T11:29:14Z</cp:lastPrinted>
  <dcterms:created xsi:type="dcterms:W3CDTF">2021-06-05T04:09:31Z</dcterms:created>
  <dcterms:modified xsi:type="dcterms:W3CDTF">2023-10-17T05:29:38Z</dcterms:modified>
</cp:coreProperties>
</file>