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256" r:id="rId3"/>
    <p:sldId id="257" r:id="rId4"/>
    <p:sldId id="258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88" r:id="rId21"/>
    <p:sldId id="290" r:id="rId22"/>
    <p:sldId id="289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FAC"/>
    <a:srgbClr val="080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32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FF506-D9F1-4E41-AD5D-AE0C6E0D2C7C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C16A-95C6-44AA-8BA9-A81159D1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63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2A38E-B79B-4701-B1E8-48F2B9EE965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0B1F-BCFA-4206-9A7B-301BCB4B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22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2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3.jpeg"/><Relationship Id="rId5" Type="http://schemas.openxmlformats.org/officeDocument/2006/relationships/image" Target="../media/image4.png"/><Relationship Id="rId15" Type="http://schemas.openxmlformats.org/officeDocument/2006/relationships/image" Target="../media/image46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0.jpeg"/><Relationship Id="rId5" Type="http://schemas.openxmlformats.org/officeDocument/2006/relationships/image" Target="../media/image4.png"/><Relationship Id="rId10" Type="http://schemas.openxmlformats.org/officeDocument/2006/relationships/image" Target="../media/image4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1.jpeg"/><Relationship Id="rId5" Type="http://schemas.openxmlformats.org/officeDocument/2006/relationships/image" Target="../media/image4.png"/><Relationship Id="rId10" Type="http://schemas.openxmlformats.org/officeDocument/2006/relationships/image" Target="../media/image4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4.jpeg"/><Relationship Id="rId5" Type="http://schemas.openxmlformats.org/officeDocument/2006/relationships/image" Target="../media/image4.png"/><Relationship Id="rId10" Type="http://schemas.openxmlformats.org/officeDocument/2006/relationships/image" Target="../media/image53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8.jpeg"/><Relationship Id="rId5" Type="http://schemas.openxmlformats.org/officeDocument/2006/relationships/image" Target="../media/image4.png"/><Relationship Id="rId10" Type="http://schemas.openxmlformats.org/officeDocument/2006/relationships/image" Target="../media/image57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0.jpeg"/><Relationship Id="rId5" Type="http://schemas.openxmlformats.org/officeDocument/2006/relationships/image" Target="../media/image4.pn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3.jpeg"/><Relationship Id="rId5" Type="http://schemas.openxmlformats.org/officeDocument/2006/relationships/image" Target="../media/image4.png"/><Relationship Id="rId10" Type="http://schemas.openxmlformats.org/officeDocument/2006/relationships/image" Target="../media/image62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5.jpeg"/><Relationship Id="rId5" Type="http://schemas.openxmlformats.org/officeDocument/2006/relationships/image" Target="../media/image4.png"/><Relationship Id="rId10" Type="http://schemas.openxmlformats.org/officeDocument/2006/relationships/image" Target="../media/image56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8.jpeg"/><Relationship Id="rId5" Type="http://schemas.openxmlformats.org/officeDocument/2006/relationships/image" Target="../media/image4.png"/><Relationship Id="rId10" Type="http://schemas.openxmlformats.org/officeDocument/2006/relationships/image" Target="../media/image67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jpeg"/><Relationship Id="rId5" Type="http://schemas.openxmlformats.org/officeDocument/2006/relationships/image" Target="../media/image4.png"/><Relationship Id="rId10" Type="http://schemas.openxmlformats.org/officeDocument/2006/relationships/image" Target="../media/image70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32.jpeg"/><Relationship Id="rId10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3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9681"/>
            <a:ext cx="3552329" cy="243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15616" y="1556792"/>
            <a:ext cx="8028385" cy="5301208"/>
            <a:chOff x="1115616" y="1556792"/>
            <a:chExt cx="8028385" cy="5301208"/>
          </a:xfrm>
        </p:grpSpPr>
        <p:pic>
          <p:nvPicPr>
            <p:cNvPr id="1026" name="Picture 2" descr="C:\Users\USER\Desktop\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8028384" cy="530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\Desktop\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5" y="4611253"/>
              <a:ext cx="2555776" cy="167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60375" y="548680"/>
            <a:ext cx="828092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all" dirty="0" smtClean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600" b="1" cap="all" dirty="0" smtClean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/>
            <a:r>
              <a:rPr lang="ru-RU" sz="6600" b="1" cap="all" dirty="0" smtClean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«Спорт-Лето»</a:t>
            </a:r>
          </a:p>
        </p:txBody>
      </p:sp>
      <p:pic>
        <p:nvPicPr>
          <p:cNvPr id="10" name="Picture 2" descr="C:\Users\USER\Desktop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2611" y="7937"/>
            <a:ext cx="5345288" cy="35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086103" y="232076"/>
            <a:ext cx="49606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«Зарядка с чемпионом»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под руководством тренера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8166" y="2435623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612" y="2982975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Понедельник, среда, пятница, 8:30-9:00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50584" y="5502510"/>
            <a:ext cx="1665431" cy="1234455"/>
            <a:chOff x="3121277" y="4437112"/>
            <a:chExt cx="1902563" cy="1596286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92184"/>
                <a:gd name="adj2" fmla="val 697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121277" y="5235251"/>
              <a:ext cx="1902563" cy="798146"/>
              <a:chOff x="-37208" y="5415125"/>
              <a:chExt cx="2881020" cy="642777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-37208" y="5415125"/>
                <a:ext cx="2843808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Парк</a:t>
                </a:r>
              </a:p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«Молодежный»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3082942" y="3862679"/>
            <a:ext cx="1633074" cy="1373353"/>
            <a:chOff x="3082942" y="3862679"/>
            <a:chExt cx="1633074" cy="137335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82942" y="3862679"/>
              <a:ext cx="1633074" cy="1373353"/>
              <a:chOff x="3131840" y="4437112"/>
              <a:chExt cx="1891998" cy="1596285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3131840" y="4437112"/>
                <a:ext cx="1877836" cy="1596285"/>
              </a:xfrm>
              <a:prstGeom prst="wedgeRectCallout">
                <a:avLst>
                  <a:gd name="adj1" fmla="val -150761"/>
                  <a:gd name="adj2" fmla="val 98365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3131840" y="5381209"/>
                <a:ext cx="1891998" cy="652188"/>
                <a:chOff x="-21214" y="5532664"/>
                <a:chExt cx="2865022" cy="525231"/>
              </a:xfrm>
            </p:grpSpPr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4" y="5532664"/>
                  <a:ext cx="2865022" cy="525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-21214" y="5582185"/>
                  <a:ext cx="2843808" cy="2592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Сцена ЦПКиО</a:t>
                  </a:r>
                  <a:endParaRPr lang="ru-RU" sz="1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0" y="3968540"/>
              <a:ext cx="1368808" cy="62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3" y="5537062"/>
            <a:ext cx="1573081" cy="58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kikonline.ru/wp-content/upload/2015/09/IMG_756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67" y="3862678"/>
            <a:ext cx="3023780" cy="20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hgpi.edu.ru/files/faculties/f03/news/2019/sentyabr_2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1062"/>
            <a:ext cx="4199069" cy="27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086103" y="232076"/>
            <a:ext cx="45310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«Пляжный волейбол»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Молодёжь 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16-35 лет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125918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0537" y="2203175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01" y="2772128"/>
            <a:ext cx="27995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Вторник, четверг,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10:00-11:00,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16:00-17:00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44763" y="5274986"/>
            <a:ext cx="1633074" cy="1373353"/>
            <a:chOff x="3082942" y="3862679"/>
            <a:chExt cx="1633074" cy="137335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82942" y="3862679"/>
              <a:ext cx="1633074" cy="1373353"/>
              <a:chOff x="3131840" y="4437112"/>
              <a:chExt cx="1891998" cy="1596285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3131840" y="4437112"/>
                <a:ext cx="1877836" cy="1596285"/>
              </a:xfrm>
              <a:prstGeom prst="wedgeRectCallout">
                <a:avLst>
                  <a:gd name="adj1" fmla="val -152524"/>
                  <a:gd name="adj2" fmla="val 574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3131840" y="5381209"/>
                <a:ext cx="1891998" cy="652188"/>
                <a:chOff x="-21214" y="5532664"/>
                <a:chExt cx="2865022" cy="525231"/>
              </a:xfrm>
            </p:grpSpPr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4" y="5532664"/>
                  <a:ext cx="2865022" cy="525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-21214" y="5582185"/>
                  <a:ext cx="2843808" cy="2592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  ЦПКиО</a:t>
                  </a:r>
                  <a:endParaRPr lang="ru-RU" sz="1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0" y="3968540"/>
              <a:ext cx="1368808" cy="62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 descr="http://old.zauralonline.ru/images/photos/big/0f58ab5b3ae9f9a0732250c86cf3c0a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60392"/>
            <a:ext cx="5209220" cy="31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35" y="4355067"/>
            <a:ext cx="2272755" cy="15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560346" y="201914"/>
            <a:ext cx="387067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«Второе дыхание»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под руководством инструктора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8166" y="4195062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2201" y="2372894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1946" y="2871623"/>
            <a:ext cx="2799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Вторник, четверг, суббота, 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9:00-10:00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86229"/>
            <a:ext cx="4392488" cy="27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s://yoga-in-greece.ru/wp-content/uploads/e/8/8/e88153d209ac694883ea748c5f7ea40a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3972080"/>
            <a:ext cx="2403587" cy="16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973020" y="4052418"/>
            <a:ext cx="1710234" cy="1332427"/>
            <a:chOff x="3072200" y="3862677"/>
            <a:chExt cx="1633074" cy="14940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72200" y="3862677"/>
              <a:ext cx="1633074" cy="1494012"/>
              <a:chOff x="3119395" y="4437112"/>
              <a:chExt cx="1891998" cy="1736531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3131840" y="4437112"/>
                <a:ext cx="1877837" cy="1596285"/>
              </a:xfrm>
              <a:prstGeom prst="wedgeRectCallout">
                <a:avLst>
                  <a:gd name="adj1" fmla="val -137855"/>
                  <a:gd name="adj2" fmla="val 74257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3119395" y="5442697"/>
                <a:ext cx="1891998" cy="730946"/>
                <a:chOff x="-40059" y="5582185"/>
                <a:chExt cx="2865022" cy="588658"/>
              </a:xfrm>
            </p:grpSpPr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0059" y="5645612"/>
                  <a:ext cx="2865022" cy="525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-21214" y="5582185"/>
                  <a:ext cx="2843808" cy="432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СК 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«Трудовые резервы»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799" y="3883213"/>
              <a:ext cx="1505162" cy="795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830252" y="4770564"/>
            <a:ext cx="1665431" cy="1234455"/>
            <a:chOff x="3121277" y="4437112"/>
            <a:chExt cx="1902563" cy="1596286"/>
          </a:xfrm>
        </p:grpSpPr>
        <p:sp>
          <p:nvSpPr>
            <p:cNvPr id="51" name="Прямоугольная выноска 50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271815"/>
                <a:gd name="adj2" fmla="val 47765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3121277" y="5235252"/>
              <a:ext cx="1902563" cy="798142"/>
              <a:chOff x="-37208" y="5415128"/>
              <a:chExt cx="2881020" cy="642774"/>
            </a:xfrm>
          </p:grpSpPr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Прямоугольник 53"/>
              <p:cNvSpPr/>
              <p:nvPr/>
            </p:nvSpPr>
            <p:spPr>
              <a:xfrm>
                <a:off x="-37208" y="5517703"/>
                <a:ext cx="2843808" cy="288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white"/>
                    </a:solidFill>
                  </a:rPr>
                  <a:t>ФОК</a:t>
                </a:r>
                <a:endParaRPr lang="ru-RU" sz="12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3050584" y="5502510"/>
            <a:ext cx="1665431" cy="1234455"/>
            <a:chOff x="3050584" y="5502510"/>
            <a:chExt cx="1665431" cy="1234455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050584" y="5502510"/>
              <a:ext cx="1665431" cy="1234455"/>
              <a:chOff x="3121277" y="4437112"/>
              <a:chExt cx="1902563" cy="1596286"/>
            </a:xfrm>
          </p:grpSpPr>
          <p:sp>
            <p:nvSpPr>
              <p:cNvPr id="35" name="Прямоугольная выноска 34"/>
              <p:cNvSpPr/>
              <p:nvPr/>
            </p:nvSpPr>
            <p:spPr>
              <a:xfrm>
                <a:off x="3131841" y="4437112"/>
                <a:ext cx="1877837" cy="1596286"/>
              </a:xfrm>
              <a:prstGeom prst="wedgeRectCallout">
                <a:avLst>
                  <a:gd name="adj1" fmla="val -92184"/>
                  <a:gd name="adj2" fmla="val 697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3121277" y="5235251"/>
                <a:ext cx="1902563" cy="798146"/>
                <a:chOff x="-37208" y="5415125"/>
                <a:chExt cx="2881020" cy="642777"/>
              </a:xfrm>
            </p:grpSpPr>
            <p:pic>
              <p:nvPicPr>
                <p:cNvPr id="38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2" y="5415128"/>
                  <a:ext cx="2865024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-37208" y="5415125"/>
                  <a:ext cx="2843808" cy="480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Бассейн 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«Олимп»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487" y="5540382"/>
              <a:ext cx="1546474" cy="633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 descr="C:\Users\USER\Desktop\static-pano.maps.yandex.ru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39" y="4799784"/>
            <a:ext cx="1474681" cy="70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059617" y="240598"/>
            <a:ext cx="45849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«Напольный кёрлинг»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под руководством инструктора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8166" y="4195062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2201" y="2372894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12563" y="3085708"/>
            <a:ext cx="2799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Вторник, четверг,  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19:00-20:00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82942" y="4821473"/>
            <a:ext cx="1620850" cy="1438529"/>
            <a:chOff x="3082942" y="3862679"/>
            <a:chExt cx="1633074" cy="137335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82942" y="3862679"/>
              <a:ext cx="1633074" cy="1373353"/>
              <a:chOff x="3131840" y="4437112"/>
              <a:chExt cx="1891998" cy="1596285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3131840" y="4437112"/>
                <a:ext cx="1877836" cy="1596285"/>
              </a:xfrm>
              <a:prstGeom prst="wedgeRectCallout">
                <a:avLst>
                  <a:gd name="adj1" fmla="val -156090"/>
                  <a:gd name="adj2" fmla="val 34138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3131840" y="5381209"/>
                <a:ext cx="1891998" cy="652188"/>
                <a:chOff x="-21214" y="5532664"/>
                <a:chExt cx="2865022" cy="525231"/>
              </a:xfrm>
            </p:grpSpPr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4" y="5532664"/>
                  <a:ext cx="2865022" cy="525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1" y="5532664"/>
                  <a:ext cx="2843807" cy="412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 ЦПКиО, 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верёвочный городок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0" y="3968540"/>
              <a:ext cx="1368808" cy="62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 descr="https://peicurling.com/wp-content/uploads/2011/10/rocksandring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76" y="4240285"/>
            <a:ext cx="2418709" cy="17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mevent.ru/images/stories/virtuemart/product/mobilnyj-kerling-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73" y="934289"/>
            <a:ext cx="4029598" cy="30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879081" y="247037"/>
            <a:ext cx="4753096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«Мастер-классы </a:t>
            </a:r>
          </a:p>
          <a:p>
            <a:pPr algn="ctr"/>
            <a:r>
              <a:rPr lang="ru-RU" sz="3500" b="1" dirty="0">
                <a:solidFill>
                  <a:srgbClr val="080896"/>
                </a:solidFill>
              </a:rPr>
              <a:t>с</a:t>
            </a:r>
            <a:r>
              <a:rPr lang="ru-RU" sz="3500" b="1" dirty="0" smtClean="0">
                <a:solidFill>
                  <a:srgbClr val="080896"/>
                </a:solidFill>
              </a:rPr>
              <a:t>кейтборд, велосипед, </a:t>
            </a:r>
          </a:p>
          <a:p>
            <a:pPr algn="ctr"/>
            <a:r>
              <a:rPr lang="ru-RU" sz="3500" b="1" dirty="0">
                <a:solidFill>
                  <a:srgbClr val="080896"/>
                </a:solidFill>
              </a:rPr>
              <a:t>с</a:t>
            </a:r>
            <a:r>
              <a:rPr lang="ru-RU" sz="3500" b="1" dirty="0" smtClean="0">
                <a:solidFill>
                  <a:srgbClr val="080896"/>
                </a:solidFill>
              </a:rPr>
              <a:t>амокат, </a:t>
            </a:r>
            <a:r>
              <a:rPr lang="ru-RU" sz="3500" b="1" dirty="0" err="1" smtClean="0">
                <a:solidFill>
                  <a:srgbClr val="080896"/>
                </a:solidFill>
              </a:rPr>
              <a:t>паркур</a:t>
            </a:r>
            <a:r>
              <a:rPr lang="ru-RU" sz="3500" b="1" dirty="0" smtClean="0">
                <a:solidFill>
                  <a:srgbClr val="080896"/>
                </a:solidFill>
              </a:rPr>
              <a:t>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Подростки и молодежь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190552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7216" y="2480464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3049417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 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по средам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16:00-17:00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950516" y="5045880"/>
            <a:ext cx="1970418" cy="1579774"/>
            <a:chOff x="2939576" y="4662704"/>
            <a:chExt cx="1970418" cy="157977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939576" y="4662705"/>
              <a:ext cx="1970418" cy="1579773"/>
              <a:chOff x="3121277" y="4437112"/>
              <a:chExt cx="1902563" cy="1596286"/>
            </a:xfrm>
          </p:grpSpPr>
          <p:sp>
            <p:nvSpPr>
              <p:cNvPr id="35" name="Прямоугольная выноска 34"/>
              <p:cNvSpPr/>
              <p:nvPr/>
            </p:nvSpPr>
            <p:spPr>
              <a:xfrm>
                <a:off x="3131841" y="4437112"/>
                <a:ext cx="1877837" cy="1596286"/>
              </a:xfrm>
              <a:prstGeom prst="wedgeRectCallout">
                <a:avLst>
                  <a:gd name="adj1" fmla="val -84837"/>
                  <a:gd name="adj2" fmla="val 7329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3121277" y="5235251"/>
                <a:ext cx="1902563" cy="798146"/>
                <a:chOff x="-37208" y="5415125"/>
                <a:chExt cx="2881020" cy="642777"/>
              </a:xfrm>
            </p:grpSpPr>
            <p:pic>
              <p:nvPicPr>
                <p:cNvPr id="38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2" y="5415128"/>
                  <a:ext cx="2865024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-37208" y="5415125"/>
                  <a:ext cx="2843808" cy="480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Парк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«Молодежный»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279" y="4662704"/>
              <a:ext cx="1917250" cy="789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6" name="Picture 2" descr="https://xpress-art.ru/files/outside/3689-1567077248.92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65" y="2003181"/>
            <a:ext cx="4056931" cy="270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027891" y="247037"/>
            <a:ext cx="245548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</a:t>
            </a:r>
            <a:r>
              <a:rPr lang="ru-RU" sz="3500" b="1" dirty="0" err="1" smtClean="0">
                <a:solidFill>
                  <a:srgbClr val="080896"/>
                </a:solidFill>
              </a:rPr>
              <a:t>Стритбол</a:t>
            </a:r>
            <a:r>
              <a:rPr lang="ru-RU" sz="3500" b="1" dirty="0" smtClean="0">
                <a:solidFill>
                  <a:srgbClr val="080896"/>
                </a:solidFill>
              </a:rPr>
              <a:t>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Подростки и молодежь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157413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7216" y="2480464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3049417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 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по субботам,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18:00-19:00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950516" y="5045880"/>
            <a:ext cx="1970418" cy="1579774"/>
            <a:chOff x="2939576" y="4662704"/>
            <a:chExt cx="1970418" cy="157977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939576" y="4662705"/>
              <a:ext cx="1970418" cy="1579773"/>
              <a:chOff x="3121277" y="4437112"/>
              <a:chExt cx="1902563" cy="1596286"/>
            </a:xfrm>
          </p:grpSpPr>
          <p:sp>
            <p:nvSpPr>
              <p:cNvPr id="35" name="Прямоугольная выноска 34"/>
              <p:cNvSpPr/>
              <p:nvPr/>
            </p:nvSpPr>
            <p:spPr>
              <a:xfrm>
                <a:off x="3131841" y="4437112"/>
                <a:ext cx="1877837" cy="1596286"/>
              </a:xfrm>
              <a:prstGeom prst="wedgeRectCallout">
                <a:avLst>
                  <a:gd name="adj1" fmla="val -84837"/>
                  <a:gd name="adj2" fmla="val 7329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3121277" y="5235251"/>
                <a:ext cx="1902563" cy="798146"/>
                <a:chOff x="-37208" y="5415125"/>
                <a:chExt cx="2881020" cy="642777"/>
              </a:xfrm>
            </p:grpSpPr>
            <p:pic>
              <p:nvPicPr>
                <p:cNvPr id="38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2" y="5415128"/>
                  <a:ext cx="2865024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-37208" y="5415125"/>
                  <a:ext cx="2843808" cy="480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Парк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«Молодежный»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279" y="4662704"/>
              <a:ext cx="1917250" cy="789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15013"/>
            <a:ext cx="4471569" cy="335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7796"/>
            <a:ext cx="1941962" cy="145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154385" y="247037"/>
            <a:ext cx="420249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«Дворовый футбол»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без ограничения возраста</a:t>
            </a:r>
            <a:endParaRPr lang="ru-RU" sz="20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7216" y="2607430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3176383"/>
            <a:ext cx="2799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Июль-август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(по отдельному графику)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922031" y="3855821"/>
            <a:ext cx="1645078" cy="1324445"/>
            <a:chOff x="3121277" y="4437112"/>
            <a:chExt cx="1902563" cy="1596286"/>
          </a:xfrm>
        </p:grpSpPr>
        <p:sp>
          <p:nvSpPr>
            <p:cNvPr id="33" name="Прямоугольная выноска 32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117101"/>
                <a:gd name="adj2" fmla="val 105854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3121277" y="5235251"/>
              <a:ext cx="1902563" cy="798146"/>
              <a:chOff x="-37208" y="5415125"/>
              <a:chExt cx="2881020" cy="642777"/>
            </a:xfrm>
          </p:grpSpPr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-37208" y="5415125"/>
                <a:ext cx="2843808" cy="4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white"/>
                    </a:solidFill>
                  </a:rPr>
                  <a:t>Корт</a:t>
                </a:r>
              </a:p>
              <a:p>
                <a:pPr algn="ctr"/>
                <a:r>
                  <a:rPr lang="ru-RU" sz="1200" b="1" dirty="0" smtClean="0">
                    <a:solidFill>
                      <a:prstClr val="white"/>
                    </a:solidFill>
                  </a:rPr>
                  <a:t>Детский парк</a:t>
                </a:r>
                <a:endParaRPr lang="ru-RU" sz="1200" b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3314" name="Picture 2" descr="http://old.zauralonline.ru/images/photos/big/a7a32a167ccd758f97b5f3e427f2394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21" y="3855821"/>
            <a:ext cx="2780573" cy="18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xn--b1adaedhfaekef5alc3a2a.xn--80acgfbsl1azdqr.xn--p1ai/media/photogallery/a/f/aff0d07bbeeab5d195c9a33bdcf2277f_900x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01" y="3888583"/>
            <a:ext cx="1317860" cy="6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dszn.ru/uploads/cache/news/275b881b-1568812682.jpg/f03bce927c2a1a94afba7e18b2e8539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60467"/>
            <a:ext cx="4091037" cy="26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2928141" y="5236032"/>
            <a:ext cx="1656183" cy="1545207"/>
            <a:chOff x="3026199" y="5486289"/>
            <a:chExt cx="1656183" cy="1282878"/>
          </a:xfrm>
        </p:grpSpPr>
        <p:sp>
          <p:nvSpPr>
            <p:cNvPr id="43" name="Прямоугольная выноска 42"/>
            <p:cNvSpPr/>
            <p:nvPr/>
          </p:nvSpPr>
          <p:spPr>
            <a:xfrm>
              <a:off x="3035896" y="5486289"/>
              <a:ext cx="1643787" cy="1234455"/>
            </a:xfrm>
            <a:prstGeom prst="wedgeRectCallout">
              <a:avLst>
                <a:gd name="adj1" fmla="val -95376"/>
                <a:gd name="adj2" fmla="val 8049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3026199" y="6151940"/>
              <a:ext cx="1656183" cy="617227"/>
              <a:chOff x="-2941548" y="5443663"/>
              <a:chExt cx="2865021" cy="642774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1548" y="5443663"/>
                <a:ext cx="2865021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Прямоугольник 46"/>
              <p:cNvSpPr/>
              <p:nvPr/>
            </p:nvSpPr>
            <p:spPr>
              <a:xfrm>
                <a:off x="-2930942" y="5443663"/>
                <a:ext cx="2843807" cy="452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prstClr val="white"/>
                    </a:solidFill>
                  </a:rPr>
                  <a:t>Стадион «Центральный»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27" y="5490530"/>
              <a:ext cx="1617240" cy="66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8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585710" y="247037"/>
            <a:ext cx="533986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«Семейные соревнования</a:t>
            </a:r>
          </a:p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Спорт – норма жизни»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Семьи с детьми</a:t>
            </a:r>
            <a:endParaRPr lang="ru-RU" sz="20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47808" y="2322953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7705" y="2982975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 по субботам,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11:00-12:00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059832" y="5342796"/>
            <a:ext cx="1645078" cy="1324446"/>
            <a:chOff x="2939576" y="4662704"/>
            <a:chExt cx="1970418" cy="157977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939576" y="4662705"/>
              <a:ext cx="1970418" cy="1579773"/>
              <a:chOff x="3121277" y="4437112"/>
              <a:chExt cx="1902563" cy="1596286"/>
            </a:xfrm>
          </p:grpSpPr>
          <p:sp>
            <p:nvSpPr>
              <p:cNvPr id="35" name="Прямоугольная выноска 34"/>
              <p:cNvSpPr/>
              <p:nvPr/>
            </p:nvSpPr>
            <p:spPr>
              <a:xfrm>
                <a:off x="3131841" y="4437112"/>
                <a:ext cx="1877837" cy="1596286"/>
              </a:xfrm>
              <a:prstGeom prst="wedgeRectCallout">
                <a:avLst>
                  <a:gd name="adj1" fmla="val -103022"/>
                  <a:gd name="adj2" fmla="val 5171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3121277" y="5235251"/>
                <a:ext cx="1902563" cy="798146"/>
                <a:chOff x="-37208" y="5415125"/>
                <a:chExt cx="2881020" cy="642777"/>
              </a:xfrm>
            </p:grpSpPr>
            <p:pic>
              <p:nvPicPr>
                <p:cNvPr id="38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2" y="5415128"/>
                  <a:ext cx="2865024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-37208" y="5415125"/>
                  <a:ext cx="2843808" cy="480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Парк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«Молодежный»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279" y="4662704"/>
              <a:ext cx="1917250" cy="789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2" name="Picture 6" descr="Семейные спортивные соревновани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5474"/>
            <a:ext cx="2399790" cy="17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02118"/>
            <a:ext cx="4240737" cy="25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-27384"/>
            <a:ext cx="9156563" cy="6885384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058006" y="220813"/>
            <a:ext cx="46926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«Активный выходной»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2058" y="2016496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16983" y="2670009"/>
            <a:ext cx="27995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суббота, воскресенье,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10:00-12:00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50584" y="5171587"/>
            <a:ext cx="1970418" cy="1565379"/>
            <a:chOff x="3050584" y="5171587"/>
            <a:chExt cx="1970418" cy="1565379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050584" y="5171588"/>
              <a:ext cx="1970418" cy="1565378"/>
              <a:chOff x="3121277" y="4437112"/>
              <a:chExt cx="1902563" cy="1596286"/>
            </a:xfrm>
          </p:grpSpPr>
          <p:sp>
            <p:nvSpPr>
              <p:cNvPr id="35" name="Прямоугольная выноска 34"/>
              <p:cNvSpPr/>
              <p:nvPr/>
            </p:nvSpPr>
            <p:spPr>
              <a:xfrm>
                <a:off x="3131841" y="4437112"/>
                <a:ext cx="1877837" cy="1596286"/>
              </a:xfrm>
              <a:prstGeom prst="wedgeRectCallout">
                <a:avLst>
                  <a:gd name="adj1" fmla="val -108865"/>
                  <a:gd name="adj2" fmla="val 32646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7" name="Группа 36"/>
              <p:cNvGrpSpPr/>
              <p:nvPr/>
            </p:nvGrpSpPr>
            <p:grpSpPr>
              <a:xfrm>
                <a:off x="3121277" y="5235252"/>
                <a:ext cx="1902563" cy="798142"/>
                <a:chOff x="-37208" y="5415128"/>
                <a:chExt cx="2881020" cy="642774"/>
              </a:xfrm>
            </p:grpSpPr>
            <p:pic>
              <p:nvPicPr>
                <p:cNvPr id="38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2" y="5415128"/>
                  <a:ext cx="2865024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-37208" y="5496129"/>
                  <a:ext cx="2843809" cy="4296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 err="1" smtClean="0">
                      <a:solidFill>
                        <a:prstClr val="white"/>
                      </a:solidFill>
                    </a:rPr>
                    <a:t>Лыжероллерная</a:t>
                  </a:r>
                  <a:r>
                    <a:rPr lang="ru-RU" sz="1400" b="1" dirty="0" smtClean="0">
                      <a:solidFill>
                        <a:prstClr val="white"/>
                      </a:solidFill>
                    </a:rPr>
                    <a:t> трасса  </a:t>
                  </a:r>
                  <a:r>
                    <a:rPr lang="ru-RU" sz="1400" b="1" dirty="0" err="1" smtClean="0">
                      <a:solidFill>
                        <a:prstClr val="white"/>
                      </a:solidFill>
                    </a:rPr>
                    <a:t>п.Увал</a:t>
                  </a:r>
                  <a:endParaRPr lang="ru-RU" sz="14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25" y="5171587"/>
              <a:ext cx="1937257" cy="88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6434" y="146050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Семьи с детьми</a:t>
            </a:r>
            <a:endParaRPr lang="ru-RU" sz="2000" b="1" dirty="0">
              <a:solidFill>
                <a:srgbClr val="080896"/>
              </a:solidFill>
            </a:endParaRPr>
          </a:p>
        </p:txBody>
      </p:sp>
      <p:pic>
        <p:nvPicPr>
          <p:cNvPr id="15362" name="Picture 2" descr="https://veloyarik.ru/wp-content/uploads/2020/01/velosport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22" y="834615"/>
            <a:ext cx="3901544" cy="25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kislovodsk-kurort.org/uploads/photo_2020-08-03_17-01-08.jpg?15964633306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49602"/>
            <a:ext cx="1943741" cy="19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058006" y="220813"/>
            <a:ext cx="47868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«Шахматные турниры»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1939" y="2174006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9347" y="2836715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200" b="1" dirty="0">
                <a:solidFill>
                  <a:srgbClr val="080896"/>
                </a:solidFill>
              </a:rPr>
              <a:t>ч</a:t>
            </a:r>
            <a:r>
              <a:rPr lang="ru-RU" sz="2200" b="1" dirty="0" smtClean="0">
                <a:solidFill>
                  <a:srgbClr val="080896"/>
                </a:solidFill>
              </a:rPr>
              <a:t>етверг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16:00-18:00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47066" y="5171588"/>
            <a:ext cx="1962996" cy="1758694"/>
            <a:chOff x="3117880" y="4437112"/>
            <a:chExt cx="1895397" cy="1793419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125517"/>
                <a:gd name="adj2" fmla="val 4047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117880" y="5432389"/>
              <a:ext cx="1895397" cy="798142"/>
              <a:chOff x="-42352" y="5573890"/>
              <a:chExt cx="2870168" cy="642774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352" y="5573890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-15992" y="5583181"/>
                <a:ext cx="2843808" cy="429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err="1" smtClean="0">
                    <a:solidFill>
                      <a:prstClr val="white"/>
                    </a:solidFill>
                  </a:rPr>
                  <a:t>Горсад</a:t>
                </a:r>
                <a:r>
                  <a:rPr lang="ru-RU" sz="1400" b="1" dirty="0" smtClean="0">
                    <a:solidFill>
                      <a:prstClr val="white"/>
                    </a:solidFill>
                  </a:rPr>
                  <a:t> аллея у кафе «</a:t>
                </a:r>
                <a:r>
                  <a:rPr lang="ru-RU" sz="1400" b="1" dirty="0" err="1" smtClean="0">
                    <a:solidFill>
                      <a:prstClr val="white"/>
                    </a:solidFill>
                  </a:rPr>
                  <a:t>Ностальжи</a:t>
                </a:r>
                <a:r>
                  <a:rPr lang="ru-RU" sz="1400" b="1" dirty="0" smtClean="0">
                    <a:solidFill>
                      <a:prstClr val="white"/>
                    </a:solidFill>
                  </a:rPr>
                  <a:t>»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6434" y="146050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</a:t>
            </a:r>
            <a:endParaRPr lang="ru-RU" sz="2000" b="1" dirty="0">
              <a:solidFill>
                <a:srgbClr val="080896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67" y="5236032"/>
            <a:ext cx="1132111" cy="68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https://pbs.twimg.com/media/EAgarsfW4AAZ9ag.jpg:lar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63" y="968159"/>
            <a:ext cx="4501001" cy="29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s://pbs.twimg.com/media/DJLyqnAWsAA5rO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11000"/>
            <a:ext cx="2369347" cy="15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115616" y="1556792"/>
            <a:ext cx="8028385" cy="5301208"/>
            <a:chOff x="1115616" y="1556792"/>
            <a:chExt cx="8028385" cy="5301208"/>
          </a:xfrm>
        </p:grpSpPr>
        <p:pic>
          <p:nvPicPr>
            <p:cNvPr id="1026" name="Picture 2" descr="C:\Users\USER\Desktop\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8028384" cy="530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\Desktop\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5" y="4611253"/>
              <a:ext cx="2555776" cy="167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460375" y="602099"/>
            <a:ext cx="8280920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all" dirty="0" smtClean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600" b="1" cap="all" dirty="0" smtClean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Спортивные </a:t>
            </a:r>
            <a:r>
              <a:rPr lang="ru-RU" sz="5600" b="1" cap="all" dirty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физкультурные мероприятия </a:t>
            </a:r>
          </a:p>
          <a:p>
            <a:pPr algn="ctr"/>
            <a:r>
              <a:rPr lang="ru-RU" sz="5600" b="1" cap="all" dirty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5600" b="1" cap="all" dirty="0" smtClean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sz="5600" b="1" cap="all" dirty="0">
              <a:ln w="0">
                <a:solidFill>
                  <a:srgbClr val="002060"/>
                </a:solidFill>
              </a:ln>
              <a:solidFill>
                <a:srgbClr val="08089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USER\Desktop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2611" y="7937"/>
            <a:ext cx="5345288" cy="35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698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375463" y="303574"/>
            <a:ext cx="580877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 smtClean="0">
                <a:solidFill>
                  <a:srgbClr val="080896"/>
                </a:solidFill>
              </a:rPr>
              <a:t>«Международный день йоги»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 Все желающие без ограничения возраста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16983" y="2562795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434" y="3212199"/>
            <a:ext cx="27995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21 июня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14:00-15:00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379880" y="5157192"/>
            <a:ext cx="1656183" cy="1545207"/>
            <a:chOff x="3026199" y="5486289"/>
            <a:chExt cx="1656183" cy="1282878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3035896" y="5486289"/>
              <a:ext cx="1643787" cy="1234455"/>
            </a:xfrm>
            <a:prstGeom prst="wedgeRectCallout">
              <a:avLst>
                <a:gd name="adj1" fmla="val -159696"/>
                <a:gd name="adj2" fmla="val -14372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026199" y="6151940"/>
              <a:ext cx="1656183" cy="617227"/>
              <a:chOff x="-2941548" y="5443663"/>
              <a:chExt cx="2865021" cy="642774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1548" y="5443663"/>
                <a:ext cx="2865021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-2930942" y="5443663"/>
                <a:ext cx="2843807" cy="452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prstClr val="white"/>
                    </a:solidFill>
                  </a:rPr>
                  <a:t>с/к им. В.Ф. Горбенко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27" y="5490530"/>
              <a:ext cx="1617240" cy="66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95" y="5147869"/>
            <a:ext cx="1586687" cy="78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sun9-29.userapi.com/impg/MqqMiJolS1q_ideGXluHva_irKzx0yc-NL9DKg/yG36nkIFqdg.jpg?size=2300x1547&amp;quality=96&amp;sign=4dff8e0610c11bb162056d591d82abef&amp;type=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49" y="1200427"/>
            <a:ext cx="4924607" cy="33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846164" y="247037"/>
            <a:ext cx="481894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«Пляжные активности»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без ограничения возраста</a:t>
            </a:r>
            <a:endParaRPr lang="ru-RU" sz="20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47808" y="2449920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166324" y="4511322"/>
            <a:ext cx="1645078" cy="1324445"/>
            <a:chOff x="3121277" y="4437112"/>
            <a:chExt cx="1902563" cy="1596286"/>
          </a:xfrm>
        </p:grpSpPr>
        <p:sp>
          <p:nvSpPr>
            <p:cNvPr id="33" name="Прямоугольная выноска 32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176351"/>
                <a:gd name="adj2" fmla="val 106574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3121277" y="5235251"/>
              <a:ext cx="1902563" cy="798146"/>
              <a:chOff x="-37208" y="5415125"/>
              <a:chExt cx="2881020" cy="642777"/>
            </a:xfrm>
          </p:grpSpPr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-37208" y="5415125"/>
                <a:ext cx="2843808" cy="4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prstClr val="white"/>
                    </a:solidFill>
                  </a:rPr>
                  <a:t>Пляж </a:t>
                </a:r>
              </a:p>
              <a:p>
                <a:pPr algn="ctr"/>
                <a:r>
                  <a:rPr lang="ru-RU" sz="1200" b="1" dirty="0" smtClean="0">
                    <a:solidFill>
                      <a:prstClr val="white"/>
                    </a:solidFill>
                  </a:rPr>
                  <a:t>«Бабьи пески»</a:t>
                </a:r>
                <a:endParaRPr lang="ru-RU" sz="1200" b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65" y="4523175"/>
            <a:ext cx="1342730" cy="65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igroznaika.ru/wp-content/uploads/2019/05/2fb406f29cd13ad7bbe379c578d2f83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30" y="980728"/>
            <a:ext cx="4794365" cy="275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www.skidka24.de/wp-content/uploads/2019/05/badminton-dlya-plyagha-raketki-setka-valanchik-ozon-ru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55581"/>
            <a:ext cx="2275160" cy="22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27757" y="2995079"/>
            <a:ext cx="279950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пятница, воскресенье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11:00-13:00</a:t>
            </a:r>
          </a:p>
        </p:txBody>
      </p:sp>
    </p:spTree>
    <p:extLst>
      <p:ext uri="{BB962C8B-B14F-4D97-AF65-F5344CB8AC3E}">
        <p14:creationId xmlns:p14="http://schemas.microsoft.com/office/powerpoint/2010/main" val="20133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882091" y="247037"/>
            <a:ext cx="27470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</a:t>
            </a:r>
            <a:r>
              <a:rPr lang="ru-RU" sz="3500" b="1" dirty="0" err="1" smtClean="0">
                <a:solidFill>
                  <a:srgbClr val="080896"/>
                </a:solidFill>
              </a:rPr>
              <a:t>Велосреда</a:t>
            </a:r>
            <a:r>
              <a:rPr lang="ru-RU" sz="3500" b="1" dirty="0" smtClean="0">
                <a:solidFill>
                  <a:srgbClr val="080896"/>
                </a:solidFill>
              </a:rPr>
              <a:t>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без ограничения возраста</a:t>
            </a:r>
            <a:endParaRPr lang="ru-RU" sz="20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7216" y="2451789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018072" y="3763117"/>
            <a:ext cx="1656183" cy="1545207"/>
            <a:chOff x="2995621" y="4978543"/>
            <a:chExt cx="1656183" cy="1545207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2995621" y="4978543"/>
              <a:ext cx="1656183" cy="1545207"/>
              <a:chOff x="3026199" y="5486289"/>
              <a:chExt cx="1656183" cy="1282878"/>
            </a:xfrm>
          </p:grpSpPr>
          <p:sp>
            <p:nvSpPr>
              <p:cNvPr id="57" name="Прямоугольная выноска 56"/>
              <p:cNvSpPr/>
              <p:nvPr/>
            </p:nvSpPr>
            <p:spPr>
              <a:xfrm>
                <a:off x="3035896" y="5486289"/>
                <a:ext cx="1643787" cy="1234455"/>
              </a:xfrm>
              <a:prstGeom prst="wedgeRectCallout">
                <a:avLst>
                  <a:gd name="adj1" fmla="val -143472"/>
                  <a:gd name="adj2" fmla="val 112467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8" name="Группа 57"/>
              <p:cNvGrpSpPr/>
              <p:nvPr/>
            </p:nvGrpSpPr>
            <p:grpSpPr>
              <a:xfrm>
                <a:off x="3026199" y="6151940"/>
                <a:ext cx="1656183" cy="617227"/>
                <a:chOff x="-2941548" y="5443663"/>
                <a:chExt cx="2865021" cy="642774"/>
              </a:xfrm>
            </p:grpSpPr>
            <p:pic>
              <p:nvPicPr>
                <p:cNvPr id="59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41548" y="5443663"/>
                  <a:ext cx="2865021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0" name="Прямоугольник 59"/>
                <p:cNvSpPr/>
                <p:nvPr/>
              </p:nvSpPr>
              <p:spPr>
                <a:xfrm>
                  <a:off x="-2930942" y="5443663"/>
                  <a:ext cx="2843807" cy="4523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prstClr val="white"/>
                      </a:solidFill>
                    </a:rPr>
                    <a:t>Старт: площадка у филармонии</a:t>
                  </a:r>
                  <a:endParaRPr lang="ru-RU" sz="14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112" y="5071750"/>
              <a:ext cx="1501200" cy="623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Прямоугольник 61"/>
          <p:cNvSpPr/>
          <p:nvPr/>
        </p:nvSpPr>
        <p:spPr>
          <a:xfrm>
            <a:off x="-7705" y="2990452"/>
            <a:ext cx="2799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по средам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18:00-20:00</a:t>
            </a:r>
          </a:p>
          <a:p>
            <a:pPr algn="ctr"/>
            <a:endParaRPr lang="ru-RU" b="1" dirty="0" smtClean="0">
              <a:solidFill>
                <a:srgbClr val="080896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10248" y="4535721"/>
            <a:ext cx="1656183" cy="1545207"/>
            <a:chOff x="3026199" y="5486289"/>
            <a:chExt cx="1656183" cy="1282878"/>
          </a:xfrm>
        </p:grpSpPr>
        <p:sp>
          <p:nvSpPr>
            <p:cNvPr id="66" name="Прямоугольная выноска 65"/>
            <p:cNvSpPr/>
            <p:nvPr/>
          </p:nvSpPr>
          <p:spPr>
            <a:xfrm>
              <a:off x="3035896" y="5486289"/>
              <a:ext cx="1643787" cy="1234455"/>
            </a:xfrm>
            <a:prstGeom prst="wedgeRectCallout">
              <a:avLst>
                <a:gd name="adj1" fmla="val -254727"/>
                <a:gd name="adj2" fmla="val 78515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3026199" y="6151940"/>
              <a:ext cx="1656183" cy="617227"/>
              <a:chOff x="-2941548" y="5443663"/>
              <a:chExt cx="2865021" cy="642774"/>
            </a:xfrm>
          </p:grpSpPr>
          <p:pic>
            <p:nvPicPr>
              <p:cNvPr id="68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1548" y="5443663"/>
                <a:ext cx="2865021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9" name="Прямоугольник 68"/>
              <p:cNvSpPr/>
              <p:nvPr/>
            </p:nvSpPr>
            <p:spPr>
              <a:xfrm>
                <a:off x="-2930942" y="5443663"/>
                <a:ext cx="2843807" cy="266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prstClr val="white"/>
                    </a:solidFill>
                  </a:rPr>
                  <a:t>Велодорожка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3059829" y="5373216"/>
            <a:ext cx="1656185" cy="1363750"/>
            <a:chOff x="3061523" y="5171587"/>
            <a:chExt cx="1959478" cy="1565379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061523" y="5171588"/>
              <a:ext cx="1959478" cy="1565378"/>
              <a:chOff x="3131840" y="4437112"/>
              <a:chExt cx="1892000" cy="1596286"/>
            </a:xfrm>
          </p:grpSpPr>
          <p:sp>
            <p:nvSpPr>
              <p:cNvPr id="50" name="Прямоугольная выноска 49"/>
              <p:cNvSpPr/>
              <p:nvPr/>
            </p:nvSpPr>
            <p:spPr>
              <a:xfrm>
                <a:off x="3131841" y="4437112"/>
                <a:ext cx="1877837" cy="1596286"/>
              </a:xfrm>
              <a:prstGeom prst="wedgeRectCallout">
                <a:avLst>
                  <a:gd name="adj1" fmla="val -134823"/>
                  <a:gd name="adj2" fmla="val 30821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3131840" y="5235252"/>
                <a:ext cx="1892000" cy="798142"/>
                <a:chOff x="-21212" y="5415128"/>
                <a:chExt cx="2865024" cy="642774"/>
              </a:xfrm>
            </p:grpSpPr>
            <p:pic>
              <p:nvPicPr>
                <p:cNvPr id="52" name="Picture 5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2" y="5415128"/>
                  <a:ext cx="2865024" cy="6427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3" name="Прямоугольник 52"/>
                <p:cNvSpPr/>
                <p:nvPr/>
              </p:nvSpPr>
              <p:spPr>
                <a:xfrm>
                  <a:off x="-21210" y="5427226"/>
                  <a:ext cx="2843808" cy="4296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 err="1" smtClean="0">
                      <a:solidFill>
                        <a:prstClr val="white"/>
                      </a:solidFill>
                    </a:rPr>
                    <a:t>Лыжероллерная</a:t>
                  </a:r>
                  <a:r>
                    <a:rPr lang="ru-RU" sz="1400" b="1" dirty="0" smtClean="0">
                      <a:solidFill>
                        <a:prstClr val="white"/>
                      </a:solidFill>
                    </a:rPr>
                    <a:t> трасса  </a:t>
                  </a:r>
                  <a:r>
                    <a:rPr lang="ru-RU" sz="1400" b="1" dirty="0" err="1" smtClean="0">
                      <a:solidFill>
                        <a:prstClr val="white"/>
                      </a:solidFill>
                    </a:rPr>
                    <a:t>п.Увал</a:t>
                  </a:r>
                  <a:endParaRPr lang="ru-RU" sz="14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26" y="5171587"/>
              <a:ext cx="1937257" cy="782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4" name="Picture 8" descr="C:\Users\USER\Desktop\Безымян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02" y="4583695"/>
            <a:ext cx="1417994" cy="7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8434"/>
            <a:ext cx="3312368" cy="33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6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635896" y="160338"/>
            <a:ext cx="5354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80896"/>
                </a:solidFill>
              </a:rPr>
              <a:t>«Молодецкие забавы»</a:t>
            </a:r>
            <a:endParaRPr lang="ru-RU" sz="40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80896"/>
                </a:solidFill>
              </a:rPr>
              <a:t>Взрослое население 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18+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3176" y="2296371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7700" y="2834495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 </a:t>
            </a:r>
          </a:p>
          <a:p>
            <a:pPr algn="ctr"/>
            <a:r>
              <a:rPr lang="ru-RU" sz="2200" b="1" dirty="0">
                <a:solidFill>
                  <a:srgbClr val="080896"/>
                </a:solidFill>
              </a:rPr>
              <a:t>п</a:t>
            </a:r>
            <a:r>
              <a:rPr lang="ru-RU" sz="2200" b="1" dirty="0" smtClean="0">
                <a:solidFill>
                  <a:srgbClr val="080896"/>
                </a:solidFill>
              </a:rPr>
              <a:t>о пятницам 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с 18:00 до 19:00</a:t>
            </a:r>
            <a:endParaRPr lang="ru-RU" sz="2200" b="1" dirty="0">
              <a:solidFill>
                <a:srgbClr val="080896"/>
              </a:solidFill>
            </a:endParaRPr>
          </a:p>
        </p:txBody>
      </p:sp>
      <p:pic>
        <p:nvPicPr>
          <p:cNvPr id="2059" name="Picture 11" descr="C:\Users\USER\AppData\Local\Temp\226567_900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29034"/>
            <a:ext cx="2202417" cy="33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9839"/>
            <a:ext cx="3132882" cy="208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6" y="3158615"/>
            <a:ext cx="2615769" cy="23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987824" y="5558580"/>
            <a:ext cx="1665431" cy="1234455"/>
            <a:chOff x="3121277" y="4437112"/>
            <a:chExt cx="1902563" cy="1596286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92184"/>
                <a:gd name="adj2" fmla="val 697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3121277" y="5235251"/>
              <a:ext cx="1902563" cy="798146"/>
              <a:chOff x="-37208" y="5415125"/>
              <a:chExt cx="2881020" cy="642777"/>
            </a:xfrm>
          </p:grpSpPr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-37208" y="5415125"/>
                <a:ext cx="2843808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Парк</a:t>
                </a:r>
              </a:p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«Молодежный»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23" y="5575708"/>
            <a:ext cx="1573081" cy="58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851920" y="215751"/>
            <a:ext cx="4556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80896"/>
                </a:solidFill>
              </a:rPr>
              <a:t>«Наша цель -          »</a:t>
            </a:r>
            <a:endParaRPr lang="ru-RU" sz="40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Население 6+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18537" y="2023227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099" y="2597079"/>
            <a:ext cx="27995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 </a:t>
            </a:r>
          </a:p>
          <a:p>
            <a:pPr algn="ctr"/>
            <a:r>
              <a:rPr lang="ru-RU" sz="2200" b="1" dirty="0">
                <a:solidFill>
                  <a:srgbClr val="080896"/>
                </a:solidFill>
              </a:rPr>
              <a:t>п</a:t>
            </a:r>
            <a:r>
              <a:rPr lang="ru-RU" sz="2200" b="1" dirty="0" smtClean="0">
                <a:solidFill>
                  <a:srgbClr val="080896"/>
                </a:solidFill>
              </a:rPr>
              <a:t>о средам и субботам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с 16:00 до 18:00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83248" y="5068093"/>
            <a:ext cx="1891998" cy="1596285"/>
            <a:chOff x="3131840" y="4437112"/>
            <a:chExt cx="1891998" cy="1596285"/>
          </a:xfrm>
        </p:grpSpPr>
        <p:sp>
          <p:nvSpPr>
            <p:cNvPr id="10" name="Прямоугольная выноска 9"/>
            <p:cNvSpPr/>
            <p:nvPr/>
          </p:nvSpPr>
          <p:spPr>
            <a:xfrm>
              <a:off x="3131840" y="4437112"/>
              <a:ext cx="1877836" cy="1596285"/>
            </a:xfrm>
            <a:prstGeom prst="wedgeRectCallout">
              <a:avLst>
                <a:gd name="adj1" fmla="val -134117"/>
                <a:gd name="adj2" fmla="val 34159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751" y="4543448"/>
              <a:ext cx="1774176" cy="1033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3131840" y="5381209"/>
              <a:ext cx="1891998" cy="652188"/>
              <a:chOff x="-21214" y="5532664"/>
              <a:chExt cx="2865022" cy="525231"/>
            </a:xfrm>
          </p:grpSpPr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4" y="5532664"/>
                <a:ext cx="2865022" cy="525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-21214" y="5582185"/>
                <a:ext cx="2843808" cy="426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Набережная р. Тобол, </a:t>
                </a:r>
              </a:p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район Пивзавода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67" y="160338"/>
            <a:ext cx="906093" cy="88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DXAWXfOXcAA7g2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08" y="1180783"/>
            <a:ext cx="2703687" cy="18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29" y="932822"/>
            <a:ext cx="2971789" cy="320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07" y="3140967"/>
            <a:ext cx="2703687" cy="24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309500" y="296996"/>
            <a:ext cx="585275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 smtClean="0">
                <a:solidFill>
                  <a:srgbClr val="080896"/>
                </a:solidFill>
              </a:rPr>
              <a:t>«Подтянись к движению ГТО»</a:t>
            </a:r>
            <a:endParaRPr lang="ru-RU" sz="33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Целевая аудитория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6+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</a:rPr>
                <a:t>Место проведения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30" y="2148704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prstClr val="white"/>
                  </a:solidFill>
                </a:rPr>
                <a:t>Тайминг</a:t>
              </a:r>
              <a:endParaRPr lang="ru-RU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959" y="2785633"/>
            <a:ext cx="2799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000" b="1" dirty="0">
                <a:solidFill>
                  <a:srgbClr val="080896"/>
                </a:solidFill>
              </a:rPr>
              <a:t>в</a:t>
            </a:r>
            <a:r>
              <a:rPr lang="ru-RU" sz="2000" b="1" dirty="0" smtClean="0">
                <a:solidFill>
                  <a:srgbClr val="080896"/>
                </a:solidFill>
              </a:rPr>
              <a:t>торник, среда, четверг,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15:00-18:00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99337" y="3862678"/>
            <a:ext cx="1649470" cy="1426256"/>
            <a:chOff x="3082941" y="3862678"/>
            <a:chExt cx="1649470" cy="142625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82941" y="3862678"/>
              <a:ext cx="1649470" cy="1426256"/>
              <a:chOff x="3131840" y="4437112"/>
              <a:chExt cx="1910994" cy="1657776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3131840" y="4437112"/>
                <a:ext cx="1877836" cy="1596285"/>
              </a:xfrm>
              <a:prstGeom prst="wedgeRectCallout">
                <a:avLst>
                  <a:gd name="adj1" fmla="val -150761"/>
                  <a:gd name="adj2" fmla="val 98365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3131840" y="5442700"/>
                <a:ext cx="1910994" cy="652188"/>
                <a:chOff x="-21214" y="5582185"/>
                <a:chExt cx="2893787" cy="525231"/>
              </a:xfrm>
            </p:grpSpPr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1" y="5582185"/>
                  <a:ext cx="2865022" cy="525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-21214" y="5582185"/>
                  <a:ext cx="2843808" cy="432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Спортивный городок</a:t>
                  </a:r>
                </a:p>
                <a:p>
                  <a:pPr algn="ctr"/>
                  <a:r>
                    <a:rPr lang="ru-RU" sz="1200" b="1" dirty="0" smtClean="0">
                      <a:solidFill>
                        <a:prstClr val="white"/>
                      </a:solidFill>
                    </a:rPr>
                    <a:t>ЦПКиО</a:t>
                  </a:r>
                  <a:endParaRPr lang="ru-RU" sz="1200" b="1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0" y="3968540"/>
              <a:ext cx="1368808" cy="62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3379880" y="5419521"/>
            <a:ext cx="1656183" cy="1282878"/>
            <a:chOff x="3026199" y="5486289"/>
            <a:chExt cx="1656183" cy="1282878"/>
          </a:xfrm>
        </p:grpSpPr>
        <p:sp>
          <p:nvSpPr>
            <p:cNvPr id="40" name="Прямоугольная выноска 39"/>
            <p:cNvSpPr/>
            <p:nvPr/>
          </p:nvSpPr>
          <p:spPr>
            <a:xfrm>
              <a:off x="3035896" y="5486289"/>
              <a:ext cx="1643787" cy="1234455"/>
            </a:xfrm>
            <a:prstGeom prst="wedgeRectCallout">
              <a:avLst>
                <a:gd name="adj1" fmla="val -126088"/>
                <a:gd name="adj2" fmla="val -4341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026199" y="6151940"/>
              <a:ext cx="1656183" cy="617227"/>
              <a:chOff x="-2941548" y="5443663"/>
              <a:chExt cx="2865021" cy="642774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1548" y="5443663"/>
                <a:ext cx="2865021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-2930942" y="5443663"/>
                <a:ext cx="2843808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Стадион «Центральный»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27" y="5490530"/>
              <a:ext cx="1617240" cy="66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3" y="1417561"/>
            <a:ext cx="1766859" cy="13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02" y="968524"/>
            <a:ext cx="3664485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s://i.sakh.com/info/p/photos/19/197124/f5f8d0e80b723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84" y="3437392"/>
            <a:ext cx="3195119" cy="21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713445" y="270120"/>
            <a:ext cx="54121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«Танцевальный марафон»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18537" y="2139967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099" y="2708920"/>
            <a:ext cx="2799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 </a:t>
            </a:r>
          </a:p>
          <a:p>
            <a:pPr algn="ctr"/>
            <a:r>
              <a:rPr lang="ru-RU" sz="2200" b="1" dirty="0">
                <a:solidFill>
                  <a:srgbClr val="080896"/>
                </a:solidFill>
              </a:rPr>
              <a:t>п</a:t>
            </a:r>
            <a:r>
              <a:rPr lang="ru-RU" sz="2200" b="1" dirty="0" smtClean="0">
                <a:solidFill>
                  <a:srgbClr val="080896"/>
                </a:solidFill>
              </a:rPr>
              <a:t>о четвергам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с 17:00 до 18:00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83248" y="5068093"/>
            <a:ext cx="1891998" cy="1596285"/>
            <a:chOff x="3131840" y="4437112"/>
            <a:chExt cx="1891998" cy="1596285"/>
          </a:xfrm>
        </p:grpSpPr>
        <p:sp>
          <p:nvSpPr>
            <p:cNvPr id="10" name="Прямоугольная выноска 9"/>
            <p:cNvSpPr/>
            <p:nvPr/>
          </p:nvSpPr>
          <p:spPr>
            <a:xfrm>
              <a:off x="3131840" y="4437112"/>
              <a:ext cx="1877836" cy="1596285"/>
            </a:xfrm>
            <a:prstGeom prst="wedgeRectCallout">
              <a:avLst>
                <a:gd name="adj1" fmla="val -118900"/>
                <a:gd name="adj2" fmla="val 32369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751" y="4543448"/>
              <a:ext cx="1774176" cy="1033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3131840" y="5381209"/>
              <a:ext cx="1891998" cy="652188"/>
              <a:chOff x="-21214" y="5532664"/>
              <a:chExt cx="2865022" cy="525231"/>
            </a:xfrm>
          </p:grpSpPr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4" y="5532664"/>
                <a:ext cx="2865022" cy="525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-21214" y="5582185"/>
                <a:ext cx="2843808" cy="223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Набережная р. Тобол 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44" y="1008723"/>
            <a:ext cx="3149227" cy="20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s://pbs.twimg.com/media/Dffibs3WsAE3MKz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41" y="3448731"/>
            <a:ext cx="3039032" cy="202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08722"/>
            <a:ext cx="1940367" cy="212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82" y="3448731"/>
            <a:ext cx="1945381" cy="130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608840" y="220813"/>
            <a:ext cx="36374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«Шаги здоровь</a:t>
            </a:r>
            <a:r>
              <a:rPr lang="ru-RU" sz="3500" b="1" dirty="0">
                <a:solidFill>
                  <a:srgbClr val="080896"/>
                </a:solidFill>
              </a:rPr>
              <a:t>я</a:t>
            </a:r>
            <a:r>
              <a:rPr lang="ru-RU" sz="3500" b="1" dirty="0" smtClean="0">
                <a:solidFill>
                  <a:srgbClr val="080896"/>
                </a:solidFill>
              </a:rPr>
              <a:t>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под руководством «</a:t>
            </a:r>
            <a:r>
              <a:rPr lang="ru-RU" b="1" dirty="0" err="1" smtClean="0">
                <a:solidFill>
                  <a:srgbClr val="080896"/>
                </a:solidFill>
              </a:rPr>
              <a:t>тьютера</a:t>
            </a:r>
            <a:r>
              <a:rPr lang="ru-RU" b="1" dirty="0" smtClean="0">
                <a:solidFill>
                  <a:srgbClr val="080896"/>
                </a:solidFill>
              </a:rPr>
              <a:t>»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462340"/>
            <a:ext cx="2860791" cy="35913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48132" y="2520238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434" y="3089191"/>
            <a:ext cx="27995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Вторник, четверг</a:t>
            </a:r>
            <a:r>
              <a:rPr lang="ru-RU" sz="2200" b="1" dirty="0">
                <a:solidFill>
                  <a:srgbClr val="080896"/>
                </a:solidFill>
              </a:rPr>
              <a:t> </a:t>
            </a:r>
            <a:r>
              <a:rPr lang="ru-RU" sz="2200" b="1" dirty="0" smtClean="0">
                <a:solidFill>
                  <a:srgbClr val="080896"/>
                </a:solidFill>
              </a:rPr>
              <a:t>-16:00-17:00</a:t>
            </a:r>
          </a:p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 суббота 08:00-09:00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082942" y="3862679"/>
            <a:ext cx="1633074" cy="1373353"/>
            <a:chOff x="3131840" y="4437112"/>
            <a:chExt cx="1891998" cy="1596285"/>
          </a:xfrm>
        </p:grpSpPr>
        <p:sp>
          <p:nvSpPr>
            <p:cNvPr id="10" name="Прямоугольная выноска 9"/>
            <p:cNvSpPr/>
            <p:nvPr/>
          </p:nvSpPr>
          <p:spPr>
            <a:xfrm>
              <a:off x="3131840" y="4437112"/>
              <a:ext cx="1877836" cy="1596285"/>
            </a:xfrm>
            <a:prstGeom prst="wedgeRectCallout">
              <a:avLst>
                <a:gd name="adj1" fmla="val -166040"/>
                <a:gd name="adj2" fmla="val 107382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751" y="4543448"/>
              <a:ext cx="1774176" cy="1033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3131840" y="5381209"/>
              <a:ext cx="1891998" cy="652188"/>
              <a:chOff x="-21214" y="5532664"/>
              <a:chExt cx="2865022" cy="525231"/>
            </a:xfrm>
          </p:grpSpPr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4" y="5532664"/>
                <a:ext cx="2865022" cy="525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-21214" y="5582185"/>
                <a:ext cx="2843808" cy="223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Набережная р. Тобол 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Группа 33"/>
          <p:cNvGrpSpPr/>
          <p:nvPr/>
        </p:nvGrpSpPr>
        <p:grpSpPr>
          <a:xfrm>
            <a:off x="3050584" y="5502510"/>
            <a:ext cx="1665431" cy="1234455"/>
            <a:chOff x="3121277" y="4437112"/>
            <a:chExt cx="1902563" cy="1596286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158821"/>
                <a:gd name="adj2" fmla="val 22302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121277" y="5235251"/>
              <a:ext cx="1902563" cy="798146"/>
              <a:chOff x="-37208" y="5415125"/>
              <a:chExt cx="2881020" cy="642777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-37208" y="5415125"/>
                <a:ext cx="2843808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err="1" smtClean="0">
                    <a:solidFill>
                      <a:schemeClr val="bg1"/>
                    </a:solidFill>
                  </a:rPr>
                  <a:t>Лыжероллерная</a:t>
                </a:r>
                <a:r>
                  <a:rPr lang="ru-RU" sz="1200" b="1" dirty="0" smtClean="0">
                    <a:solidFill>
                      <a:schemeClr val="bg1"/>
                    </a:solidFill>
                  </a:rPr>
                  <a:t> трасса  </a:t>
                </a:r>
                <a:r>
                  <a:rPr lang="ru-RU" sz="1200" b="1" dirty="0" err="1" smtClean="0">
                    <a:solidFill>
                      <a:schemeClr val="bg1"/>
                    </a:solidFill>
                  </a:rPr>
                  <a:t>п.Увал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5486289"/>
            <a:ext cx="1656185" cy="66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https://xn----8sbedibbx1djfkj.xn--p1ai/wp-content/uploads/2020/11/iStock-860400620_d_850_d_85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340"/>
            <a:ext cx="2095266" cy="14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s://avatars.mds.yandex.net/get-zen_doc/3937202/pub_5faab3251261131085cae5ad_5faab45d91ab8a65f72069cc/scale_12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1062"/>
            <a:ext cx="3359631" cy="3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46" y="885225"/>
            <a:ext cx="2165149" cy="247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498" y="7938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275856" y="290953"/>
            <a:ext cx="538788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«</a:t>
            </a:r>
            <a:r>
              <a:rPr lang="ru-RU" sz="3500" b="1" dirty="0" err="1" smtClean="0">
                <a:solidFill>
                  <a:srgbClr val="080896"/>
                </a:solidFill>
              </a:rPr>
              <a:t>ЗАбег</a:t>
            </a:r>
            <a:r>
              <a:rPr lang="ru-RU" sz="3500" b="1" dirty="0" smtClean="0">
                <a:solidFill>
                  <a:srgbClr val="080896"/>
                </a:solidFill>
              </a:rPr>
              <a:t> </a:t>
            </a:r>
          </a:p>
          <a:p>
            <a:pPr algn="ctr"/>
            <a:r>
              <a:rPr lang="ru-RU" sz="3500" b="1" dirty="0" smtClean="0">
                <a:solidFill>
                  <a:srgbClr val="080896"/>
                </a:solidFill>
              </a:rPr>
              <a:t>с интересным человеком»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 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60382" y="4000062"/>
            <a:ext cx="2898527" cy="568953"/>
            <a:chOff x="-59006" y="5532664"/>
            <a:chExt cx="2902814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59006" y="5532664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38112" y="2109523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16983" y="2708920"/>
            <a:ext cx="279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Понедельник, среда, пятница, 7:00-8:00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 19:00-20:00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379880" y="5419521"/>
            <a:ext cx="1656183" cy="1282878"/>
            <a:chOff x="3026199" y="5486289"/>
            <a:chExt cx="1656183" cy="1282878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035896" y="5486289"/>
              <a:ext cx="1643787" cy="1234455"/>
            </a:xfrm>
            <a:prstGeom prst="wedgeRectCallout">
              <a:avLst>
                <a:gd name="adj1" fmla="val -126088"/>
                <a:gd name="adj2" fmla="val -4341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026199" y="6151940"/>
              <a:ext cx="1656183" cy="617227"/>
              <a:chOff x="-2941548" y="5443663"/>
              <a:chExt cx="2865021" cy="642774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41548" y="5443663"/>
                <a:ext cx="2865021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-2930942" y="5443663"/>
                <a:ext cx="2843808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Стадион «Центральный»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27" y="5490530"/>
              <a:ext cx="1617240" cy="66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66878" y="3744606"/>
            <a:ext cx="1635476" cy="1334772"/>
            <a:chOff x="3131840" y="4437112"/>
            <a:chExt cx="1894781" cy="1657777"/>
          </a:xfrm>
        </p:grpSpPr>
        <p:sp>
          <p:nvSpPr>
            <p:cNvPr id="41" name="Прямоугольная выноска 40"/>
            <p:cNvSpPr/>
            <p:nvPr/>
          </p:nvSpPr>
          <p:spPr>
            <a:xfrm>
              <a:off x="3131840" y="4437112"/>
              <a:ext cx="1877836" cy="1596285"/>
            </a:xfrm>
            <a:prstGeom prst="wedgeRectCallout">
              <a:avLst>
                <a:gd name="adj1" fmla="val -153699"/>
                <a:gd name="adj2" fmla="val 151184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751" y="4543448"/>
              <a:ext cx="1774176" cy="1033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" name="Группа 42"/>
            <p:cNvGrpSpPr/>
            <p:nvPr/>
          </p:nvGrpSpPr>
          <p:grpSpPr>
            <a:xfrm>
              <a:off x="3131840" y="5442701"/>
              <a:ext cx="1894781" cy="652188"/>
              <a:chOff x="-21214" y="5582185"/>
              <a:chExt cx="2869236" cy="525231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000" y="5582185"/>
                <a:ext cx="2865022" cy="525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Прямоугольник 44"/>
              <p:cNvSpPr/>
              <p:nvPr/>
            </p:nvSpPr>
            <p:spPr>
              <a:xfrm>
                <a:off x="-21214" y="5582185"/>
                <a:ext cx="2843808" cy="432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ЦПКиО,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н</a:t>
                </a:r>
                <a:r>
                  <a:rPr lang="ru-RU" sz="1200" b="1" dirty="0" smtClean="0">
                    <a:solidFill>
                      <a:schemeClr val="bg1"/>
                    </a:solidFill>
                  </a:rPr>
                  <a:t>абережная р. Тобол 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2" y="1551352"/>
            <a:ext cx="3309254" cy="404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2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3" y="4821473"/>
            <a:ext cx="2956559" cy="20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107330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608840" y="220813"/>
            <a:ext cx="39629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rgbClr val="080896"/>
                </a:solidFill>
              </a:rPr>
              <a:t>«Спортивное лето»</a:t>
            </a:r>
            <a:endParaRPr lang="ru-RU" sz="3500" b="1" dirty="0">
              <a:solidFill>
                <a:srgbClr val="08089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901062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34" y="1460504"/>
            <a:ext cx="2843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80896"/>
                </a:solidFill>
              </a:rPr>
              <a:t>Все желающие </a:t>
            </a:r>
          </a:p>
          <a:p>
            <a:pPr algn="ctr"/>
            <a:r>
              <a:rPr lang="ru-RU" b="1" dirty="0" smtClean="0">
                <a:solidFill>
                  <a:srgbClr val="080896"/>
                </a:solidFill>
              </a:rPr>
              <a:t>под руководством тренера</a:t>
            </a:r>
            <a:endParaRPr lang="ru-RU" b="1" dirty="0">
              <a:solidFill>
                <a:srgbClr val="08089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6983" y="4090971"/>
            <a:ext cx="2860791" cy="568953"/>
            <a:chOff x="-21214" y="5532664"/>
            <a:chExt cx="2865022" cy="52523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-21214" y="5543126"/>
              <a:ext cx="2843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Место проведения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48132" y="2520238"/>
            <a:ext cx="2860791" cy="568953"/>
            <a:chOff x="-21214" y="5532664"/>
            <a:chExt cx="2865022" cy="525231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1" y="5532664"/>
              <a:ext cx="2844379" cy="525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-21214" y="5543126"/>
              <a:ext cx="2843808" cy="369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bg1"/>
                  </a:solidFill>
                </a:rPr>
                <a:t>Тайминг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434" y="3089191"/>
            <a:ext cx="2799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Еженедельно,</a:t>
            </a:r>
          </a:p>
          <a:p>
            <a:pPr algn="ctr"/>
            <a:r>
              <a:rPr lang="ru-RU" sz="2000" b="1" dirty="0" smtClean="0">
                <a:solidFill>
                  <a:srgbClr val="080896"/>
                </a:solidFill>
              </a:rPr>
              <a:t>вторник, четверг, 19:00-20:00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50584" y="5502510"/>
            <a:ext cx="1665431" cy="1234455"/>
            <a:chOff x="3121277" y="4437112"/>
            <a:chExt cx="1902563" cy="1596286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131841" y="4437112"/>
              <a:ext cx="1877837" cy="1596286"/>
            </a:xfrm>
            <a:prstGeom prst="wedgeRectCallout">
              <a:avLst>
                <a:gd name="adj1" fmla="val -92184"/>
                <a:gd name="adj2" fmla="val 697"/>
              </a:avLst>
            </a:prstGeom>
            <a:solidFill>
              <a:srgbClr val="148F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121277" y="5235251"/>
              <a:ext cx="1902563" cy="798146"/>
              <a:chOff x="-37208" y="5415125"/>
              <a:chExt cx="2881020" cy="642777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212" y="5415128"/>
                <a:ext cx="2865024" cy="642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-37208" y="5415125"/>
                <a:ext cx="2843808" cy="48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Парк</a:t>
                </a:r>
              </a:p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«Молодежный»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3082942" y="3862679"/>
            <a:ext cx="1633074" cy="1373353"/>
            <a:chOff x="3082942" y="3862679"/>
            <a:chExt cx="1633074" cy="137335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82942" y="3862679"/>
              <a:ext cx="1633074" cy="1373353"/>
              <a:chOff x="3131840" y="4437112"/>
              <a:chExt cx="1891998" cy="1596285"/>
            </a:xfrm>
          </p:grpSpPr>
          <p:sp>
            <p:nvSpPr>
              <p:cNvPr id="10" name="Прямоугольная выноска 9"/>
              <p:cNvSpPr/>
              <p:nvPr/>
            </p:nvSpPr>
            <p:spPr>
              <a:xfrm>
                <a:off x="3131840" y="4437112"/>
                <a:ext cx="1877836" cy="1596285"/>
              </a:xfrm>
              <a:prstGeom prst="wedgeRectCallout">
                <a:avLst>
                  <a:gd name="adj1" fmla="val -150761"/>
                  <a:gd name="adj2" fmla="val 98365"/>
                </a:avLst>
              </a:prstGeom>
              <a:solidFill>
                <a:srgbClr val="148FA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3131840" y="5381209"/>
                <a:ext cx="1891998" cy="652188"/>
                <a:chOff x="-21214" y="5532664"/>
                <a:chExt cx="2865022" cy="525231"/>
              </a:xfrm>
            </p:grpSpPr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214" y="5532664"/>
                  <a:ext cx="2865022" cy="525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Прямоугольник 31"/>
                <p:cNvSpPr/>
                <p:nvPr/>
              </p:nvSpPr>
              <p:spPr>
                <a:xfrm>
                  <a:off x="-21214" y="5582185"/>
                  <a:ext cx="2843808" cy="2592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Сцена ЦПКиО</a:t>
                  </a:r>
                  <a:endParaRPr lang="ru-RU" sz="12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0" y="3968540"/>
              <a:ext cx="1368808" cy="62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23" y="5537062"/>
            <a:ext cx="1573081" cy="58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prospekt45.ru/wp-content/uploads/2019/09/rNxpFdLngRk-1080x67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65" y="901062"/>
            <a:ext cx="4399131" cy="27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16.userapi.com/c851320/v851320873/142e8a/kLhb0MXYgF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36" y="3802294"/>
            <a:ext cx="3193348" cy="21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541</Words>
  <Application>Microsoft Office PowerPoint</Application>
  <PresentationFormat>Экран (4:3)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77</cp:revision>
  <cp:lastPrinted>2021-06-10T05:57:59Z</cp:lastPrinted>
  <dcterms:created xsi:type="dcterms:W3CDTF">2021-06-05T04:09:31Z</dcterms:created>
  <dcterms:modified xsi:type="dcterms:W3CDTF">2023-10-17T05:15:43Z</dcterms:modified>
</cp:coreProperties>
</file>