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56.jpeg" ContentType="image/jpeg"/>
  <Override PartName="/ppt/media/image2.png" ContentType="image/png"/>
  <Override PartName="/ppt/media/image59.png" ContentType="image/png"/>
  <Override PartName="/ppt/media/image3.png" ContentType="image/png"/>
  <Override PartName="/ppt/media/image45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57.jpeg" ContentType="image/jpeg"/>
  <Override PartName="/ppt/media/image11.png" ContentType="image/png"/>
  <Override PartName="/ppt/media/image12.png" ContentType="image/png"/>
  <Override PartName="/ppt/media/image46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52.jpeg" ContentType="image/jpeg"/>
  <Override PartName="/ppt/media/image18.png" ContentType="image/png"/>
  <Override PartName="/ppt/media/image22.png" ContentType="image/png"/>
  <Override PartName="/ppt/media/image19.jpeg" ContentType="image/jpeg"/>
  <Override PartName="/ppt/media/image40.jpeg" ContentType="image/jpeg"/>
  <Override PartName="/ppt/media/image20.png" ContentType="image/png"/>
  <Override PartName="/ppt/media/image58.jpeg" ContentType="image/jpeg"/>
  <Override PartName="/ppt/media/image21.png" ContentType="image/png"/>
  <Override PartName="/ppt/media/image47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54.jpeg" ContentType="image/jpeg"/>
  <Override PartName="/ppt/media/image38.png" ContentType="image/png"/>
  <Override PartName="/ppt/media/image39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60.png" ContentType="image/png"/>
  <Override PartName="/ppt/media/image44.jpeg" ContentType="image/jpeg"/>
  <Override PartName="/ppt/media/image55.jpeg" ContentType="image/jpe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3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32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defRPr>
            </a:pPr>
            <a:r>
              <a:rPr b="1" sz="32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скорость (дни)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9630241198325"/>
          <c:y val="0.280430052476641"/>
          <c:w val="0.359674470720057"/>
          <c:h val="0.693971585818508"/>
        </c:manualLayout>
      </c:layout>
      <c:doughnutChart>
        <c:ser>
          <c:idx val="0"/>
          <c:order val="0"/>
          <c:tx>
            <c:strRef>
              <c:f>label 0</c:f>
              <c:strCache>
                <c:ptCount val="1"/>
                <c:pt idx="0">
                  <c:v>скорость (дни)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</c:spPr>
          <c:explosion val="25"/>
          <c:dPt>
            <c:idx val="0"/>
            <c:spPr>
              <a:solidFill>
                <a:srgbClr val="800000"/>
              </a:solidFill>
              <a:ln>
                <a:noFill/>
              </a:ln>
            </c:spPr>
          </c:dPt>
          <c:dPt>
            <c:idx val="1"/>
            <c:spPr>
              <a:solidFill>
                <a:srgbClr val="ed7d31"/>
              </a:solidFill>
              <a:ln>
                <a:noFill/>
              </a:ln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</c:dLbl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"/>
                <c:pt idx="0">
                  <c:v>минимум</c:v>
                </c:pt>
                <c:pt idx="1">
                  <c:v>максимум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</c:v>
                </c:pt>
                <c:pt idx="1">
                  <c:v>14</c:v>
                </c:pt>
              </c:numCache>
            </c:numRef>
          </c:val>
        </c:ser>
        <c:firstSliceAng val="0"/>
        <c:holeSize val="50"/>
      </c:doughnutChart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55016"/>
          <c:y val="0.48425"/>
        </c:manualLayout>
      </c:layout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Bold"/>
                <a:ea typeface="Arial"/>
              </a:rPr>
              <a:t>Образец заголовка</a:t>
            </a:r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ab8b8b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16.10.23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E9D74CB-A78D-49EB-ABC4-0AB97E8C0EBB}" type="slidenum">
              <a:rPr b="0" lang="ru-RU" sz="1200" spc="-1" strike="noStrike">
                <a:solidFill>
                  <a:srgbClr val="ab8b8b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</a:rPr>
              <a:t>Для правки структуры щёлкните мышью</a:t>
            </a:r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</a:rPr>
              <a:t>Второй уровень структуры</a:t>
            </a:r>
            <a:endParaRPr b="0" lang="en-US" sz="20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</a:rPr>
              <a:t>Третий уровень структуры</a:t>
            </a:r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</a:rPr>
              <a:t>Четвёртый уровень структуры</a:t>
            </a:r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</a:rPr>
              <a:t>Пятый уровень структуры</a:t>
            </a:r>
            <a:endParaRPr b="0" lang="en-US" sz="20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</a:rPr>
              <a:t>Шестой уровень структуры</a:t>
            </a:r>
            <a:endParaRPr b="0" lang="en-US" sz="20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</a:rPr>
              <a:t>Седьмой уровень структуры</a:t>
            </a:r>
            <a:endParaRPr b="0" lang="en-US" sz="20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ab8b8b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16.10.23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CEAB175-1F27-454A-8435-5343BBD677D5}" type="slidenum">
              <a:rPr b="0" lang="ru-RU" sz="1200" spc="-1" strike="noStrike">
                <a:solidFill>
                  <a:srgbClr val="ab8b8b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nos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</a:rPr>
              <a:t>Для правки текста заголовка щёлкните мышью</a:t>
            </a:r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</a:rPr>
              <a:t>Для правки структуры щёлкните мышью</a:t>
            </a:r>
            <a:endParaRPr b="0" lang="en-US" sz="2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</a:rPr>
              <a:t>Второй уровень структуры</a:t>
            </a:r>
            <a:endParaRPr b="0" lang="en-US" sz="20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</a:rPr>
              <a:t>Третий уровень структуры</a:t>
            </a:r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</a:rPr>
              <a:t>Четвёртый уровень структуры</a:t>
            </a:r>
            <a:endParaRPr b="0" lang="en-US" sz="18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</a:rPr>
              <a:t>Пятый уровень структуры</a:t>
            </a:r>
            <a:endParaRPr b="0" lang="en-US" sz="20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</a:rPr>
              <a:t>Шестой уровень структуры</a:t>
            </a:r>
            <a:endParaRPr b="0" lang="en-US" sz="20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</a:rPr>
              <a:t>Седьмой уровень структуры</a:t>
            </a:r>
            <a:endParaRPr b="0" lang="en-US" sz="2000" spc="-1" strike="noStrike">
              <a:solidFill>
                <a:srgbClr val="800000"/>
              </a:solidFill>
              <a:uFill>
                <a:solidFill>
                  <a:srgbClr val="ffffff"/>
                </a:solidFill>
              </a:uFill>
              <a:latin typeface="DIN Pro Regular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jpe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chart" Target="../charts/chart1.xml"/><Relationship Id="rId3" Type="http://schemas.openxmlformats.org/officeDocument/2006/relationships/image" Target="../media/image52.jpe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jpeg"/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jpeg"/><Relationship Id="rId7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71960" y="4144680"/>
            <a:ext cx="629460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60121e"/>
                </a:solidFill>
                <a:uFill>
                  <a:solidFill>
                    <a:srgbClr val="ffffff"/>
                  </a:solidFill>
                </a:uFill>
                <a:latin typeface="DIN Pro Bold"/>
                <a:ea typeface="Tahoma"/>
              </a:rPr>
              <a:t>Ганна Анатольевна Волощук,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60121e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Tahoma"/>
              </a:rPr>
              <a:t>воспитатель </a:t>
            </a:r>
            <a:r>
              <a:rPr b="0" lang="ru-RU" sz="2000" spc="-1" strike="noStrike">
                <a:solidFill>
                  <a:srgbClr val="60121e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DIN Pro Regular"/>
              </a:rPr>
              <a:t>МАДОУ«Детский сад «Непоседы»</a:t>
            </a:r>
            <a:r>
              <a:rPr b="0" lang="ru-RU" sz="2000" spc="-1" strike="noStrike">
                <a:solidFill>
                  <a:srgbClr val="60121e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DIN Pro Regular"/>
              </a:rPr>
              <a:t>
</a:t>
            </a:r>
            <a:r>
              <a:rPr b="0" lang="ru-RU" sz="2000" spc="-1" strike="noStrike">
                <a:solidFill>
                  <a:srgbClr val="60121e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DIN Pro Regular"/>
              </a:rPr>
              <a:t>город Муравленко, ЯНАО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79" name="Picture 2" descr=""/>
          <p:cNvPicPr/>
          <p:nvPr/>
        </p:nvPicPr>
        <p:blipFill>
          <a:blip r:embed="rId2"/>
          <a:stretch/>
        </p:blipFill>
        <p:spPr>
          <a:xfrm>
            <a:off x="6766560" y="1056600"/>
            <a:ext cx="4406760" cy="496764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556920" y="1110600"/>
            <a:ext cx="570708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ru-RU" sz="4800" spc="-1" strike="noStrike" cap="all">
                <a:solidFill>
                  <a:srgbClr val="f8d0b5"/>
                </a:solidFill>
                <a:uFill>
                  <a:solidFill>
                    <a:srgbClr val="ffffff"/>
                  </a:solidFill>
                </a:uFill>
                <a:latin typeface="DIN Pro Bold"/>
                <a:ea typeface="DIN Pro Bold"/>
              </a:rPr>
              <a:t>«Люди дождя»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63160" y="976680"/>
            <a:ext cx="30916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f8d0b5"/>
                </a:solidFill>
                <a:uFill>
                  <a:solidFill>
                    <a:srgbClr val="ffffff"/>
                  </a:solidFill>
                </a:uFill>
                <a:latin typeface="DIN Pro Bold"/>
                <a:ea typeface="Tahoma"/>
              </a:rPr>
              <a:t>ШАГ 4.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5" name="Line 2"/>
          <p:cNvSpPr/>
          <p:nvPr/>
        </p:nvSpPr>
        <p:spPr>
          <a:xfrm>
            <a:off x="0" y="820080"/>
            <a:ext cx="121917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3"/>
          <p:cNvSpPr/>
          <p:nvPr/>
        </p:nvSpPr>
        <p:spPr>
          <a:xfrm>
            <a:off x="177840" y="1783800"/>
            <a:ext cx="46710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ПОСТРОЕНИЕ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КОММУНИКАЦИИ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47" name="Picture 2" descr=""/>
          <p:cNvPicPr/>
          <p:nvPr/>
        </p:nvPicPr>
        <p:blipFill>
          <a:blip r:embed="rId2"/>
          <a:stretch/>
        </p:blipFill>
        <p:spPr>
          <a:xfrm rot="20273400">
            <a:off x="2059200" y="3406680"/>
            <a:ext cx="2377800" cy="3176280"/>
          </a:xfrm>
          <a:prstGeom prst="rect">
            <a:avLst/>
          </a:prstGeom>
          <a:ln>
            <a:noFill/>
          </a:ln>
        </p:spPr>
      </p:pic>
      <p:sp>
        <p:nvSpPr>
          <p:cNvPr id="148" name="CustomShape 4"/>
          <p:cNvSpPr/>
          <p:nvPr/>
        </p:nvSpPr>
        <p:spPr>
          <a:xfrm>
            <a:off x="6258600" y="876960"/>
            <a:ext cx="4876200" cy="5736960"/>
          </a:xfrm>
          <a:prstGeom prst="rect">
            <a:avLst/>
          </a:prstGeom>
          <a:solidFill>
            <a:schemeClr val="lt1">
              <a:alpha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0"/>
          <a:fontRef idx="minor"/>
        </p:style>
      </p:sp>
      <p:sp>
        <p:nvSpPr>
          <p:cNvPr id="149" name="CustomShape 5"/>
          <p:cNvSpPr/>
          <p:nvPr/>
        </p:nvSpPr>
        <p:spPr>
          <a:xfrm>
            <a:off x="6529320" y="1066320"/>
            <a:ext cx="4388760" cy="37288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150" name="CustomShape 6"/>
          <p:cNvSpPr/>
          <p:nvPr/>
        </p:nvSpPr>
        <p:spPr>
          <a:xfrm>
            <a:off x="6502320" y="4835520"/>
            <a:ext cx="4388760" cy="154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82240" y="1155240"/>
            <a:ext cx="30916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f8d0b5"/>
                </a:solidFill>
                <a:uFill>
                  <a:solidFill>
                    <a:srgbClr val="ffffff"/>
                  </a:solidFill>
                </a:uFill>
                <a:latin typeface="DIN Pro Bold"/>
                <a:ea typeface="Tahoma"/>
              </a:rPr>
              <a:t>ШАГ 5.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2" name="Line 2"/>
          <p:cNvSpPr/>
          <p:nvPr/>
        </p:nvSpPr>
        <p:spPr>
          <a:xfrm>
            <a:off x="0" y="820080"/>
            <a:ext cx="121917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3"/>
          <p:cNvSpPr/>
          <p:nvPr/>
        </p:nvSpPr>
        <p:spPr>
          <a:xfrm>
            <a:off x="486720" y="2048760"/>
            <a:ext cx="2858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ОБЩЕНИЕ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54" name="Picture 2" descr=""/>
          <p:cNvPicPr/>
          <p:nvPr/>
        </p:nvPicPr>
        <p:blipFill>
          <a:blip r:embed="rId2"/>
          <a:srcRect l="9628" t="15098" r="0" b="5971"/>
          <a:stretch/>
        </p:blipFill>
        <p:spPr>
          <a:xfrm rot="20217000">
            <a:off x="3538440" y="3114720"/>
            <a:ext cx="2388960" cy="2784240"/>
          </a:xfrm>
          <a:prstGeom prst="rect">
            <a:avLst/>
          </a:prstGeom>
          <a:ln>
            <a:noFill/>
          </a:ln>
        </p:spPr>
      </p:pic>
      <p:sp>
        <p:nvSpPr>
          <p:cNvPr id="155" name="CustomShape 4"/>
          <p:cNvSpPr/>
          <p:nvPr/>
        </p:nvSpPr>
        <p:spPr>
          <a:xfrm>
            <a:off x="6949440" y="945000"/>
            <a:ext cx="4775400" cy="5618160"/>
          </a:xfrm>
          <a:prstGeom prst="rect">
            <a:avLst/>
          </a:prstGeom>
          <a:solidFill>
            <a:schemeClr val="lt1">
              <a:alpha val="40000"/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/>
          <a:fillRef idx="0"/>
          <a:effectRef idx="1"/>
          <a:fontRef idx="minor"/>
        </p:style>
      </p:sp>
      <p:sp>
        <p:nvSpPr>
          <p:cNvPr id="156" name="CustomShape 5"/>
          <p:cNvSpPr/>
          <p:nvPr/>
        </p:nvSpPr>
        <p:spPr>
          <a:xfrm>
            <a:off x="7248960" y="1169640"/>
            <a:ext cx="4297680" cy="36514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/>
          <a:fillRef idx="0"/>
          <a:effectRef idx="1"/>
          <a:fontRef idx="minor"/>
        </p:style>
      </p:sp>
      <p:sp>
        <p:nvSpPr>
          <p:cNvPr id="157" name="CustomShape 6"/>
          <p:cNvSpPr/>
          <p:nvPr/>
        </p:nvSpPr>
        <p:spPr>
          <a:xfrm>
            <a:off x="7248960" y="4821480"/>
            <a:ext cx="4297680" cy="1516680"/>
          </a:xfrm>
          <a:prstGeom prst="rect">
            <a:avLst/>
          </a:prstGeom>
          <a:noFill/>
          <a:ln>
            <a:solidFill>
              <a:schemeClr val="dk1">
                <a:alpha val="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0"/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78560" y="976680"/>
            <a:ext cx="30916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f8d0b5"/>
                </a:solidFill>
                <a:uFill>
                  <a:solidFill>
                    <a:srgbClr val="ffffff"/>
                  </a:solidFill>
                </a:uFill>
                <a:latin typeface="DIN Pro Bold"/>
                <a:ea typeface="Tahoma"/>
              </a:rPr>
              <a:t>ШАГ 6.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9" name="Line 2"/>
          <p:cNvSpPr/>
          <p:nvPr/>
        </p:nvSpPr>
        <p:spPr>
          <a:xfrm>
            <a:off x="0" y="820080"/>
            <a:ext cx="121917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3"/>
          <p:cNvSpPr/>
          <p:nvPr/>
        </p:nvSpPr>
        <p:spPr>
          <a:xfrm>
            <a:off x="508680" y="1756080"/>
            <a:ext cx="6641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ПЕРВИЧНЫЕ ФУНКЦИИ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6496200" y="954360"/>
            <a:ext cx="4810320" cy="5659200"/>
          </a:xfrm>
          <a:prstGeom prst="rect">
            <a:avLst/>
          </a:prstGeom>
          <a:solidFill>
            <a:schemeClr val="lt1">
              <a:alpha val="40000"/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/>
          <a:fillRef idx="0"/>
          <a:effectRef idx="1"/>
          <a:fontRef idx="minor"/>
        </p:style>
      </p:sp>
      <p:sp>
        <p:nvSpPr>
          <p:cNvPr id="162" name="CustomShape 5"/>
          <p:cNvSpPr/>
          <p:nvPr/>
        </p:nvSpPr>
        <p:spPr>
          <a:xfrm>
            <a:off x="6736680" y="943920"/>
            <a:ext cx="4329000" cy="4152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/>
          <a:fillRef idx="0"/>
          <a:effectRef idx="1"/>
          <a:fontRef idx="minor"/>
        </p:style>
      </p:sp>
      <p:sp>
        <p:nvSpPr>
          <p:cNvPr id="163" name="CustomShape 6"/>
          <p:cNvSpPr/>
          <p:nvPr/>
        </p:nvSpPr>
        <p:spPr>
          <a:xfrm>
            <a:off x="6736680" y="4859640"/>
            <a:ext cx="4329000" cy="1527840"/>
          </a:xfrm>
          <a:prstGeom prst="rect">
            <a:avLst/>
          </a:prstGeom>
          <a:noFill/>
          <a:ln>
            <a:solidFill>
              <a:schemeClr val="dk1">
                <a:alpha val="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0"/>
          <a:fontRef idx="minor"/>
        </p:style>
      </p:sp>
      <p:sp>
        <p:nvSpPr>
          <p:cNvPr id="164" name="CustomShape 7"/>
          <p:cNvSpPr/>
          <p:nvPr/>
        </p:nvSpPr>
        <p:spPr>
          <a:xfrm>
            <a:off x="6118920" y="3547440"/>
            <a:ext cx="104040" cy="36540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5" name="Рисунок 2041871616" descr=""/>
          <p:cNvPicPr/>
          <p:nvPr/>
        </p:nvPicPr>
        <p:blipFill>
          <a:blip r:embed="rId3"/>
          <a:stretch/>
        </p:blipFill>
        <p:spPr>
          <a:xfrm>
            <a:off x="178560" y="3016800"/>
            <a:ext cx="2519640" cy="2940840"/>
          </a:xfrm>
          <a:prstGeom prst="rect">
            <a:avLst/>
          </a:prstGeom>
          <a:ln>
            <a:noFill/>
          </a:ln>
        </p:spPr>
      </p:pic>
      <p:sp>
        <p:nvSpPr>
          <p:cNvPr id="166" name="CustomShape 8"/>
          <p:cNvSpPr/>
          <p:nvPr/>
        </p:nvSpPr>
        <p:spPr>
          <a:xfrm>
            <a:off x="3754800" y="3016800"/>
            <a:ext cx="2519640" cy="36540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7" name="Рисунок 842999847" descr=""/>
          <p:cNvPicPr/>
          <p:nvPr/>
        </p:nvPicPr>
        <p:blipFill>
          <a:blip r:embed="rId4"/>
          <a:srcRect l="0" t="0" r="0" b="8211"/>
          <a:stretch/>
        </p:blipFill>
        <p:spPr>
          <a:xfrm>
            <a:off x="2972160" y="3016800"/>
            <a:ext cx="2519640" cy="293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Line 1"/>
          <p:cNvSpPr/>
          <p:nvPr/>
        </p:nvSpPr>
        <p:spPr>
          <a:xfrm>
            <a:off x="0" y="820080"/>
            <a:ext cx="121917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814320" y="2248560"/>
            <a:ext cx="252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70" name="Рисунок 8" descr=""/>
          <p:cNvPicPr/>
          <p:nvPr/>
        </p:nvPicPr>
        <p:blipFill>
          <a:blip r:embed="rId2"/>
          <a:stretch/>
        </p:blipFill>
        <p:spPr>
          <a:xfrm>
            <a:off x="530280" y="1015920"/>
            <a:ext cx="3516120" cy="269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1" name="Рисунок 10" descr=""/>
          <p:cNvPicPr/>
          <p:nvPr/>
        </p:nvPicPr>
        <p:blipFill>
          <a:blip r:embed="rId3"/>
          <a:stretch/>
        </p:blipFill>
        <p:spPr>
          <a:xfrm>
            <a:off x="530280" y="3820320"/>
            <a:ext cx="3516120" cy="263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2" name="Рисунок 11" descr=""/>
          <p:cNvPicPr/>
          <p:nvPr/>
        </p:nvPicPr>
        <p:blipFill>
          <a:blip r:embed="rId4"/>
          <a:stretch/>
        </p:blipFill>
        <p:spPr>
          <a:xfrm>
            <a:off x="4463640" y="3820320"/>
            <a:ext cx="3589560" cy="269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3" name="Рисунок 12" descr=""/>
          <p:cNvPicPr/>
          <p:nvPr/>
        </p:nvPicPr>
        <p:blipFill>
          <a:blip r:embed="rId5"/>
          <a:stretch/>
        </p:blipFill>
        <p:spPr>
          <a:xfrm>
            <a:off x="8421480" y="1371600"/>
            <a:ext cx="3497400" cy="466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" name="CustomShape 3"/>
          <p:cNvSpPr/>
          <p:nvPr/>
        </p:nvSpPr>
        <p:spPr>
          <a:xfrm>
            <a:off x="5257440" y="2988000"/>
            <a:ext cx="19425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Эффективно</a:t>
            </a:r>
            <a:r>
              <a:rPr b="0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4598640" y="1322640"/>
            <a:ext cx="555120" cy="46692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5"/>
          <p:cNvSpPr/>
          <p:nvPr/>
        </p:nvSpPr>
        <p:spPr>
          <a:xfrm>
            <a:off x="5081760" y="1371600"/>
            <a:ext cx="2028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Универсально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77" name="CustomShape 6"/>
          <p:cNvSpPr/>
          <p:nvPr/>
        </p:nvSpPr>
        <p:spPr>
          <a:xfrm>
            <a:off x="5293080" y="1992960"/>
            <a:ext cx="1605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Актуально</a:t>
            </a:r>
            <a:r>
              <a:rPr b="0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78" name="CustomShape 7"/>
          <p:cNvSpPr/>
          <p:nvPr/>
        </p:nvSpPr>
        <p:spPr>
          <a:xfrm>
            <a:off x="5359320" y="2618640"/>
            <a:ext cx="1473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Доступно</a:t>
            </a:r>
            <a:r>
              <a:rPr b="0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79" name="Picture 5" descr=""/>
          <p:cNvPicPr/>
          <p:nvPr/>
        </p:nvPicPr>
        <p:blipFill>
          <a:blip r:embed="rId6"/>
          <a:stretch/>
        </p:blipFill>
        <p:spPr>
          <a:xfrm>
            <a:off x="4598640" y="1924200"/>
            <a:ext cx="603000" cy="506160"/>
          </a:xfrm>
          <a:prstGeom prst="rect">
            <a:avLst/>
          </a:prstGeom>
          <a:ln>
            <a:noFill/>
          </a:ln>
        </p:spPr>
      </p:pic>
      <p:pic>
        <p:nvPicPr>
          <p:cNvPr id="180" name="Picture 6" descr=""/>
          <p:cNvPicPr/>
          <p:nvPr/>
        </p:nvPicPr>
        <p:blipFill>
          <a:blip r:embed="rId7"/>
          <a:stretch/>
        </p:blipFill>
        <p:spPr>
          <a:xfrm>
            <a:off x="4598640" y="2550240"/>
            <a:ext cx="603000" cy="506160"/>
          </a:xfrm>
          <a:prstGeom prst="rect">
            <a:avLst/>
          </a:prstGeom>
          <a:ln>
            <a:noFill/>
          </a:ln>
        </p:spPr>
      </p:pic>
      <p:pic>
        <p:nvPicPr>
          <p:cNvPr id="181" name="Picture 7" descr=""/>
          <p:cNvPicPr/>
          <p:nvPr/>
        </p:nvPicPr>
        <p:blipFill>
          <a:blip r:embed="rId8"/>
          <a:stretch/>
        </p:blipFill>
        <p:spPr>
          <a:xfrm>
            <a:off x="4598640" y="3128040"/>
            <a:ext cx="603000" cy="506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ine 1"/>
          <p:cNvSpPr/>
          <p:nvPr/>
        </p:nvSpPr>
        <p:spPr>
          <a:xfrm>
            <a:off x="0" y="820080"/>
            <a:ext cx="121917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814320" y="2248560"/>
            <a:ext cx="252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6393240" y="1029600"/>
            <a:ext cx="36504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ИТОГ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6224760" y="1523160"/>
            <a:ext cx="2316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2021-2023 гг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6276600" y="1984680"/>
            <a:ext cx="1461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7 детей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6307920" y="2504880"/>
            <a:ext cx="10926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100%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graphicFrame>
        <p:nvGraphicFramePr>
          <p:cNvPr id="188" name="Диаграмма 120208143"/>
          <p:cNvGraphicFramePr/>
          <p:nvPr/>
        </p:nvGraphicFramePr>
        <p:xfrm>
          <a:off x="6769440" y="2820240"/>
          <a:ext cx="6104160" cy="28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9" name="Рисунок 6" descr=""/>
          <p:cNvPicPr/>
          <p:nvPr/>
        </p:nvPicPr>
        <p:blipFill>
          <a:blip r:embed="rId3"/>
          <a:stretch/>
        </p:blipFill>
        <p:spPr>
          <a:xfrm>
            <a:off x="381960" y="1029600"/>
            <a:ext cx="5083560" cy="524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Line 1"/>
          <p:cNvSpPr/>
          <p:nvPr/>
        </p:nvSpPr>
        <p:spPr>
          <a:xfrm>
            <a:off x="0" y="820080"/>
            <a:ext cx="121917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2"/>
          <p:cNvSpPr/>
          <p:nvPr/>
        </p:nvSpPr>
        <p:spPr>
          <a:xfrm>
            <a:off x="814320" y="2248560"/>
            <a:ext cx="252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4650480" y="1242720"/>
            <a:ext cx="25660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833c0b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ДЕТИ ДОЖДЯ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2199600" y="1789560"/>
            <a:ext cx="9373320" cy="105048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0" i="1" lang="ru-RU" sz="3600" spc="-1" strike="noStrike">
                <a:solidFill>
                  <a:srgbClr val="f4b183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«Это поразительно – быть мной»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50000"/>
              </a:lnSpc>
            </a:pPr>
            <a:r>
              <a:rPr b="0" i="1" lang="ru-RU" sz="1800" spc="-1" strike="noStrike">
                <a:solidFill>
                  <a:srgbClr val="f4b183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Кэти Летт, из книги «Мальчик, который упал на Землю»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94" name="Рисунок 2" descr=""/>
          <p:cNvPicPr/>
          <p:nvPr/>
        </p:nvPicPr>
        <p:blipFill>
          <a:blip r:embed="rId2"/>
          <a:stretch/>
        </p:blipFill>
        <p:spPr>
          <a:xfrm>
            <a:off x="429840" y="3308040"/>
            <a:ext cx="2219040" cy="273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5" name="Рисунок 4" descr=""/>
          <p:cNvPicPr/>
          <p:nvPr/>
        </p:nvPicPr>
        <p:blipFill>
          <a:blip r:embed="rId3"/>
          <a:stretch/>
        </p:blipFill>
        <p:spPr>
          <a:xfrm>
            <a:off x="9361440" y="3308040"/>
            <a:ext cx="2454480" cy="268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6" name="Рисунок 5" descr=""/>
          <p:cNvPicPr/>
          <p:nvPr/>
        </p:nvPicPr>
        <p:blipFill>
          <a:blip r:embed="rId4"/>
          <a:stretch/>
        </p:blipFill>
        <p:spPr>
          <a:xfrm>
            <a:off x="2878920" y="3308040"/>
            <a:ext cx="1931760" cy="268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7" name="Рисунок 9" descr=""/>
          <p:cNvPicPr/>
          <p:nvPr/>
        </p:nvPicPr>
        <p:blipFill>
          <a:blip r:embed="rId5"/>
          <a:stretch/>
        </p:blipFill>
        <p:spPr>
          <a:xfrm>
            <a:off x="6765480" y="3557160"/>
            <a:ext cx="1872360" cy="223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8" name="Рисунок 10" descr=""/>
          <p:cNvPicPr/>
          <p:nvPr/>
        </p:nvPicPr>
        <p:blipFill>
          <a:blip r:embed="rId6"/>
          <a:stretch/>
        </p:blipFill>
        <p:spPr>
          <a:xfrm>
            <a:off x="7053480" y="3417480"/>
            <a:ext cx="2087640" cy="246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Line 1"/>
          <p:cNvSpPr/>
          <p:nvPr/>
        </p:nvSpPr>
        <p:spPr>
          <a:xfrm>
            <a:off x="0" y="820080"/>
            <a:ext cx="121917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2"/>
          <p:cNvSpPr/>
          <p:nvPr/>
        </p:nvSpPr>
        <p:spPr>
          <a:xfrm>
            <a:off x="814320" y="2248560"/>
            <a:ext cx="252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6009840" y="3354840"/>
            <a:ext cx="213120" cy="36540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2" name="Рисунок 622752869" descr=""/>
          <p:cNvPicPr/>
          <p:nvPr/>
        </p:nvPicPr>
        <p:blipFill>
          <a:blip r:embed="rId2"/>
          <a:stretch/>
        </p:blipFill>
        <p:spPr>
          <a:xfrm>
            <a:off x="1102320" y="1010520"/>
            <a:ext cx="10070280" cy="561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5068080"/>
            <a:ext cx="8432280" cy="97812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2700000"/>
          </a:gradFill>
          <a:ln>
            <a:noFill/>
          </a:ln>
          <a:effectLst>
            <a:outerShdw algn="ctr" blurRad="381000" rotWithShape="0" sx="102000" sy="102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Line 2"/>
          <p:cNvSpPr/>
          <p:nvPr/>
        </p:nvSpPr>
        <p:spPr>
          <a:xfrm>
            <a:off x="0" y="820080"/>
            <a:ext cx="121917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428040" y="935640"/>
            <a:ext cx="519156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Bold"/>
                <a:ea typeface="Arial"/>
              </a:rPr>
              <a:t>32 000</a:t>
            </a:r>
            <a:r>
              <a:rPr b="0" lang="ru-RU" sz="4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Bold"/>
                <a:ea typeface="Arial"/>
              </a:rPr>
              <a:t>
</a:t>
            </a:r>
            <a:r>
              <a:rPr b="0" lang="ru-RU" sz="4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Bold"/>
                <a:ea typeface="Arial"/>
              </a:rPr>
              <a:t>детей с РАС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2808000" y="1152000"/>
            <a:ext cx="42440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в системе образования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1960920" y="3187800"/>
            <a:ext cx="5242320" cy="109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Сергей Хаустов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Директор Федерального ресурсного центра  по организации комплексного сопровождения детей с РАС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2"/>
          <a:stretch/>
        </p:blipFill>
        <p:spPr>
          <a:xfrm>
            <a:off x="7354080" y="1014840"/>
            <a:ext cx="4614480" cy="3060360"/>
          </a:xfrm>
          <a:prstGeom prst="rect">
            <a:avLst/>
          </a:prstGeom>
          <a:ln>
            <a:noFill/>
          </a:ln>
        </p:spPr>
      </p:pic>
      <p:sp>
        <p:nvSpPr>
          <p:cNvPr id="87" name="CustomShape 6"/>
          <p:cNvSpPr/>
          <p:nvPr/>
        </p:nvSpPr>
        <p:spPr>
          <a:xfrm>
            <a:off x="318600" y="5197680"/>
            <a:ext cx="7572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be5d5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“</a:t>
            </a:r>
            <a:r>
              <a:rPr b="1" lang="ru-RU" sz="1800" spc="-1" strike="noStrike">
                <a:solidFill>
                  <a:srgbClr val="fbe5d5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Обучать ребенка с особыми нуждами в обычной системе столь же бессмысленно, как купать рыбу “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8" name="CustomShape 7"/>
          <p:cNvSpPr/>
          <p:nvPr/>
        </p:nvSpPr>
        <p:spPr>
          <a:xfrm>
            <a:off x="8115840" y="4406400"/>
            <a:ext cx="2155320" cy="21553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8"/>
          <p:cNvSpPr/>
          <p:nvPr/>
        </p:nvSpPr>
        <p:spPr>
          <a:xfrm>
            <a:off x="6145560" y="5087160"/>
            <a:ext cx="609552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be5d5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Кэти Летт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be5d5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«Мальчик который упал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be5d5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на Землю»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0" name="CustomShape 9"/>
          <p:cNvSpPr/>
          <p:nvPr/>
        </p:nvSpPr>
        <p:spPr>
          <a:xfrm>
            <a:off x="7891200" y="4199040"/>
            <a:ext cx="2604600" cy="2514240"/>
          </a:xfrm>
          <a:prstGeom prst="ellips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10"/>
          <p:cNvSpPr/>
          <p:nvPr/>
        </p:nvSpPr>
        <p:spPr>
          <a:xfrm>
            <a:off x="1133640" y="3281400"/>
            <a:ext cx="767880" cy="767880"/>
          </a:xfrm>
          <a:prstGeom prst="ellipse">
            <a:avLst/>
          </a:prstGeom>
          <a:solidFill>
            <a:schemeClr val="accent3"/>
          </a:solidFill>
          <a:ln w="5076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11"/>
          <p:cNvSpPr/>
          <p:nvPr/>
        </p:nvSpPr>
        <p:spPr>
          <a:xfrm>
            <a:off x="1364760" y="3512160"/>
            <a:ext cx="306000" cy="30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 1"/>
          <p:cNvSpPr/>
          <p:nvPr/>
        </p:nvSpPr>
        <p:spPr>
          <a:xfrm>
            <a:off x="0" y="820080"/>
            <a:ext cx="121917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4" name="Picture 2" descr=""/>
          <p:cNvPicPr/>
          <p:nvPr/>
        </p:nvPicPr>
        <p:blipFill>
          <a:blip r:embed="rId2"/>
          <a:stretch/>
        </p:blipFill>
        <p:spPr>
          <a:xfrm>
            <a:off x="288000" y="1224000"/>
            <a:ext cx="2536560" cy="2541240"/>
          </a:xfrm>
          <a:prstGeom prst="rect">
            <a:avLst/>
          </a:prstGeom>
          <a:ln>
            <a:noFill/>
          </a:ln>
        </p:spPr>
      </p:pic>
      <p:pic>
        <p:nvPicPr>
          <p:cNvPr id="95" name="Picture 3" descr=""/>
          <p:cNvPicPr/>
          <p:nvPr/>
        </p:nvPicPr>
        <p:blipFill>
          <a:blip r:embed="rId3"/>
          <a:stretch/>
        </p:blipFill>
        <p:spPr>
          <a:xfrm>
            <a:off x="2824560" y="3765240"/>
            <a:ext cx="2541240" cy="2536560"/>
          </a:xfrm>
          <a:prstGeom prst="rect">
            <a:avLst/>
          </a:prstGeom>
          <a:ln>
            <a:noFill/>
          </a:ln>
        </p:spPr>
      </p:pic>
      <p:pic>
        <p:nvPicPr>
          <p:cNvPr id="96" name="Picture 4" descr=""/>
          <p:cNvPicPr/>
          <p:nvPr/>
        </p:nvPicPr>
        <p:blipFill>
          <a:blip r:embed="rId4"/>
          <a:stretch/>
        </p:blipFill>
        <p:spPr>
          <a:xfrm>
            <a:off x="4303440" y="986760"/>
            <a:ext cx="2536560" cy="2541240"/>
          </a:xfrm>
          <a:prstGeom prst="rect">
            <a:avLst/>
          </a:prstGeom>
          <a:ln>
            <a:noFill/>
          </a:ln>
        </p:spPr>
      </p:pic>
      <p:pic>
        <p:nvPicPr>
          <p:cNvPr id="97" name="Picture 5" descr=""/>
          <p:cNvPicPr/>
          <p:nvPr/>
        </p:nvPicPr>
        <p:blipFill>
          <a:blip r:embed="rId5"/>
          <a:stretch/>
        </p:blipFill>
        <p:spPr>
          <a:xfrm>
            <a:off x="8407440" y="936000"/>
            <a:ext cx="2536560" cy="253656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6174720" y="3521880"/>
            <a:ext cx="5245200" cy="2538720"/>
          </a:xfrm>
          <a:prstGeom prst="rect">
            <a:avLst/>
          </a:prstGeom>
          <a:ln/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6174720" y="3822120"/>
            <a:ext cx="5222520" cy="191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be5d5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«Они не знают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be5d5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что такое дружеская болтовня,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be5d5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на самом деле они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be5d5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не очень- то и хотят знать»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be5d5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Мэтью Грин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be5d5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«</a:t>
            </a:r>
            <a:r>
              <a:rPr b="0" lang="ru-RU" sz="1600" spc="-1" strike="noStrike">
                <a:solidFill>
                  <a:srgbClr val="fbe5d5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Воспоминания воображаемого друга</a:t>
            </a:r>
            <a:r>
              <a:rPr b="0" lang="ru-RU" sz="2000" spc="-1" strike="noStrike">
                <a:solidFill>
                  <a:srgbClr val="fbe5d5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819720" y="1438200"/>
            <a:ext cx="3091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60121e"/>
                </a:solidFill>
                <a:uFill>
                  <a:solidFill>
                    <a:srgbClr val="ffffff"/>
                  </a:solidFill>
                </a:uFill>
                <a:latin typeface="DIN Pro Bold"/>
                <a:ea typeface="Tahoma"/>
              </a:rPr>
              <a:t>Дети помогли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1" name="Line 2"/>
          <p:cNvSpPr/>
          <p:nvPr/>
        </p:nvSpPr>
        <p:spPr>
          <a:xfrm>
            <a:off x="0" y="820080"/>
            <a:ext cx="121917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" name="Picture 2" descr=""/>
          <p:cNvPicPr/>
          <p:nvPr/>
        </p:nvPicPr>
        <p:blipFill>
          <a:blip r:embed="rId2"/>
          <a:stretch/>
        </p:blipFill>
        <p:spPr>
          <a:xfrm>
            <a:off x="3981960" y="969480"/>
            <a:ext cx="3444480" cy="3657240"/>
          </a:xfrm>
          <a:prstGeom prst="rect">
            <a:avLst/>
          </a:prstGeom>
          <a:ln>
            <a:noFill/>
          </a:ln>
          <a:effectLst>
            <a:outerShdw algn="ctr" dir="2700000" dist="35921" rotWithShape="0">
              <a:schemeClr val="bg2"/>
            </a:outerShdw>
            <a:softEdge rad="63500"/>
          </a:effectLst>
        </p:spPr>
      </p:pic>
      <p:pic>
        <p:nvPicPr>
          <p:cNvPr id="103" name="Picture 3" descr=""/>
          <p:cNvPicPr/>
          <p:nvPr/>
        </p:nvPicPr>
        <p:blipFill>
          <a:blip r:embed="rId3"/>
          <a:stretch/>
        </p:blipFill>
        <p:spPr>
          <a:xfrm>
            <a:off x="7576920" y="1669320"/>
            <a:ext cx="3072960" cy="3955680"/>
          </a:xfrm>
          <a:prstGeom prst="rect">
            <a:avLst/>
          </a:prstGeom>
          <a:ln>
            <a:noFill/>
          </a:ln>
          <a:effectLst>
            <a:outerShdw algn="ctr" dir="2700000" dist="35921" rotWithShape="0">
              <a:schemeClr val="bg2"/>
            </a:outerShdw>
            <a:softEdge rad="63500"/>
          </a:effectLst>
        </p:spPr>
      </p:pic>
      <p:pic>
        <p:nvPicPr>
          <p:cNvPr id="104" name="Picture 4" descr=""/>
          <p:cNvPicPr/>
          <p:nvPr/>
        </p:nvPicPr>
        <p:blipFill>
          <a:blip r:embed="rId4"/>
          <a:stretch/>
        </p:blipFill>
        <p:spPr>
          <a:xfrm>
            <a:off x="819720" y="3093840"/>
            <a:ext cx="3041280" cy="2768400"/>
          </a:xfrm>
          <a:prstGeom prst="rect">
            <a:avLst/>
          </a:prstGeom>
          <a:ln>
            <a:noFill/>
          </a:ln>
          <a:effectLst>
            <a:outerShdw algn="ctr" dir="2700000" dist="35921" rotWithShape="0">
              <a:schemeClr val="bg2"/>
            </a:outerShdw>
            <a:softEdge rad="63500"/>
          </a:effectLst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Line 1"/>
          <p:cNvSpPr/>
          <p:nvPr/>
        </p:nvSpPr>
        <p:spPr>
          <a:xfrm>
            <a:off x="0" y="820080"/>
            <a:ext cx="121917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6" name="Рисунок 1" descr=""/>
          <p:cNvPicPr/>
          <p:nvPr/>
        </p:nvPicPr>
        <p:blipFill>
          <a:blip r:embed="rId2"/>
          <a:stretch/>
        </p:blipFill>
        <p:spPr>
          <a:xfrm>
            <a:off x="4211280" y="2263320"/>
            <a:ext cx="5333760" cy="355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7" name="CustomShape 2"/>
          <p:cNvSpPr/>
          <p:nvPr/>
        </p:nvSpPr>
        <p:spPr>
          <a:xfrm>
            <a:off x="538560" y="1369440"/>
            <a:ext cx="385560" cy="599040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8" name="Picture 2" descr=""/>
          <p:cNvPicPr/>
          <p:nvPr/>
        </p:nvPicPr>
        <p:blipFill>
          <a:blip r:embed="rId3"/>
          <a:stretch/>
        </p:blipFill>
        <p:spPr>
          <a:xfrm>
            <a:off x="538560" y="3900960"/>
            <a:ext cx="426600" cy="639360"/>
          </a:xfrm>
          <a:prstGeom prst="rect">
            <a:avLst/>
          </a:prstGeom>
          <a:ln>
            <a:noFill/>
          </a:ln>
        </p:spPr>
      </p:pic>
      <p:pic>
        <p:nvPicPr>
          <p:cNvPr id="109" name="Picture 3" descr=""/>
          <p:cNvPicPr/>
          <p:nvPr/>
        </p:nvPicPr>
        <p:blipFill>
          <a:blip r:embed="rId4"/>
          <a:stretch/>
        </p:blipFill>
        <p:spPr>
          <a:xfrm>
            <a:off x="538560" y="2996640"/>
            <a:ext cx="426600" cy="639360"/>
          </a:xfrm>
          <a:prstGeom prst="rect">
            <a:avLst/>
          </a:prstGeom>
          <a:ln>
            <a:noFill/>
          </a:ln>
        </p:spPr>
      </p:pic>
      <p:pic>
        <p:nvPicPr>
          <p:cNvPr id="110" name="Picture 4" descr=""/>
          <p:cNvPicPr/>
          <p:nvPr/>
        </p:nvPicPr>
        <p:blipFill>
          <a:blip r:embed="rId5"/>
          <a:stretch/>
        </p:blipFill>
        <p:spPr>
          <a:xfrm>
            <a:off x="538560" y="2141280"/>
            <a:ext cx="426600" cy="639360"/>
          </a:xfrm>
          <a:prstGeom prst="rect">
            <a:avLst/>
          </a:prstGeom>
          <a:ln>
            <a:noFill/>
          </a:ln>
        </p:spPr>
      </p:pic>
      <p:sp>
        <p:nvSpPr>
          <p:cNvPr id="111" name="CustomShape 3"/>
          <p:cNvSpPr/>
          <p:nvPr/>
        </p:nvSpPr>
        <p:spPr>
          <a:xfrm>
            <a:off x="1127880" y="1523880"/>
            <a:ext cx="2407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НЕ УДОБНО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1127880" y="2263320"/>
            <a:ext cx="2221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НЕ БЕЗОПАСНО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3" name="CustomShape 5"/>
          <p:cNvSpPr/>
          <p:nvPr/>
        </p:nvSpPr>
        <p:spPr>
          <a:xfrm>
            <a:off x="1178640" y="3053520"/>
            <a:ext cx="2170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НЕ ДОСТУПНО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4" name="CustomShape 6"/>
          <p:cNvSpPr/>
          <p:nvPr/>
        </p:nvSpPr>
        <p:spPr>
          <a:xfrm>
            <a:off x="1178640" y="3900960"/>
            <a:ext cx="1970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НЕ МОБИЛЬНО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 1"/>
          <p:cNvSpPr/>
          <p:nvPr/>
        </p:nvSpPr>
        <p:spPr>
          <a:xfrm>
            <a:off x="0" y="820080"/>
            <a:ext cx="121917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2"/>
          <p:cNvSpPr/>
          <p:nvPr/>
        </p:nvSpPr>
        <p:spPr>
          <a:xfrm>
            <a:off x="124560" y="884880"/>
            <a:ext cx="7563600" cy="182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ЦЕЛЬ: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СОЗДАНИЕ  УСЛОВИЙ ДЛЯ ПЕРВИЧНОЙ КОММУНИКАЦИИ  С ДЕТЬМИ С РАС </a:t>
            </a:r>
            <a:r>
              <a:rPr b="0" lang="ru-RU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
</a:t>
            </a:r>
            <a:r>
              <a:rPr b="0" lang="ru-RU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ЧЕРЕЗ ПРОЗРАЧНЫЙ  МОЛЬБЕРТ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1398600" y="5085360"/>
            <a:ext cx="501516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ПЛАНИРУЕМЫЙ РЕЗУЛЬТАТ -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ДЕТИ ВСТУПАЮТ В КОНТАКТ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2"/>
          <a:stretch/>
        </p:blipFill>
        <p:spPr>
          <a:xfrm>
            <a:off x="8029800" y="884880"/>
            <a:ext cx="3389040" cy="4895640"/>
          </a:xfrm>
          <a:prstGeom prst="rect">
            <a:avLst/>
          </a:prstGeom>
          <a:ln>
            <a:noFill/>
          </a:ln>
          <a:effectLst>
            <a:outerShdw algn="ctr" dir="2700000" dist="35921" rotWithShape="0">
              <a:schemeClr val="bg2"/>
            </a:outerShdw>
            <a:softEdge rad="63500"/>
          </a:effectLst>
        </p:spPr>
      </p:pic>
      <p:sp>
        <p:nvSpPr>
          <p:cNvPr id="119" name="CustomShape 4"/>
          <p:cNvSpPr/>
          <p:nvPr/>
        </p:nvSpPr>
        <p:spPr>
          <a:xfrm>
            <a:off x="501120" y="3091320"/>
            <a:ext cx="1048680" cy="1027440"/>
          </a:xfrm>
          <a:prstGeom prst="ellipse">
            <a:avLst/>
          </a:prstGeom>
          <a:solidFill>
            <a:schemeClr val="accent3"/>
          </a:solidFill>
          <a:ln w="5076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5"/>
          <p:cNvSpPr/>
          <p:nvPr/>
        </p:nvSpPr>
        <p:spPr>
          <a:xfrm>
            <a:off x="704880" y="3255120"/>
            <a:ext cx="797760" cy="55764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1" name="Рисунок 785756508" descr=""/>
          <p:cNvPicPr/>
          <p:nvPr/>
        </p:nvPicPr>
        <p:blipFill>
          <a:blip r:embed="rId3"/>
          <a:stretch/>
        </p:blipFill>
        <p:spPr>
          <a:xfrm>
            <a:off x="1965240" y="2552400"/>
            <a:ext cx="3140280" cy="2460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00960" y="1438200"/>
            <a:ext cx="30916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f8d0b5"/>
                </a:solidFill>
                <a:uFill>
                  <a:solidFill>
                    <a:srgbClr val="ffffff"/>
                  </a:solidFill>
                </a:uFill>
                <a:latin typeface="DIN Pro Bold"/>
                <a:ea typeface="Tahoma"/>
              </a:rPr>
              <a:t>ШАГ 1 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3" name="Line 2"/>
          <p:cNvSpPr/>
          <p:nvPr/>
        </p:nvSpPr>
        <p:spPr>
          <a:xfrm>
            <a:off x="0" y="820080"/>
            <a:ext cx="121917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3"/>
          <p:cNvSpPr/>
          <p:nvPr/>
        </p:nvSpPr>
        <p:spPr>
          <a:xfrm>
            <a:off x="466920" y="2409120"/>
            <a:ext cx="48214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ПОЯВЛЕНИЕ МОЛЬБЕРТА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6182640" y="1072440"/>
            <a:ext cx="4520160" cy="5317560"/>
          </a:xfrm>
          <a:prstGeom prst="rect">
            <a:avLst/>
          </a:prstGeom>
          <a:solidFill>
            <a:schemeClr val="lt1">
              <a:alpha val="40000"/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/>
          <a:fillRef idx="0"/>
          <a:effectRef idx="1"/>
          <a:fontRef idx="minor"/>
        </p:style>
      </p:sp>
      <p:sp>
        <p:nvSpPr>
          <p:cNvPr id="126" name="CustomShape 5"/>
          <p:cNvSpPr/>
          <p:nvPr/>
        </p:nvSpPr>
        <p:spPr>
          <a:xfrm>
            <a:off x="6408720" y="1285200"/>
            <a:ext cx="4068000" cy="34563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/>
          <a:fillRef idx="0"/>
          <a:effectRef idx="1"/>
          <a:fontRef idx="minor"/>
        </p:style>
      </p:sp>
      <p:sp>
        <p:nvSpPr>
          <p:cNvPr id="127" name="CustomShape 6"/>
          <p:cNvSpPr/>
          <p:nvPr/>
        </p:nvSpPr>
        <p:spPr>
          <a:xfrm>
            <a:off x="5902920" y="4853880"/>
            <a:ext cx="4068000" cy="1435680"/>
          </a:xfrm>
          <a:prstGeom prst="rect">
            <a:avLst/>
          </a:prstGeom>
          <a:noFill/>
          <a:ln>
            <a:solidFill>
              <a:schemeClr val="dk1">
                <a:alpha val="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0"/>
          <a:fontRef idx="minor"/>
        </p:style>
      </p:sp>
      <p:sp>
        <p:nvSpPr>
          <p:cNvPr id="128" name="CustomShape 7"/>
          <p:cNvSpPr/>
          <p:nvPr/>
        </p:nvSpPr>
        <p:spPr>
          <a:xfrm>
            <a:off x="2816280" y="3138120"/>
            <a:ext cx="122400" cy="365400"/>
          </a:xfr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87920" y="1118160"/>
            <a:ext cx="30916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f8d0b5"/>
                </a:solidFill>
                <a:uFill>
                  <a:solidFill>
                    <a:srgbClr val="ffffff"/>
                  </a:solidFill>
                </a:uFill>
                <a:latin typeface="DIN Pro Bold"/>
                <a:ea typeface="Tahoma"/>
              </a:rPr>
              <a:t>ШАГ 2.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0" name="Line 2"/>
          <p:cNvSpPr/>
          <p:nvPr/>
        </p:nvSpPr>
        <p:spPr>
          <a:xfrm>
            <a:off x="0" y="820080"/>
            <a:ext cx="121917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3"/>
          <p:cNvSpPr/>
          <p:nvPr/>
        </p:nvSpPr>
        <p:spPr>
          <a:xfrm>
            <a:off x="79200" y="1839960"/>
            <a:ext cx="46692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ПРОИЗВОЛЬНОЕ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ВНИМАНИЕ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32" name="Picture 2" descr=""/>
          <p:cNvPicPr/>
          <p:nvPr/>
        </p:nvPicPr>
        <p:blipFill>
          <a:blip r:embed="rId2"/>
          <a:stretch/>
        </p:blipFill>
        <p:spPr>
          <a:xfrm rot="20071800">
            <a:off x="3475080" y="2745360"/>
            <a:ext cx="2474640" cy="3309480"/>
          </a:xfrm>
          <a:prstGeom prst="rect">
            <a:avLst/>
          </a:prstGeom>
          <a:ln>
            <a:noFill/>
          </a:ln>
        </p:spPr>
      </p:pic>
      <p:sp>
        <p:nvSpPr>
          <p:cNvPr id="133" name="CustomShape 4"/>
          <p:cNvSpPr/>
          <p:nvPr/>
        </p:nvSpPr>
        <p:spPr>
          <a:xfrm>
            <a:off x="7005240" y="1013400"/>
            <a:ext cx="4613760" cy="5427720"/>
          </a:xfrm>
          <a:prstGeom prst="rect">
            <a:avLst/>
          </a:prstGeom>
          <a:solidFill>
            <a:schemeClr val="lt1">
              <a:alpha val="40000"/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/>
          <a:fillRef idx="0"/>
          <a:effectRef idx="1"/>
          <a:fontRef idx="minor"/>
        </p:style>
      </p:sp>
      <p:sp>
        <p:nvSpPr>
          <p:cNvPr id="134" name="CustomShape 5"/>
          <p:cNvSpPr/>
          <p:nvPr/>
        </p:nvSpPr>
        <p:spPr>
          <a:xfrm>
            <a:off x="7250400" y="1295280"/>
            <a:ext cx="4152240" cy="352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/>
          <a:fillRef idx="0"/>
          <a:effectRef idx="1"/>
          <a:fontRef idx="minor"/>
        </p:style>
      </p:sp>
      <p:sp>
        <p:nvSpPr>
          <p:cNvPr id="135" name="CustomShape 6"/>
          <p:cNvSpPr/>
          <p:nvPr/>
        </p:nvSpPr>
        <p:spPr>
          <a:xfrm>
            <a:off x="7236000" y="4758840"/>
            <a:ext cx="4152240" cy="1465200"/>
          </a:xfrm>
          <a:prstGeom prst="rect">
            <a:avLst/>
          </a:prstGeom>
          <a:noFill/>
          <a:ln>
            <a:solidFill>
              <a:schemeClr val="dk1">
                <a:alpha val="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0"/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97280" y="1117800"/>
            <a:ext cx="30916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f8d0b5"/>
                </a:solidFill>
                <a:uFill>
                  <a:solidFill>
                    <a:srgbClr val="ffffff"/>
                  </a:solidFill>
                </a:uFill>
                <a:latin typeface="DIN Pro Bold"/>
                <a:ea typeface="Tahoma"/>
              </a:rPr>
              <a:t>ШАГ 3.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37" name="Line 2"/>
          <p:cNvSpPr/>
          <p:nvPr/>
        </p:nvSpPr>
        <p:spPr>
          <a:xfrm>
            <a:off x="0" y="820080"/>
            <a:ext cx="121917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3"/>
          <p:cNvSpPr/>
          <p:nvPr/>
        </p:nvSpPr>
        <p:spPr>
          <a:xfrm>
            <a:off x="6692760" y="1148040"/>
            <a:ext cx="4689000" cy="5516640"/>
          </a:xfrm>
          <a:prstGeom prst="rect">
            <a:avLst/>
          </a:prstGeom>
          <a:solidFill>
            <a:schemeClr val="lt1">
              <a:alpha val="40000"/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/>
          <a:fillRef idx="0"/>
          <a:effectRef idx="1"/>
          <a:fontRef idx="minor"/>
        </p:style>
      </p:sp>
      <p:sp>
        <p:nvSpPr>
          <p:cNvPr id="139" name="CustomShape 4"/>
          <p:cNvSpPr/>
          <p:nvPr/>
        </p:nvSpPr>
        <p:spPr>
          <a:xfrm>
            <a:off x="6927120" y="1368720"/>
            <a:ext cx="4219920" cy="3585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/>
          <a:fillRef idx="0"/>
          <a:effectRef idx="1"/>
          <a:fontRef idx="minor"/>
        </p:style>
      </p:sp>
      <p:sp>
        <p:nvSpPr>
          <p:cNvPr id="140" name="CustomShape 5"/>
          <p:cNvSpPr/>
          <p:nvPr/>
        </p:nvSpPr>
        <p:spPr>
          <a:xfrm>
            <a:off x="6927120" y="4954680"/>
            <a:ext cx="4219920" cy="1489320"/>
          </a:xfrm>
          <a:prstGeom prst="rect">
            <a:avLst/>
          </a:prstGeom>
          <a:noFill/>
          <a:ln>
            <a:solidFill>
              <a:schemeClr val="dk1">
                <a:alpha val="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0"/>
          <a:fontRef idx="minor"/>
        </p:style>
      </p:sp>
      <p:sp>
        <p:nvSpPr>
          <p:cNvPr id="141" name="CustomShape 6"/>
          <p:cNvSpPr/>
          <p:nvPr/>
        </p:nvSpPr>
        <p:spPr>
          <a:xfrm>
            <a:off x="448560" y="2024280"/>
            <a:ext cx="49791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ВКЛЮЧЕНИЕ ПЕДАГОГА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2" name="CustomShape 7"/>
          <p:cNvSpPr/>
          <p:nvPr/>
        </p:nvSpPr>
        <p:spPr>
          <a:xfrm>
            <a:off x="819720" y="3567240"/>
            <a:ext cx="548172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ec7b2d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ВЗАИМОДЕЙСТВИЕ </a:t>
            </a:r>
            <a:r>
              <a:rPr b="1" lang="ru-RU" sz="2800" spc="-1" strike="noStrike">
                <a:solidFill>
                  <a:srgbClr val="ec7b2d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
</a:t>
            </a:r>
            <a:r>
              <a:rPr b="1" lang="ru-RU" sz="2800" spc="-1" strike="noStrike">
                <a:solidFill>
                  <a:srgbClr val="ec7b2d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ПРИ ПОМОЩИ ПРЕДМЕТА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3" name="CustomShape 8"/>
          <p:cNvSpPr/>
          <p:nvPr/>
        </p:nvSpPr>
        <p:spPr>
          <a:xfrm>
            <a:off x="1743120" y="4911840"/>
            <a:ext cx="522396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ec7b2d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ЧЕРЕЗ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ec7b2d"/>
                </a:solidFill>
                <a:uFill>
                  <a:solidFill>
                    <a:srgbClr val="ffffff"/>
                  </a:solidFill>
                </a:uFill>
                <a:latin typeface="DIN Pro Regular"/>
                <a:ea typeface="Arial"/>
              </a:rPr>
              <a:t>ЗРИТЕЛЬНЫЙ КОНТАКТ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</TotalTime>
  <Application>Presentation_Editor/1.5.1.9$Windows_x86 LibreOffice_project/50$Build-9</Application>
  <Words>214</Words>
  <Paragraphs>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2020-12-20T19:37:54Z</dcterms:created>
  <dc:creator>Пользователь Windows</dc:creator>
  <dc:description/>
  <dc:language>ru-RU</dc:language>
  <cp:lastModifiedBy/>
  <dcterms:modified xsi:type="dcterms:W3CDTF">2023-10-16T16:51:03Z</dcterms:modified>
  <cp:revision>72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DocSecurity">
    <vt:i4>0</vt:i4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2</vt:i4>
  </property>
  <property fmtid="{D5CDD505-2E9C-101B-9397-08002B2CF9AE}" pid="8" name="Notes">
    <vt:i4>0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19</vt:i4>
  </property>
</Properties>
</file>