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ChangeArrowheads="1" noGrp="1"/>
          </p:cNvSpPr>
          <p:nvPr userDrawn="1"/>
        </p:nvSpPr>
        <p:spPr bwMode="auto">
          <a:xfrm>
            <a:off x="6165742" y="1"/>
            <a:ext cx="2978254" cy="685746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102"/>
          <p:cNvSpPr>
            <a:spLocks noChangeArrowheads="1" noGrp="1"/>
          </p:cNvSpPr>
          <p:nvPr userDrawn="1"/>
        </p:nvSpPr>
        <p:spPr bwMode="auto">
          <a:xfrm>
            <a:off x="6300191" y="3356809"/>
            <a:ext cx="142875" cy="14524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9" name="Text Placeholder 4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661044" y="2597939"/>
            <a:ext cx="223116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6" y="2569090"/>
            <a:ext cx="5537438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42"/>
            <a:ext cx="2057400" cy="583564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42"/>
            <a:ext cx="6019799" cy="583564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4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7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11559" y="1595438"/>
            <a:ext cx="3884239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199" y="1595438"/>
            <a:ext cx="3884239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11559" y="1535113"/>
            <a:ext cx="3885827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1559" y="2174874"/>
            <a:ext cx="38858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32" y="1535113"/>
            <a:ext cx="3887407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32" y="2174874"/>
            <a:ext cx="38874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7" y="273054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49" y="273050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59" y="4800603"/>
            <a:ext cx="792087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611559" y="612778"/>
            <a:ext cx="7920879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11559" y="5367337"/>
            <a:ext cx="792087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100"/>
          <p:cNvSpPr>
            <a:spLocks noChangeArrowheads="1" noGrp="1"/>
          </p:cNvSpPr>
          <p:nvPr userDrawn="1"/>
        </p:nvSpPr>
        <p:spPr bwMode="auto">
          <a:xfrm>
            <a:off x="2751" y="270"/>
            <a:ext cx="9138495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fill="norm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103"/>
          <p:cNvSpPr>
            <a:spLocks noChangeArrowheads="1" noGrp="1"/>
          </p:cNvSpPr>
          <p:nvPr userDrawn="1"/>
        </p:nvSpPr>
        <p:spPr bwMode="auto">
          <a:xfrm>
            <a:off x="137373" y="101751"/>
            <a:ext cx="5842210" cy="585789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104"/>
          <p:cNvSpPr>
            <a:spLocks noChangeArrowheads="1" noGrp="1"/>
          </p:cNvSpPr>
          <p:nvPr userDrawn="1"/>
        </p:nvSpPr>
        <p:spPr bwMode="auto">
          <a:xfrm>
            <a:off x="183728" y="130323"/>
            <a:ext cx="5707802" cy="572343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Shape 1105"/>
          <p:cNvSpPr>
            <a:spLocks noChangeArrowheads="1" noGrp="1"/>
          </p:cNvSpPr>
          <p:nvPr userDrawn="1"/>
        </p:nvSpPr>
        <p:spPr bwMode="auto">
          <a:xfrm>
            <a:off x="229869" y="159054"/>
            <a:ext cx="5573817" cy="558883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106"/>
          <p:cNvSpPr>
            <a:spLocks noChangeArrowheads="1" noGrp="1"/>
          </p:cNvSpPr>
          <p:nvPr userDrawn="1"/>
        </p:nvSpPr>
        <p:spPr bwMode="auto">
          <a:xfrm>
            <a:off x="276015" y="187787"/>
            <a:ext cx="5439620" cy="545437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107"/>
          <p:cNvSpPr>
            <a:spLocks noChangeArrowheads="1" noGrp="1"/>
          </p:cNvSpPr>
          <p:nvPr userDrawn="1"/>
        </p:nvSpPr>
        <p:spPr bwMode="auto">
          <a:xfrm>
            <a:off x="322155" y="216360"/>
            <a:ext cx="5305635" cy="53199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Shape 1108"/>
          <p:cNvSpPr>
            <a:spLocks noChangeArrowheads="1" noGrp="1"/>
          </p:cNvSpPr>
          <p:nvPr userDrawn="1"/>
        </p:nvSpPr>
        <p:spPr bwMode="auto">
          <a:xfrm>
            <a:off x="368510" y="245090"/>
            <a:ext cx="5171227" cy="518531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109"/>
          <p:cNvSpPr>
            <a:spLocks noChangeArrowheads="1" noGrp="1"/>
          </p:cNvSpPr>
          <p:nvPr userDrawn="1"/>
        </p:nvSpPr>
        <p:spPr bwMode="auto">
          <a:xfrm>
            <a:off x="414657" y="273821"/>
            <a:ext cx="5037030" cy="505071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110"/>
          <p:cNvSpPr>
            <a:spLocks noChangeArrowheads="1" noGrp="1"/>
          </p:cNvSpPr>
          <p:nvPr userDrawn="1"/>
        </p:nvSpPr>
        <p:spPr bwMode="auto">
          <a:xfrm>
            <a:off x="460797" y="302395"/>
            <a:ext cx="4903045" cy="49162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111"/>
          <p:cNvSpPr>
            <a:spLocks noChangeArrowheads="1" noGrp="1"/>
          </p:cNvSpPr>
          <p:nvPr userDrawn="1"/>
        </p:nvSpPr>
        <p:spPr bwMode="auto">
          <a:xfrm>
            <a:off x="507152" y="331128"/>
            <a:ext cx="4768637" cy="47816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112"/>
          <p:cNvSpPr>
            <a:spLocks noChangeArrowheads="1" noGrp="1"/>
          </p:cNvSpPr>
          <p:nvPr userDrawn="1"/>
        </p:nvSpPr>
        <p:spPr bwMode="auto">
          <a:xfrm>
            <a:off x="553298" y="359857"/>
            <a:ext cx="4634440" cy="464703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Shape 1113"/>
          <p:cNvSpPr>
            <a:spLocks noChangeArrowheads="1" noGrp="1"/>
          </p:cNvSpPr>
          <p:nvPr userDrawn="1"/>
        </p:nvSpPr>
        <p:spPr bwMode="auto">
          <a:xfrm>
            <a:off x="599439" y="388590"/>
            <a:ext cx="4500455" cy="451243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14"/>
          <p:cNvSpPr>
            <a:spLocks noChangeArrowheads="1" noGrp="1"/>
          </p:cNvSpPr>
          <p:nvPr userDrawn="1"/>
        </p:nvSpPr>
        <p:spPr bwMode="auto">
          <a:xfrm>
            <a:off x="645582" y="417163"/>
            <a:ext cx="4366260" cy="437797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Shape 1115"/>
          <p:cNvSpPr>
            <a:spLocks noChangeArrowheads="1" noGrp="1"/>
          </p:cNvSpPr>
          <p:nvPr userDrawn="1"/>
        </p:nvSpPr>
        <p:spPr bwMode="auto">
          <a:xfrm>
            <a:off x="691940" y="445894"/>
            <a:ext cx="4232062" cy="42435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Shape 1116"/>
          <p:cNvSpPr>
            <a:spLocks noChangeArrowheads="1" noGrp="1"/>
          </p:cNvSpPr>
          <p:nvPr userDrawn="1"/>
        </p:nvSpPr>
        <p:spPr bwMode="auto">
          <a:xfrm>
            <a:off x="738081" y="474624"/>
            <a:ext cx="4097865" cy="410891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Shape 1117"/>
          <p:cNvSpPr>
            <a:spLocks noChangeArrowheads="1" noGrp="1"/>
          </p:cNvSpPr>
          <p:nvPr userDrawn="1"/>
        </p:nvSpPr>
        <p:spPr bwMode="auto">
          <a:xfrm>
            <a:off x="784224" y="503197"/>
            <a:ext cx="3963669" cy="397446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Shape 1118"/>
          <p:cNvSpPr>
            <a:spLocks noChangeArrowheads="1" noGrp="1"/>
          </p:cNvSpPr>
          <p:nvPr userDrawn="1"/>
        </p:nvSpPr>
        <p:spPr bwMode="auto">
          <a:xfrm>
            <a:off x="830583" y="531930"/>
            <a:ext cx="3829473" cy="383985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Shape 1119"/>
          <p:cNvSpPr>
            <a:spLocks noChangeArrowheads="1" noGrp="1"/>
          </p:cNvSpPr>
          <p:nvPr userDrawn="1"/>
        </p:nvSpPr>
        <p:spPr bwMode="auto">
          <a:xfrm>
            <a:off x="876722" y="560659"/>
            <a:ext cx="3695275" cy="37052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Shape 1120"/>
          <p:cNvSpPr>
            <a:spLocks noChangeArrowheads="1" noGrp="1"/>
          </p:cNvSpPr>
          <p:nvPr userDrawn="1"/>
        </p:nvSpPr>
        <p:spPr bwMode="auto">
          <a:xfrm>
            <a:off x="1517440" y="5083093"/>
            <a:ext cx="886458" cy="8889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Shape 1121"/>
          <p:cNvSpPr>
            <a:spLocks noChangeArrowheads="1" noGrp="1"/>
          </p:cNvSpPr>
          <p:nvPr userDrawn="1"/>
        </p:nvSpPr>
        <p:spPr bwMode="auto">
          <a:xfrm>
            <a:off x="2138256" y="4515765"/>
            <a:ext cx="1401867" cy="140562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Shape 1124"/>
          <p:cNvSpPr>
            <a:spLocks noChangeArrowheads="1" noGrp="1"/>
          </p:cNvSpPr>
          <p:nvPr userDrawn="1"/>
        </p:nvSpPr>
        <p:spPr bwMode="auto">
          <a:xfrm>
            <a:off x="2278379" y="4457826"/>
            <a:ext cx="626955" cy="6287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25"/>
          <p:cNvSpPr>
            <a:spLocks noChangeArrowheads="1" noGrp="1"/>
          </p:cNvSpPr>
          <p:nvPr userDrawn="1"/>
        </p:nvSpPr>
        <p:spPr bwMode="auto">
          <a:xfrm>
            <a:off x="761999" y="4613071"/>
            <a:ext cx="514350" cy="51557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Shape 1138"/>
          <p:cNvSpPr>
            <a:spLocks noChangeArrowheads="1" noGrp="1"/>
          </p:cNvSpPr>
          <p:nvPr userDrawn="1"/>
        </p:nvSpPr>
        <p:spPr bwMode="auto">
          <a:xfrm>
            <a:off x="1733553" y="4372901"/>
            <a:ext cx="597322" cy="5989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Shape 1139"/>
          <p:cNvSpPr>
            <a:spLocks noChangeArrowheads="1" noGrp="1"/>
          </p:cNvSpPr>
          <p:nvPr userDrawn="1"/>
        </p:nvSpPr>
        <p:spPr bwMode="auto">
          <a:xfrm>
            <a:off x="1236348" y="4729109"/>
            <a:ext cx="566631" cy="56812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Shape 1140"/>
          <p:cNvSpPr>
            <a:spLocks noChangeArrowheads="1" noGrp="1"/>
          </p:cNvSpPr>
          <p:nvPr userDrawn="1"/>
        </p:nvSpPr>
        <p:spPr bwMode="auto">
          <a:xfrm>
            <a:off x="1129875" y="5387076"/>
            <a:ext cx="564937" cy="566374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Shape 1141"/>
          <p:cNvSpPr>
            <a:spLocks noChangeArrowheads="1" noGrp="1"/>
          </p:cNvSpPr>
          <p:nvPr userDrawn="1"/>
        </p:nvSpPr>
        <p:spPr bwMode="auto">
          <a:xfrm>
            <a:off x="1777575" y="5855034"/>
            <a:ext cx="670135" cy="67193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142"/>
          <p:cNvSpPr>
            <a:spLocks noChangeArrowheads="1" noGrp="1"/>
          </p:cNvSpPr>
          <p:nvPr userDrawn="1"/>
        </p:nvSpPr>
        <p:spPr bwMode="auto">
          <a:xfrm>
            <a:off x="1681482" y="6244482"/>
            <a:ext cx="516254" cy="51780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Shape 1143"/>
          <p:cNvSpPr>
            <a:spLocks noChangeArrowheads="1" noGrp="1"/>
          </p:cNvSpPr>
          <p:nvPr userDrawn="1"/>
        </p:nvSpPr>
        <p:spPr bwMode="auto">
          <a:xfrm>
            <a:off x="2697690" y="5964721"/>
            <a:ext cx="544829" cy="5462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144"/>
          <p:cNvSpPr>
            <a:spLocks noChangeArrowheads="1" noGrp="1"/>
          </p:cNvSpPr>
          <p:nvPr userDrawn="1"/>
        </p:nvSpPr>
        <p:spPr bwMode="auto">
          <a:xfrm>
            <a:off x="2278382" y="5578670"/>
            <a:ext cx="733424" cy="73527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147"/>
          <p:cNvSpPr>
            <a:spLocks noChangeArrowheads="1" noGrp="1"/>
          </p:cNvSpPr>
          <p:nvPr userDrawn="1"/>
        </p:nvSpPr>
        <p:spPr bwMode="auto">
          <a:xfrm>
            <a:off x="1957284" y="36827"/>
            <a:ext cx="564302" cy="56589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148"/>
          <p:cNvSpPr>
            <a:spLocks noChangeArrowheads="1" noGrp="1"/>
          </p:cNvSpPr>
          <p:nvPr userDrawn="1"/>
        </p:nvSpPr>
        <p:spPr bwMode="auto">
          <a:xfrm>
            <a:off x="1704130" y="35715"/>
            <a:ext cx="561550" cy="56304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99439" y="1600203"/>
            <a:ext cx="7932999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11559" y="6356353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199" y="6356353"/>
            <a:ext cx="289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90871" y="274638"/>
            <a:ext cx="79415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44207" y="6356353"/>
            <a:ext cx="2088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187624" y="1268760"/>
            <a:ext cx="6840760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>
                <a:solidFill>
                  <a:schemeClr val="tx2">
                    <a:lumMod val="75000"/>
                  </a:schemeClr>
                </a:solidFill>
              </a:rPr>
              <a:t>Социально – значимый проект </a:t>
            </a:r>
            <a:endParaRPr/>
          </a:p>
          <a:p>
            <a:pPr algn="ctr">
              <a:defRPr/>
            </a:pPr>
            <a:r>
              <a:rPr lang="ru-RU" sz="4000" b="1">
                <a:solidFill>
                  <a:schemeClr val="tx2">
                    <a:lumMod val="75000"/>
                  </a:schemeClr>
                </a:solidFill>
              </a:rPr>
              <a:t>«Аркадий Паровозов спешит на помощь» </a:t>
            </a:r>
            <a:endParaRPr lang="ru-RU" sz="4000" b="1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33161" y="110569"/>
            <a:ext cx="4065750" cy="1554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02060"/>
                </a:solidFill>
                <a:cs typeface="Aharoni"/>
              </a:rPr>
              <a:t>Социально </a:t>
            </a:r>
            <a:r>
              <a:rPr lang="ru-RU" sz="2400" b="1">
                <a:solidFill>
                  <a:srgbClr val="002060"/>
                </a:solidFill>
                <a:cs typeface="Aharoni"/>
              </a:rPr>
              <a:t>значимый проект </a:t>
            </a:r>
            <a:br>
              <a:rPr lang="ru-RU" sz="2400" b="1">
                <a:solidFill>
                  <a:srgbClr val="002060"/>
                </a:solidFill>
                <a:cs typeface="Aharoni"/>
              </a:rPr>
            </a:br>
            <a:r>
              <a:rPr lang="ru-RU" sz="2400" b="1">
                <a:solidFill>
                  <a:srgbClr val="002060"/>
                </a:solidFill>
                <a:cs typeface="Aharoni"/>
              </a:rPr>
              <a:t>«Аркадий Паровозов спешит на помощь»</a:t>
            </a:r>
            <a:endParaRPr lang="ru-RU" sz="2400" b="1"/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230272" y="895400"/>
            <a:ext cx="5997912" cy="29523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i="1">
                <a:solidFill>
                  <a:schemeClr val="tx2">
                    <a:lumMod val="50000"/>
                  </a:schemeClr>
                </a:solidFill>
              </a:rPr>
              <a:t>Цель проекта: </a:t>
            </a:r>
            <a:r>
              <a:rPr lang="ru-RU" sz="1400">
                <a:solidFill>
                  <a:schemeClr val="tx2">
                    <a:lumMod val="50000"/>
                  </a:schemeClr>
                </a:solidFill>
              </a:rPr>
              <a:t>обучение детей, состоящих на различных видах учёта, правилам безопасного поведения дома, </a:t>
            </a:r>
            <a:r>
              <a:rPr lang="ru-RU" sz="1400">
                <a:solidFill>
                  <a:schemeClr val="tx2">
                    <a:lumMod val="50000"/>
                  </a:schemeClr>
                </a:solidFill>
              </a:rPr>
              <a:t>посредством </a:t>
            </a:r>
            <a:r>
              <a:rPr lang="ru-RU" sz="1400">
                <a:solidFill>
                  <a:schemeClr val="tx2">
                    <a:lumMod val="50000"/>
                  </a:schemeClr>
                </a:solidFill>
              </a:rPr>
              <a:t>проведения театрализованных постановок с элементами игры</a:t>
            </a:r>
            <a:r>
              <a:rPr lang="ru-RU" sz="140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6240317" y="2167576"/>
            <a:ext cx="2400879" cy="23664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>
                <a:solidFill>
                  <a:schemeClr val="tx2">
                    <a:lumMod val="50000"/>
                  </a:schemeClr>
                </a:solidFill>
              </a:rPr>
              <a:t>Сроки реализации: </a:t>
            </a:r>
            <a:r>
              <a:rPr lang="ru-RU" sz="1400">
                <a:solidFill>
                  <a:schemeClr val="tx2">
                    <a:lumMod val="50000"/>
                  </a:schemeClr>
                </a:solidFill>
              </a:rPr>
              <a:t>06.05.2019 г. – по настоящее </a:t>
            </a:r>
            <a:r>
              <a:rPr lang="ru-RU" sz="1400">
                <a:solidFill>
                  <a:schemeClr val="tx2">
                    <a:lumMod val="50000"/>
                  </a:schemeClr>
                </a:solidFill>
              </a:rPr>
              <a:t>время</a:t>
            </a:r>
            <a:endParaRPr lang="ru-RU" sz="1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4716016" y="4619105"/>
            <a:ext cx="4032448" cy="20145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>
                <a:solidFill>
                  <a:schemeClr val="tx2">
                    <a:lumMod val="50000"/>
                  </a:schemeClr>
                </a:solidFill>
              </a:rPr>
              <a:t>Участвуют: </a:t>
            </a:r>
            <a:r>
              <a:rPr lang="ru-RU" sz="1600">
                <a:solidFill>
                  <a:schemeClr val="tx2">
                    <a:lumMod val="50000"/>
                  </a:schemeClr>
                </a:solidFill>
              </a:rPr>
              <a:t>дети в возрасте от </a:t>
            </a:r>
            <a:r>
              <a:rPr lang="ru-RU" sz="1600">
                <a:solidFill>
                  <a:schemeClr val="tx2">
                    <a:lumMod val="50000"/>
                  </a:schemeClr>
                </a:solidFill>
              </a:rPr>
              <a:t>3 </a:t>
            </a:r>
            <a:r>
              <a:rPr lang="ru-RU" sz="1600">
                <a:solidFill>
                  <a:schemeClr val="tx2">
                    <a:lumMod val="50000"/>
                  </a:schemeClr>
                </a:solidFill>
              </a:rPr>
              <a:t>до 10 лет, групп риска и дети из семей состоящих на </a:t>
            </a:r>
            <a:r>
              <a:rPr lang="ru-RU" sz="1600">
                <a:solidFill>
                  <a:schemeClr val="tx2">
                    <a:lumMod val="50000"/>
                  </a:schemeClr>
                </a:solidFill>
              </a:rPr>
              <a:t>внутрисадовском</a:t>
            </a:r>
            <a:r>
              <a:rPr lang="ru-RU" sz="160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sz="1600">
                <a:solidFill>
                  <a:schemeClr val="tx2">
                    <a:lumMod val="50000"/>
                  </a:schemeClr>
                </a:solidFill>
              </a:rPr>
              <a:t>внутришкольном</a:t>
            </a:r>
            <a:r>
              <a:rPr lang="ru-RU" sz="1600">
                <a:solidFill>
                  <a:schemeClr val="tx2">
                    <a:lumMod val="50000"/>
                  </a:schemeClr>
                </a:solidFill>
              </a:rPr>
              <a:t> учете и учете </a:t>
            </a:r>
            <a:r>
              <a:rPr lang="ru-RU" sz="1600">
                <a:solidFill>
                  <a:schemeClr val="tx2">
                    <a:lumMod val="50000"/>
                  </a:schemeClr>
                </a:solidFill>
              </a:rPr>
              <a:t>КДНиЗП</a:t>
            </a:r>
            <a:endParaRPr lang="ru-RU" sz="16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5006" y="3408451"/>
            <a:ext cx="3868807" cy="25060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55196" y="110570"/>
            <a:ext cx="2286000" cy="200025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3600" b="1">
                <a:latin typeface="+mn-lt"/>
              </a:rPr>
              <a:t>Театрализованные представления с элементами игры</a:t>
            </a:r>
            <a:endParaRPr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57200" y="4360733"/>
            <a:ext cx="3168351" cy="20008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44830" y="2172362"/>
            <a:ext cx="2197932" cy="351085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 bwMode="auto">
          <a:xfrm>
            <a:off x="251520" y="1847088"/>
            <a:ext cx="1800200" cy="1437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Повышенный интерес детей</a:t>
            </a:r>
            <a:endParaRPr lang="ru-RU" b="1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721183" y="1847088"/>
            <a:ext cx="1980603" cy="2013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Лучше и быстрее воспринимают полученную информацию</a:t>
            </a:r>
            <a:endParaRPr lang="ru-RU" b="1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223277" y="3136597"/>
            <a:ext cx="1597397" cy="1292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Новые знания</a:t>
            </a:r>
            <a:endParaRPr lang="ru-RU" b="1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280332" y="4962137"/>
            <a:ext cx="2160240" cy="1292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Применение знаний на практике</a:t>
            </a:r>
            <a:endParaRPr lang="ru-RU" b="1" i="1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>
            <a:cxnSpLocks/>
          </p:cNvCxnSpPr>
          <p:nvPr/>
        </p:nvCxnSpPr>
        <p:spPr bwMode="auto">
          <a:xfrm>
            <a:off x="6707769" y="1484784"/>
            <a:ext cx="652683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</p:cNvCxnSpPr>
          <p:nvPr/>
        </p:nvCxnSpPr>
        <p:spPr bwMode="auto">
          <a:xfrm>
            <a:off x="6156176" y="2060848"/>
            <a:ext cx="551593" cy="2901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 bwMode="auto">
          <a:xfrm flipH="1">
            <a:off x="3131840" y="2060848"/>
            <a:ext cx="144016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</p:cNvCxnSpPr>
          <p:nvPr/>
        </p:nvCxnSpPr>
        <p:spPr bwMode="auto">
          <a:xfrm flipH="1">
            <a:off x="1331640" y="1484784"/>
            <a:ext cx="891637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2070" y="490013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latin typeface="+mn-lt"/>
              </a:rPr>
              <a:t>Демонстрация мультфильма «Аркадий Паровозов спешит на помощь»</a:t>
            </a:r>
            <a:endParaRPr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02070" y="1657987"/>
            <a:ext cx="3649382" cy="24329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4241" y="4113004"/>
            <a:ext cx="3627212" cy="24181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60032" y="1662179"/>
            <a:ext cx="3671553" cy="24477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886958" y="4090909"/>
            <a:ext cx="3649384" cy="243292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83569" y="2924943"/>
            <a:ext cx="7929798" cy="38164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Стрелка вправо 6"/>
          <p:cNvSpPr/>
          <p:nvPr/>
        </p:nvSpPr>
        <p:spPr bwMode="auto">
          <a:xfrm>
            <a:off x="4364895" y="1736812"/>
            <a:ext cx="4248472" cy="129614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i="1">
                <a:solidFill>
                  <a:schemeClr val="tx2">
                    <a:lumMod val="50000"/>
                  </a:schemeClr>
                </a:solidFill>
              </a:rPr>
              <a:t>Формат проблемных ситуаций</a:t>
            </a:r>
            <a:endParaRPr lang="ru-RU" sz="1600" b="1" i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179512" y="-27383"/>
            <a:ext cx="4427691" cy="136815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i="1">
                <a:solidFill>
                  <a:schemeClr val="tx2">
                    <a:lumMod val="50000"/>
                  </a:schemeClr>
                </a:solidFill>
              </a:rPr>
              <a:t>Дети – главные герои представления</a:t>
            </a:r>
            <a:endParaRPr lang="ru-RU" sz="1600" b="1" i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441260" y="1160748"/>
            <a:ext cx="3707611" cy="14401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i="1">
                <a:solidFill>
                  <a:schemeClr val="tx2">
                    <a:lumMod val="50000"/>
                  </a:schemeClr>
                </a:solidFill>
              </a:rPr>
              <a:t>Реальное пространство с героями мультфильмов</a:t>
            </a:r>
            <a:endParaRPr lang="ru-RU" sz="1600" b="1" i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4823227" y="584684"/>
            <a:ext cx="4227900" cy="11521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i="1">
                <a:solidFill>
                  <a:schemeClr val="tx2">
                    <a:lumMod val="50000"/>
                  </a:schemeClr>
                </a:solidFill>
              </a:rPr>
              <a:t>Вовлечение в сюжет мультфильма</a:t>
            </a:r>
            <a:endParaRPr lang="ru-RU" sz="1600" b="1" i="1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124744"/>
            <a:ext cx="8229600" cy="12961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>
                <a:latin typeface="+mn-lt"/>
              </a:rPr>
              <a:t>Итоговое мероприятие, подведение итогов конкурса рисунков </a:t>
            </a:r>
            <a:br>
              <a:rPr lang="ru-RU" sz="2800" b="1">
                <a:latin typeface="+mn-lt"/>
              </a:rPr>
            </a:br>
            <a:r>
              <a:rPr lang="ru-RU" sz="2800" b="1">
                <a:latin typeface="+mn-lt"/>
              </a:rPr>
              <a:t>«</a:t>
            </a:r>
            <a:r>
              <a:rPr lang="ru-RU" sz="2800" b="1">
                <a:latin typeface="+mn-lt"/>
              </a:rPr>
              <a:t>Безопасность глазами детей</a:t>
            </a:r>
            <a:r>
              <a:rPr lang="ru-RU" sz="2800" b="1">
                <a:latin typeface="+mn-lt"/>
              </a:rPr>
              <a:t>», с награждением каждого участника.</a:t>
            </a:r>
            <a:endParaRPr lang="ru-RU" sz="2800" b="1">
              <a:latin typeface="+mn-lt"/>
            </a:endParaRPr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04528" y="2636912"/>
            <a:ext cx="3384376" cy="19322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76056" y="2636912"/>
            <a:ext cx="3384376" cy="18330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39552" y="4785151"/>
            <a:ext cx="3384376" cy="16711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040052" y="4686005"/>
            <a:ext cx="3456384" cy="1820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30027" y="3121395"/>
            <a:ext cx="1893804" cy="18938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88674" y="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>
                <a:latin typeface="+mn-lt"/>
              </a:rPr>
              <a:t>Результаты по реализации проекта</a:t>
            </a:r>
            <a:endParaRPr lang="ru-RU" sz="3200" b="1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88674" y="1425139"/>
            <a:ext cx="3744416" cy="1477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Отсутствие происшествий, связанных с травматизмом</a:t>
            </a: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612534" y="1412776"/>
            <a:ext cx="4105740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Формирование у детей представлений осознанного отношения к вопросам личной безопасности</a:t>
            </a: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05337" y="3327909"/>
            <a:ext cx="2016224" cy="18938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Умение предвидеть опасности в быту</a:t>
            </a: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021478" y="4437112"/>
            <a:ext cx="2512245" cy="14371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Развитие познавательной активности</a:t>
            </a: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301280" y="5085628"/>
            <a:ext cx="3096344" cy="1547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i="1">
                <a:solidFill>
                  <a:schemeClr val="tx1"/>
                </a:solidFill>
              </a:rPr>
              <a:t>ЭФФЕКТИВНО</a:t>
            </a:r>
            <a:endParaRPr/>
          </a:p>
          <a:p>
            <a:pPr algn="ctr">
              <a:defRPr/>
            </a:pPr>
            <a:r>
              <a:rPr lang="ru-RU" sz="2400" b="1" i="1">
                <a:solidFill>
                  <a:schemeClr val="tx1"/>
                </a:solidFill>
              </a:rPr>
              <a:t>УСПЕШНО</a:t>
            </a:r>
            <a:endParaRPr/>
          </a:p>
          <a:p>
            <a:pPr algn="ctr">
              <a:defRPr/>
            </a:pPr>
            <a:r>
              <a:rPr lang="ru-RU" sz="2400" b="1" i="1">
                <a:solidFill>
                  <a:schemeClr val="tx1"/>
                </a:solidFill>
              </a:rPr>
              <a:t>РЕЗУЛЬТАТИВНО</a:t>
            </a:r>
            <a:endParaRPr lang="ru-RU" sz="2400" b="1" i="1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435122" y="5964113"/>
            <a:ext cx="3168351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 b="1" i="1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cxnSpLocks/>
          </p:cNvCxnSpPr>
          <p:nvPr/>
        </p:nvCxnSpPr>
        <p:spPr bwMode="auto">
          <a:xfrm flipH="1">
            <a:off x="4874045" y="3796145"/>
            <a:ext cx="346027" cy="1175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 bwMode="auto">
          <a:xfrm flipH="1">
            <a:off x="5220072" y="5373216"/>
            <a:ext cx="80140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cxnSpLocks/>
          </p:cNvCxnSpPr>
          <p:nvPr/>
        </p:nvCxnSpPr>
        <p:spPr bwMode="auto">
          <a:xfrm>
            <a:off x="2483768" y="3001070"/>
            <a:ext cx="535530" cy="2005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 bwMode="auto">
          <a:xfrm>
            <a:off x="1213449" y="5373216"/>
            <a:ext cx="1270319" cy="486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ial">
  <a:themeElements>
    <a:clrScheme name="Offici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0</Words>
  <Application>Р7-Офис/7.2.0.134</Application>
  <DocSecurity>0</DocSecurity>
  <PresentationFormat>Экран (4:3)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«Аркадий Паровозов спешит на помощь»</dc:title>
  <dc:subject/>
  <dc:creator>Admin12</dc:creator>
  <cp:keywords/>
  <dc:description/>
  <dc:identifier/>
  <dc:language/>
  <cp:lastModifiedBy/>
  <cp:revision>25</cp:revision>
  <dcterms:created xsi:type="dcterms:W3CDTF">2019-04-02T04:52:27Z</dcterms:created>
  <dcterms:modified xsi:type="dcterms:W3CDTF">2023-10-11T11:09:48Z</dcterms:modified>
  <cp:category/>
  <cp:contentStatus/>
  <cp:version/>
</cp:coreProperties>
</file>