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73" r:id="rId7"/>
    <p:sldId id="274" r:id="rId8"/>
    <p:sldId id="268" r:id="rId9"/>
    <p:sldId id="275" r:id="rId10"/>
    <p:sldId id="276" r:id="rId11"/>
    <p:sldId id="279" r:id="rId12"/>
    <p:sldId id="277" r:id="rId13"/>
    <p:sldId id="284" r:id="rId14"/>
    <p:sldId id="285" r:id="rId15"/>
    <p:sldId id="286" r:id="rId16"/>
    <p:sldId id="287" r:id="rId17"/>
    <p:sldId id="280" r:id="rId18"/>
    <p:sldId id="281" r:id="rId19"/>
    <p:sldId id="282" r:id="rId20"/>
    <p:sldId id="283"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F5822BB-B412-4726-B3C8-5EA82FA11A46}" type="datetimeFigureOut">
              <a:rPr lang="ru-RU" smtClean="0"/>
              <a:t>21.10.2022</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4291792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F5822BB-B412-4726-B3C8-5EA82FA11A46}" type="datetimeFigureOut">
              <a:rPr lang="ru-RU" smtClean="0"/>
              <a:t>21.10.2022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519582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F5822BB-B412-4726-B3C8-5EA82FA11A46}" type="datetimeFigureOut">
              <a:rPr lang="ru-RU" smtClean="0"/>
              <a:t>21.10.2022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2184741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F5822BB-B412-4726-B3C8-5EA82FA11A46}" type="datetimeFigureOut">
              <a:rPr lang="ru-RU" smtClean="0"/>
              <a:t>21.10.2022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81A0D8-1E97-4189-827E-3DD324007A59}"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45492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F5822BB-B412-4726-B3C8-5EA82FA11A46}" type="datetimeFigureOut">
              <a:rPr lang="ru-RU" smtClean="0"/>
              <a:t>21.10.2022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23068500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F5822BB-B412-4726-B3C8-5EA82FA11A46}" type="datetimeFigureOut">
              <a:rPr lang="ru-RU" smtClean="0"/>
              <a:t>21.10.2022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801151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F5822BB-B412-4726-B3C8-5EA82FA11A46}" type="datetimeFigureOut">
              <a:rPr lang="ru-RU" smtClean="0"/>
              <a:t>21.10.2022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2393998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5822BB-B412-4726-B3C8-5EA82FA11A46}" type="datetimeFigureOut">
              <a:rPr lang="ru-RU" smtClean="0"/>
              <a:t>21.10.2022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2979654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5822BB-B412-4726-B3C8-5EA82FA11A46}" type="datetimeFigureOut">
              <a:rPr lang="ru-RU" smtClean="0"/>
              <a:t>21.10.2022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820759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5822BB-B412-4726-B3C8-5EA82FA11A46}" type="datetimeFigureOut">
              <a:rPr lang="ru-RU" smtClean="0"/>
              <a:t>21.10.2022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133987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5822BB-B412-4726-B3C8-5EA82FA11A46}" type="datetimeFigureOut">
              <a:rPr lang="ru-RU" smtClean="0"/>
              <a:t>21.10.2022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31655299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F5822BB-B412-4726-B3C8-5EA82FA11A46}" type="datetimeFigureOut">
              <a:rPr lang="ru-RU" smtClean="0"/>
              <a:t>21.10.2022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3201237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F5822BB-B412-4726-B3C8-5EA82FA11A46}" type="datetimeFigureOut">
              <a:rPr lang="ru-RU" smtClean="0"/>
              <a:t>21.10.2022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2169577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F5822BB-B412-4726-B3C8-5EA82FA11A46}" type="datetimeFigureOut">
              <a:rPr lang="ru-RU" smtClean="0"/>
              <a:t>21.10.2022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2008931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822BB-B412-4726-B3C8-5EA82FA11A46}" type="datetimeFigureOut">
              <a:rPr lang="ru-RU" smtClean="0"/>
              <a:t>21.10.2022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996566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F5822BB-B412-4726-B3C8-5EA82FA11A46}" type="datetimeFigureOut">
              <a:rPr lang="ru-RU" smtClean="0"/>
              <a:t>21.10.2022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1210889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F5822BB-B412-4726-B3C8-5EA82FA11A46}" type="datetimeFigureOut">
              <a:rPr lang="ru-RU" smtClean="0"/>
              <a:t>21.10.2022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81A0D8-1E97-4189-827E-3DD324007A59}" type="slidenum">
              <a:rPr lang="ru-RU" smtClean="0"/>
              <a:t>‹#›</a:t>
            </a:fld>
            <a:endParaRPr lang="ru-RU"/>
          </a:p>
        </p:txBody>
      </p:sp>
    </p:spTree>
    <p:extLst>
      <p:ext uri="{BB962C8B-B14F-4D97-AF65-F5344CB8AC3E}">
        <p14:creationId xmlns:p14="http://schemas.microsoft.com/office/powerpoint/2010/main" val="2982988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5822BB-B412-4726-B3C8-5EA82FA11A46}" type="datetimeFigureOut">
              <a:rPr lang="ru-RU" smtClean="0"/>
              <a:t>21.10.2022</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81A0D8-1E97-4189-827E-3DD324007A59}" type="slidenum">
              <a:rPr lang="ru-RU" smtClean="0"/>
              <a:t>‹#›</a:t>
            </a:fld>
            <a:endParaRPr lang="ru-RU"/>
          </a:p>
        </p:txBody>
      </p:sp>
    </p:spTree>
    <p:extLst>
      <p:ext uri="{BB962C8B-B14F-4D97-AF65-F5344CB8AC3E}">
        <p14:creationId xmlns:p14="http://schemas.microsoft.com/office/powerpoint/2010/main" val="32086086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34FE4-4787-40EA-A187-B80E69F282DC}"/>
              </a:ext>
            </a:extLst>
          </p:cNvPr>
          <p:cNvSpPr>
            <a:spLocks noGrp="1"/>
          </p:cNvSpPr>
          <p:nvPr>
            <p:ph type="title"/>
          </p:nvPr>
        </p:nvSpPr>
        <p:spPr>
          <a:xfrm>
            <a:off x="1197683" y="608869"/>
            <a:ext cx="10548839" cy="1478570"/>
          </a:xfrm>
        </p:spPr>
        <p:txBody>
          <a:bodyPr>
            <a:normAutofit fontScale="90000"/>
          </a:bodyPr>
          <a:lstStyle/>
          <a:p>
            <a:pPr algn="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Эбру</a:t>
            </a:r>
            <a:r>
              <a:rPr lang="ru-RU" sz="2800" dirty="0">
                <a:latin typeface="Times New Roman" panose="02020603050405020304" pitchFamily="18" charset="0"/>
                <a:cs typeface="Times New Roman" panose="02020603050405020304" pitchFamily="18" charset="0"/>
              </a:rPr>
              <a:t>-технология, как технология диагностики и коррекции: работа со страхами, тревожностью»</a:t>
            </a: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Социальный педагог</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Табакова Кристина Михайловна</a:t>
            </a:r>
          </a:p>
        </p:txBody>
      </p:sp>
      <p:pic>
        <p:nvPicPr>
          <p:cNvPr id="5" name="Объект 4">
            <a:extLst>
              <a:ext uri="{FF2B5EF4-FFF2-40B4-BE49-F238E27FC236}">
                <a16:creationId xmlns:a16="http://schemas.microsoft.com/office/drawing/2014/main" id="{6492DF89-72CD-460F-9140-7E95F805B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4096" y="1968134"/>
            <a:ext cx="4510148" cy="3541712"/>
          </a:xfrm>
        </p:spPr>
      </p:pic>
    </p:spTree>
    <p:extLst>
      <p:ext uri="{BB962C8B-B14F-4D97-AF65-F5344CB8AC3E}">
        <p14:creationId xmlns:p14="http://schemas.microsoft.com/office/powerpoint/2010/main" val="346214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CEEDF09C-A947-4228-B451-6B437F8F28EA}"/>
              </a:ext>
            </a:extLst>
          </p:cNvPr>
          <p:cNvSpPr>
            <a:spLocks noGrp="1"/>
          </p:cNvSpPr>
          <p:nvPr>
            <p:ph type="body" sz="half" idx="2"/>
          </p:nvPr>
        </p:nvSpPr>
        <p:spPr>
          <a:xfrm>
            <a:off x="1141411" y="609601"/>
            <a:ext cx="5526676" cy="5181599"/>
          </a:xfrm>
        </p:spPr>
        <p:txBody>
          <a:bodyPr/>
          <a:lstStyle/>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На основе практического опыта работы можно отметить тот факт, что концентрация внимания на занятиях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у детей возрастает в разы. Дети в процессе рисования намного быстрее и лучше усваивают материал. Рисунки, которые получаются в результате использования техники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можно многократно использовать для понимания того, что происходит с ребёнком в сложные для него моменты, а также как ресурс для того, чтобы с ними справиться. При этом решение указанных задач зависит от того, какое задание было дано во время рисования. В коррекции детских страхов средствами техники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дети легче приступают к изображению своих переживаний, выплёскивают негативные эмоции с помощью цвета, проговаривают свои чувства и эмоции.</a:t>
            </a:r>
          </a:p>
          <a:p>
            <a:endParaRPr lang="ru-RU" dirty="0"/>
          </a:p>
        </p:txBody>
      </p:sp>
      <p:pic>
        <p:nvPicPr>
          <p:cNvPr id="3" name="Рисунок 2">
            <a:extLst>
              <a:ext uri="{FF2B5EF4-FFF2-40B4-BE49-F238E27FC236}">
                <a16:creationId xmlns:a16="http://schemas.microsoft.com/office/drawing/2014/main" id="{44BB8DC1-A5ED-406F-B2D1-4D034D080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520" y="1209820"/>
            <a:ext cx="4886179" cy="3896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31857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1A8CC32-FBEA-4844-9447-A56BD0B1A8C5}"/>
              </a:ext>
            </a:extLst>
          </p:cNvPr>
          <p:cNvSpPr>
            <a:spLocks noGrp="1"/>
          </p:cNvSpPr>
          <p:nvPr>
            <p:ph type="body" sz="half" idx="2"/>
          </p:nvPr>
        </p:nvSpPr>
        <p:spPr>
          <a:xfrm>
            <a:off x="1012874" y="717452"/>
            <a:ext cx="5880295" cy="5073748"/>
          </a:xfrm>
        </p:spPr>
        <p:txBody>
          <a:bodyPr>
            <a:normAutofit lnSpcReduction="10000"/>
          </a:bodyPr>
          <a:lstStyle/>
          <a:p>
            <a:pPr indent="228600" algn="just">
              <a:lnSpc>
                <a:spcPct val="107000"/>
              </a:lnSpc>
              <a:spcAft>
                <a:spcPts val="800"/>
              </a:spcAft>
            </a:pP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 терапия также является ценным инструментом коррекции тревожного состояния у детей с ментальными нарушениями. Как известно, что виды творческой активности могут оказывать важные психопрофилактические, развивающие эффекты, снижают высокое эмоциональное напряжение, детскую тревожность.</a:t>
            </a:r>
          </a:p>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Повышенная тревожность мешает нормальной деятельности, полноценному общению, развитию и познанию мира. У детей с ментальными нарушениями, повышенная тревожность обычно выражается в боязни проявить себя, глубоком переживании мелких неудач. Она связана с мотивацией избегания неуспеха и несколько заниженной самооценки. На высокий уровень тревожности влияют неправильный стиль воспитания, завышенные требования взрослых.</a:t>
            </a:r>
          </a:p>
          <a:p>
            <a:endParaRPr lang="ru-RU"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428F142E-8C79-46B3-AFA1-27C7016F7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115" y="717452"/>
            <a:ext cx="3831395" cy="5549705"/>
          </a:xfrm>
          <a:prstGeom prst="roundRect">
            <a:avLst>
              <a:gd name="adj" fmla="val 8594"/>
            </a:avLst>
          </a:prstGeom>
          <a:solidFill>
            <a:srgbClr val="FFFFFF">
              <a:shade val="85000"/>
            </a:srgbClr>
          </a:solidFill>
          <a:ln w="57150">
            <a:solidFill>
              <a:schemeClr val="tx2">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2860877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B23215E-D711-4EA8-9255-C24D79D2B2A3}"/>
              </a:ext>
            </a:extLst>
          </p:cNvPr>
          <p:cNvSpPr>
            <a:spLocks noGrp="1"/>
          </p:cNvSpPr>
          <p:nvPr>
            <p:ph type="body" sz="half" idx="2"/>
          </p:nvPr>
        </p:nvSpPr>
        <p:spPr>
          <a:xfrm>
            <a:off x="1141410" y="609601"/>
            <a:ext cx="4851427" cy="5181599"/>
          </a:xfrm>
        </p:spPr>
        <p:txBody>
          <a:bodyPr/>
          <a:lstStyle/>
          <a:p>
            <a:pPr indent="228600" algn="just">
              <a:lnSpc>
                <a:spcPct val="107000"/>
              </a:lnSpc>
              <a:spcAft>
                <a:spcPts val="800"/>
              </a:spcAft>
            </a:pPr>
            <a:endPar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228600" algn="just">
              <a:lnSpc>
                <a:spcPct val="107000"/>
              </a:lnSpc>
              <a:spcAft>
                <a:spcPts val="800"/>
              </a:spcAft>
            </a:pPr>
            <a:endPar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228600" algn="just">
              <a:lnSpc>
                <a:spcPct val="107000"/>
              </a:lnSpc>
              <a:spcAft>
                <a:spcPts val="800"/>
              </a:spcAft>
            </a:pP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 эффективный посредник для установления контакта с ребенком. Например, если он плохо говорит и не может рассказать взрослому о своих переживаниях, то в такой технике рисования все становится возможно. Прорисовывая волнующую ситуацию с помощью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создавая картину на воде, ребенок раскрывается, и взрослые получают возможность увидеть его актуальный внутренний мир.</a:t>
            </a:r>
          </a:p>
          <a:p>
            <a:endParaRPr lang="ru-RU" dirty="0"/>
          </a:p>
        </p:txBody>
      </p:sp>
      <p:pic>
        <p:nvPicPr>
          <p:cNvPr id="5" name="Рисунок 4">
            <a:extLst>
              <a:ext uri="{FF2B5EF4-FFF2-40B4-BE49-F238E27FC236}">
                <a16:creationId xmlns:a16="http://schemas.microsoft.com/office/drawing/2014/main" id="{867A8820-35C6-42C7-883C-7298B5B0DFD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829" r="27829"/>
          <a:stretch>
            <a:fillRect/>
          </a:stretch>
        </p:blipFill>
        <p:spPr>
          <a:xfrm>
            <a:off x="6372664" y="609600"/>
            <a:ext cx="4851427" cy="5181600"/>
          </a:xfrm>
          <a:prstGeom prst="rect">
            <a:avLst/>
          </a:prstGeom>
        </p:spPr>
      </p:pic>
    </p:spTree>
    <p:extLst>
      <p:ext uri="{BB962C8B-B14F-4D97-AF65-F5344CB8AC3E}">
        <p14:creationId xmlns:p14="http://schemas.microsoft.com/office/powerpoint/2010/main" val="3167901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5D4FE41F-AEAE-4CB4-9CC4-E5746CA04ABC}"/>
              </a:ext>
            </a:extLst>
          </p:cNvPr>
          <p:cNvSpPr>
            <a:spLocks noGrp="1"/>
          </p:cNvSpPr>
          <p:nvPr>
            <p:ph type="body" sz="half" idx="2"/>
          </p:nvPr>
        </p:nvSpPr>
        <p:spPr>
          <a:xfrm>
            <a:off x="1141411" y="609601"/>
            <a:ext cx="5808030" cy="5566116"/>
          </a:xfrm>
        </p:spPr>
        <p:txBody>
          <a:bodyPr>
            <a:normAutofit/>
          </a:bodyPr>
          <a:lstStyle/>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Данная арт-терапевтическая технология реализуется в учреждении с января 2022 года социальным педагогом и педагогом-психологом. Занятия с воспитанниками проводятся как в групповой, так и  в индивидуальной форме.</a:t>
            </a:r>
          </a:p>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Так, с января 2022 года, в реализации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-технологии приняли участие воспитанники:</a:t>
            </a:r>
          </a:p>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- 3-7 лет – 8 человек;</a:t>
            </a:r>
          </a:p>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- 7-18 лет – 23 человека.</a:t>
            </a:r>
          </a:p>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У несовершеннолетних присутствовали различные нарушения эмоционально-волевой сферы, поведенческие отклонения, трудности в осуществлении социальной адаптации, повышенная тревожность и страхи, агрессия к себе и окружающим. </a:t>
            </a:r>
          </a:p>
          <a:p>
            <a:endParaRPr lang="ru-RU"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1D4DF8F5-2D14-4981-B53B-B2CA803CC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1" y="787790"/>
            <a:ext cx="4820528" cy="4895558"/>
          </a:xfrm>
          <a:prstGeom prst="roundRect">
            <a:avLst>
              <a:gd name="adj" fmla="val 16667"/>
            </a:avLst>
          </a:prstGeom>
          <a:ln w="5715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418326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475C9B9C-6080-4150-A5A6-647320FC04F9}"/>
              </a:ext>
            </a:extLst>
          </p:cNvPr>
          <p:cNvSpPr>
            <a:spLocks noGrp="1"/>
          </p:cNvSpPr>
          <p:nvPr>
            <p:ph type="body" sz="half" idx="2"/>
          </p:nvPr>
        </p:nvSpPr>
        <p:spPr>
          <a:xfrm>
            <a:off x="1141410" y="379828"/>
            <a:ext cx="5934511" cy="5411372"/>
          </a:xfrm>
        </p:spPr>
        <p:txBody>
          <a:bodyPr/>
          <a:lstStyle/>
          <a:p>
            <a:pPr indent="449580" algn="just">
              <a:lnSpc>
                <a:spcPct val="107000"/>
              </a:lnSpc>
              <a:spcAft>
                <a:spcPts val="800"/>
              </a:spcAft>
            </a:pPr>
            <a:endPar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449580" algn="just">
              <a:lnSpc>
                <a:spcPct val="107000"/>
              </a:lnSpc>
              <a:spcAft>
                <a:spcPts val="800"/>
              </a:spcAft>
            </a:pPr>
            <a:endPar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449580" algn="just">
              <a:lnSpc>
                <a:spcPct val="107000"/>
              </a:lnSpc>
              <a:spcAft>
                <a:spcPts val="800"/>
              </a:spcAft>
            </a:pP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-технология получила положительный отклик как со стороны детей младшего возраста, так и подростков: в работе с воспитанниками младшего возраста детям предлагалось как импровизированное рисование, так и с заданной тематикой: «Мой страх», «Моя радость», «Моя грусть» и т.д. Дети с интересом наблюдали за результатом своего творчества: как расплываются, будто в танце, пестрые краски, сливаясь между собой. Ребята чувствовали себя настоящими художниками, ведь каждая получившаяся картина отличалась от других, и в ней не могло быть плохого результата. </a:t>
            </a:r>
          </a:p>
          <a:p>
            <a:endParaRPr lang="ru-RU" dirty="0"/>
          </a:p>
        </p:txBody>
      </p:sp>
      <p:pic>
        <p:nvPicPr>
          <p:cNvPr id="3" name="Рисунок 2">
            <a:extLst>
              <a:ext uri="{FF2B5EF4-FFF2-40B4-BE49-F238E27FC236}">
                <a16:creationId xmlns:a16="http://schemas.microsoft.com/office/drawing/2014/main" id="{C5A252CA-79AB-4735-922B-89A54FA5B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801" y="714131"/>
            <a:ext cx="4072303" cy="5429737"/>
          </a:xfrm>
          <a:prstGeom prst="roundRect">
            <a:avLst>
              <a:gd name="adj" fmla="val 16667"/>
            </a:avLst>
          </a:prstGeom>
          <a:ln w="5715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75194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DE7E704-75AF-47FC-8D34-C53890417F2C}"/>
              </a:ext>
            </a:extLst>
          </p:cNvPr>
          <p:cNvSpPr>
            <a:spLocks noGrp="1"/>
          </p:cNvSpPr>
          <p:nvPr>
            <p:ph type="body" sz="half" idx="2"/>
          </p:nvPr>
        </p:nvSpPr>
        <p:spPr>
          <a:xfrm>
            <a:off x="1141410" y="773723"/>
            <a:ext cx="5934511" cy="5017476"/>
          </a:xfrm>
        </p:spPr>
        <p:txBody>
          <a:bodyPr>
            <a:normAutofit/>
          </a:bodyPr>
          <a:lstStyle/>
          <a:p>
            <a:pPr indent="449580" algn="just">
              <a:lnSpc>
                <a:spcPct val="107000"/>
              </a:lnSpc>
              <a:spcAft>
                <a:spcPts val="800"/>
              </a:spcAft>
            </a:pPr>
            <a:endPar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С воспитанниками 7-18 лет,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-технология реализовалась совместно с музыкотерапией. Ведь музыка помогает определить эмоциональное состояние, больше его прочувствовать. А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даёт возможность выразить его в виде рисунка и принять разные эмоциональные состояния как нужные и важные для человека.</a:t>
            </a:r>
            <a:endParaRPr lang="ru-RU" sz="1400" dirty="0">
              <a:solidFill>
                <a:schemeClr val="accent4">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Практика состояла из двух этапов. На первом этапе воспитаннику в тишине предлагалось нарисовать своё эмоциональное состояние на текущий момент. Это мог быть как фоновый рисунок, созданный на базе техники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с помощью кистей различной толщины, так и  с использованием различных приспособлений (шило, шпажка, гребень).</a:t>
            </a:r>
            <a:endParaRPr lang="ru-RU" sz="1400" dirty="0">
              <a:solidFill>
                <a:schemeClr val="accent4">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568D35FC-2438-4953-8D6D-FE37DE2F93E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432" r="264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145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0963572-35F8-480C-B3D5-3166C41B8E48}"/>
              </a:ext>
            </a:extLst>
          </p:cNvPr>
          <p:cNvSpPr>
            <a:spLocks noGrp="1"/>
          </p:cNvSpPr>
          <p:nvPr>
            <p:ph type="body" sz="half" idx="2"/>
          </p:nvPr>
        </p:nvSpPr>
        <p:spPr>
          <a:xfrm>
            <a:off x="1141410" y="609601"/>
            <a:ext cx="5934511" cy="5181599"/>
          </a:xfrm>
        </p:spPr>
        <p:txBody>
          <a:bodyPr>
            <a:normAutofit/>
          </a:bodyPr>
          <a:lstStyle/>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На втором этапе, когда фон готов, включалась музыка. Музыкальный ряд составлен особым образом из фрагментов произведений, которые передают различные эмоциональные состояния, связанные как с приятными, так и с неприятными переживаниями. Выражение эмоций через цвет помогало прожить эти состояния. То есть, ощущая вызываемую музыкой эмоцию, рисующий выбирал цвет, который, по его мнению, этой эмоции соответствует. Важно перед вторым этапом было донести ребенку идею о том, что он абсолютно свободен в творческом самовыражении. По окончании работы, рисунок переносился на бумагу.</a:t>
            </a:r>
          </a:p>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На этапе обсуждения, после того как картина высохнет, воспитаннику предлагалось показать свой рисунок и рассказать, что с ним происходило.</a:t>
            </a:r>
          </a:p>
          <a:p>
            <a:endParaRPr lang="ru-RU" sz="18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F62C985F-6B40-4001-B4AD-D0C39822B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850" y="609601"/>
            <a:ext cx="4088423" cy="5451231"/>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708644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B433DC3-DF40-43CC-A1D0-4A645291209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1205" r="21205"/>
          <a:stretch>
            <a:fillRect/>
          </a:stretch>
        </p:blipFill>
        <p:spPr>
          <a:xfrm>
            <a:off x="7383900" y="609601"/>
            <a:ext cx="3771779" cy="5330106"/>
          </a:xfrm>
          <a:prstGeom prst="round2DiagRect">
            <a:avLst>
              <a:gd name="adj1" fmla="val 5608"/>
              <a:gd name="adj2" fmla="val 384"/>
            </a:avLst>
          </a:prstGeom>
        </p:spPr>
      </p:pic>
      <p:sp>
        <p:nvSpPr>
          <p:cNvPr id="4" name="Текст 3">
            <a:extLst>
              <a:ext uri="{FF2B5EF4-FFF2-40B4-BE49-F238E27FC236}">
                <a16:creationId xmlns:a16="http://schemas.microsoft.com/office/drawing/2014/main" id="{2DA51788-65D8-4259-9AE7-2007AFC22018}"/>
              </a:ext>
            </a:extLst>
          </p:cNvPr>
          <p:cNvSpPr>
            <a:spLocks noGrp="1"/>
          </p:cNvSpPr>
          <p:nvPr>
            <p:ph type="body" sz="half" idx="2"/>
          </p:nvPr>
        </p:nvSpPr>
        <p:spPr>
          <a:xfrm>
            <a:off x="1141409" y="609601"/>
            <a:ext cx="6131587" cy="5636454"/>
          </a:xfrm>
        </p:spPr>
        <p:txBody>
          <a:bodyPr>
            <a:normAutofit/>
          </a:bodyPr>
          <a:lstStyle/>
          <a:p>
            <a:pPr indent="228600" algn="ctr">
              <a:lnSpc>
                <a:spcPct val="107000"/>
              </a:lnSpc>
              <a:spcAft>
                <a:spcPts val="800"/>
              </a:spcAft>
            </a:pPr>
            <a:r>
              <a:rPr lang="ru-RU" sz="1900" b="1" u="sng"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Анализируя показатели первичной и промежуточной диагностики, наблюдения за несовершеннолетними, можно сделать вывод, что в работе с детьми </a:t>
            </a:r>
            <a:r>
              <a:rPr lang="ru-RU" sz="1900" b="1" u="sng"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900" b="1" u="sng"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a:t>
            </a:r>
            <a:endParaRPr lang="ru-RU" sz="1900" u="sng"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228600" algn="just">
              <a:lnSpc>
                <a:spcPct val="107000"/>
              </a:lnSpc>
              <a:spcAft>
                <a:spcPts val="800"/>
              </a:spcAft>
            </a:pPr>
            <a:r>
              <a:rPr lang="ru-RU" sz="19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является прекрасным инструментом развития воображения, моторики, творческого начала;</a:t>
            </a:r>
          </a:p>
          <a:p>
            <a:pPr indent="228600" algn="just">
              <a:lnSpc>
                <a:spcPct val="107000"/>
              </a:lnSpc>
              <a:spcAft>
                <a:spcPts val="800"/>
              </a:spcAft>
            </a:pPr>
            <a:r>
              <a:rPr lang="ru-RU" sz="19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помогает научиться чувствовать, понимать и творить красоту, переключиться с интеллектуальной нагрузки на другую активность - созерцание и создание чего-то уникального. Яркие краски на воде поднимают настроение, сотворчество с водой приближает к природе и к себе;</a:t>
            </a:r>
          </a:p>
          <a:p>
            <a:endParaRPr lang="ru-RU" dirty="0"/>
          </a:p>
        </p:txBody>
      </p:sp>
    </p:spTree>
    <p:extLst>
      <p:ext uri="{BB962C8B-B14F-4D97-AF65-F5344CB8AC3E}">
        <p14:creationId xmlns:p14="http://schemas.microsoft.com/office/powerpoint/2010/main" val="38420903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84BBBC57-07FC-4C3C-9AE0-0A669B0DA79B}"/>
              </a:ext>
            </a:extLst>
          </p:cNvPr>
          <p:cNvSpPr>
            <a:spLocks noGrp="1"/>
          </p:cNvSpPr>
          <p:nvPr>
            <p:ph type="body" sz="half" idx="2"/>
          </p:nvPr>
        </p:nvSpPr>
        <p:spPr>
          <a:xfrm>
            <a:off x="1099207" y="253218"/>
            <a:ext cx="5793962" cy="6035039"/>
          </a:xfrm>
        </p:spPr>
        <p:txBody>
          <a:bodyPr>
            <a:normAutofit/>
          </a:bodyPr>
          <a:lstStyle/>
          <a:p>
            <a:pPr lvl="0" indent="228600" algn="just">
              <a:lnSpc>
                <a:spcPct val="107000"/>
              </a:lnSpc>
              <a:spcAft>
                <a:spcPts val="800"/>
              </a:spcAft>
            </a:pPr>
            <a:r>
              <a:rPr lang="ru-RU" sz="1800" dirty="0">
                <a:solidFill>
                  <a:srgbClr val="B258D3">
                    <a:lumMod val="50000"/>
                  </a:srgbClr>
                </a:solidFill>
                <a:latin typeface="Times New Roman" panose="02020603050405020304" pitchFamily="18" charset="0"/>
                <a:ea typeface="Malgun Gothic" panose="020B0503020000020004" pitchFamily="34" charset="-127"/>
                <a:cs typeface="Times New Roman" panose="02020603050405020304" pitchFamily="18" charset="0"/>
              </a:rPr>
              <a:t>• создает положительный эмоциональный настрой в группе;</a:t>
            </a:r>
          </a:p>
          <a:p>
            <a:pPr lvl="0" indent="228600" algn="just">
              <a:lnSpc>
                <a:spcPct val="107000"/>
              </a:lnSpc>
              <a:spcAft>
                <a:spcPts val="800"/>
              </a:spcAft>
            </a:pPr>
            <a:r>
              <a:rPr lang="ru-RU" sz="1800" dirty="0">
                <a:solidFill>
                  <a:srgbClr val="B258D3">
                    <a:lumMod val="50000"/>
                  </a:srgbClr>
                </a:solidFill>
                <a:latin typeface="Times New Roman" panose="02020603050405020304" pitchFamily="18" charset="0"/>
                <a:ea typeface="Malgun Gothic" panose="020B0503020000020004" pitchFamily="34" charset="-127"/>
                <a:cs typeface="Times New Roman" panose="02020603050405020304" pitchFamily="18" charset="0"/>
              </a:rPr>
              <a:t>• облегчает процесс коммуникации со сверстниками и взрослыми. Совместное участие в художественной деятельности способствует созданию отношений взаимного принятия, эмпатии;</a:t>
            </a:r>
            <a:endParaRPr lang="ru-RU"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помогает в коррекции агрессии, так как дает возможность на символическом уровне экспериментировать с самыми разными чувствами, исследовать и выражать их в социально приемлемой форме;</a:t>
            </a:r>
            <a:endParaRPr lang="ru-RU" sz="1800" dirty="0">
              <a:solidFill>
                <a:schemeClr val="accent4">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развивает чувство внутреннего контроля. Занятия стимулируют развитие сенсомоторных умений и правого полушария головного мозга, отвечающего за интуицию и ориентацию в пространстве;</a:t>
            </a:r>
            <a:endParaRPr lang="ru-RU" sz="1800" dirty="0">
              <a:solidFill>
                <a:schemeClr val="accent4">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pPr indent="228600" algn="just">
              <a:lnSpc>
                <a:spcPct val="107000"/>
              </a:lnSpc>
              <a:spcAft>
                <a:spcPts val="800"/>
              </a:spcAft>
            </a:pPr>
            <a:endParaRPr lang="ru-RU"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endParaRPr lang="ru-RU" dirty="0"/>
          </a:p>
        </p:txBody>
      </p:sp>
      <p:pic>
        <p:nvPicPr>
          <p:cNvPr id="3" name="Рисунок 2">
            <a:extLst>
              <a:ext uri="{FF2B5EF4-FFF2-40B4-BE49-F238E27FC236}">
                <a16:creationId xmlns:a16="http://schemas.microsoft.com/office/drawing/2014/main" id="{D1E6634D-5760-49AB-869C-6BA7E3359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46" y="1252025"/>
            <a:ext cx="4220308" cy="4012807"/>
          </a:xfrm>
          <a:prstGeom prst="rect">
            <a:avLst/>
          </a:prstGeom>
          <a:ln w="57150">
            <a:solidFill>
              <a:schemeClr val="tx2">
                <a:lumMod val="75000"/>
              </a:schemeClr>
            </a:solidFill>
          </a:ln>
        </p:spPr>
      </p:pic>
    </p:spTree>
    <p:extLst>
      <p:ext uri="{BB962C8B-B14F-4D97-AF65-F5344CB8AC3E}">
        <p14:creationId xmlns:p14="http://schemas.microsoft.com/office/powerpoint/2010/main" val="20972345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BB24D10B-6398-496B-BFB0-66674322D034}"/>
              </a:ext>
            </a:extLst>
          </p:cNvPr>
          <p:cNvSpPr>
            <a:spLocks noGrp="1"/>
          </p:cNvSpPr>
          <p:nvPr>
            <p:ph type="body" sz="half" idx="2"/>
          </p:nvPr>
        </p:nvSpPr>
        <p:spPr>
          <a:xfrm>
            <a:off x="1141410" y="609601"/>
            <a:ext cx="5934511" cy="5439507"/>
          </a:xfrm>
        </p:spPr>
        <p:txBody>
          <a:bodyPr/>
          <a:lstStyle/>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повышает адаптационные способности. Снижает утомление, негативные эмоциональные состояния и их проявления;</a:t>
            </a:r>
          </a:p>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эффективен в коррекции различных отклонений и нарушений личностного развития;</a:t>
            </a:r>
          </a:p>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позволяет расслабиться. Демонстративность, негативизм, агрессия уступают место инициативности, творчеству. Здесь нет категорий </a:t>
            </a:r>
            <a:r>
              <a:rPr lang="ru-RU" sz="1800" i="1"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«правильно-неправильно»</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a:t>
            </a:r>
            <a:r>
              <a:rPr lang="ru-RU" sz="1800" i="1"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«хорошо-плохо»</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что убирает напряжение и страх.</a:t>
            </a:r>
            <a:endParaRPr lang="ru-RU" dirty="0"/>
          </a:p>
        </p:txBody>
      </p:sp>
      <p:pic>
        <p:nvPicPr>
          <p:cNvPr id="3" name="Рисунок 2">
            <a:extLst>
              <a:ext uri="{FF2B5EF4-FFF2-40B4-BE49-F238E27FC236}">
                <a16:creationId xmlns:a16="http://schemas.microsoft.com/office/drawing/2014/main" id="{869F045F-0914-4138-8CEF-2C7B10030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929" y="792482"/>
            <a:ext cx="4273182" cy="4553242"/>
          </a:xfrm>
          <a:prstGeom prst="rect">
            <a:avLst/>
          </a:prstGeom>
          <a:ln w="57150">
            <a:solidFill>
              <a:schemeClr val="tx2">
                <a:lumMod val="75000"/>
              </a:schemeClr>
            </a:solidFill>
          </a:ln>
        </p:spPr>
      </p:pic>
    </p:spTree>
    <p:extLst>
      <p:ext uri="{BB962C8B-B14F-4D97-AF65-F5344CB8AC3E}">
        <p14:creationId xmlns:p14="http://schemas.microsoft.com/office/powerpoint/2010/main" val="2382192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51521E4-D232-4E6E-A4A1-3F68F5B997E2}"/>
              </a:ext>
            </a:extLst>
          </p:cNvPr>
          <p:cNvSpPr>
            <a:spLocks noGrp="1"/>
          </p:cNvSpPr>
          <p:nvPr>
            <p:ph type="body" sz="half" idx="2"/>
          </p:nvPr>
        </p:nvSpPr>
        <p:spPr>
          <a:xfrm>
            <a:off x="1146705" y="592666"/>
            <a:ext cx="5211892" cy="5198534"/>
          </a:xfrm>
        </p:spPr>
        <p:txBody>
          <a:bodyPr>
            <a:normAutofit/>
          </a:bodyPr>
          <a:lstStyle/>
          <a:p>
            <a:pPr algn="just"/>
            <a:r>
              <a:rPr lang="ru-RU" sz="1800" dirty="0">
                <a:solidFill>
                  <a:schemeClr val="accent4">
                    <a:lumMod val="75000"/>
                  </a:schemeClr>
                </a:solidFill>
                <a:latin typeface="Times New Roman" panose="02020603050405020304" pitchFamily="18" charset="0"/>
                <a:ea typeface="Malgun Gothic" panose="020B0503020000020004" pitchFamily="34" charset="-127"/>
              </a:rPr>
              <a:t>	В реалиях современной действительности на человека постоянно действует достаточно широкий спектр стрессовых факторов. Однако, для кого-то жизненные трудности становятся толчком к саморазвитию, а кто-то наоборот, опускает руки и даже заболевает. </a:t>
            </a:r>
            <a:r>
              <a:rPr lang="ru-RU" sz="18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rPr>
              <a:t>Наиболее беспомощным в подобной ситуации оказывается ребенок. В силу своего возраста, он не обладает теми механизмами психологической защиты, которые помогают взрослым избавляться от негативных эмоций или снижать их воздействие на психику в целом.</a:t>
            </a:r>
            <a:r>
              <a:rPr lang="ru-RU" sz="1800" dirty="0">
                <a:solidFill>
                  <a:schemeClr val="accent4">
                    <a:lumMod val="75000"/>
                  </a:schemeClr>
                </a:solidFill>
                <a:latin typeface="Times New Roman" panose="02020603050405020304" pitchFamily="18" charset="0"/>
                <a:ea typeface="Malgun Gothic" panose="020B0503020000020004" pitchFamily="34" charset="-127"/>
              </a:rPr>
              <a:t> </a:t>
            </a:r>
            <a:endParaRPr lang="ru-RU" sz="1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EEE3141-223C-4451-9FF9-E94BF9807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444" y="459284"/>
            <a:ext cx="4098974" cy="5465298"/>
          </a:xfrm>
          <a:prstGeom prst="roundRect">
            <a:avLst>
              <a:gd name="adj" fmla="val 8594"/>
            </a:avLst>
          </a:prstGeom>
          <a:solidFill>
            <a:srgbClr val="FFFFFF">
              <a:shade val="85000"/>
            </a:srgbClr>
          </a:solidFill>
          <a:ln w="57150">
            <a:solidFill>
              <a:schemeClr val="tx2">
                <a:lumMod val="75000"/>
              </a:schemeClr>
            </a:solidFill>
          </a:ln>
          <a:effectLst>
            <a:reflection blurRad="12700" stA="38000" endPos="28000" dist="5000" dir="5400000" sy="-100000" algn="bl" rotWithShape="0"/>
          </a:effec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5247785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BB9AD08D-DF6D-4669-BA2A-CA9D954C5173}"/>
              </a:ext>
            </a:extLst>
          </p:cNvPr>
          <p:cNvSpPr>
            <a:spLocks noGrp="1"/>
          </p:cNvSpPr>
          <p:nvPr>
            <p:ph type="body" sz="half" idx="2"/>
          </p:nvPr>
        </p:nvSpPr>
        <p:spPr>
          <a:xfrm>
            <a:off x="1141410" y="609601"/>
            <a:ext cx="5231255" cy="5181599"/>
          </a:xfrm>
        </p:spPr>
        <p:txBody>
          <a:bodyPr/>
          <a:lstStyle/>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Побочным продуктом арт-терапии является чувство удовлетворения, которое возникает в результате выявления скрытых талантов и их развития.</a:t>
            </a:r>
          </a:p>
          <a:p>
            <a:pPr indent="22860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Таким образом, арт-терапевтическая техника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интересна, необычна, обладает множеством неоспоримых плюсов, подходит для работы с широким кругом клиентов самого разного возраста и спектром проблем.</a:t>
            </a:r>
          </a:p>
          <a:p>
            <a:endParaRPr lang="ru-RU" dirty="0"/>
          </a:p>
        </p:txBody>
      </p:sp>
      <p:pic>
        <p:nvPicPr>
          <p:cNvPr id="3" name="Рисунок 2">
            <a:extLst>
              <a:ext uri="{FF2B5EF4-FFF2-40B4-BE49-F238E27FC236}">
                <a16:creationId xmlns:a16="http://schemas.microsoft.com/office/drawing/2014/main" id="{30E77D80-F2E0-4E02-90C2-E0B367225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941" y="1290709"/>
            <a:ext cx="4842191" cy="4276581"/>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720992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212DEE3-9708-4928-93BC-7DF0729EF3F2}"/>
              </a:ext>
            </a:extLst>
          </p:cNvPr>
          <p:cNvPicPr>
            <a:picLocks noGrp="1" noChangeAspect="1"/>
          </p:cNvPicPr>
          <p:nvPr>
            <p:ph type="pic" idx="1"/>
          </p:nvPr>
        </p:nvPicPr>
        <p:blipFill>
          <a:blip r:embed="rId2"/>
          <a:srcRect l="26028" r="26028"/>
          <a:stretch>
            <a:fillRect/>
          </a:stretch>
        </p:blipFill>
        <p:spPr>
          <a:xfrm>
            <a:off x="6682154" y="609600"/>
            <a:ext cx="4529797" cy="5181600"/>
          </a:xfrm>
          <a:prstGeom prst="rect">
            <a:avLst/>
          </a:prstGeom>
        </p:spPr>
      </p:pic>
      <p:sp>
        <p:nvSpPr>
          <p:cNvPr id="4" name="Текст 3">
            <a:extLst>
              <a:ext uri="{FF2B5EF4-FFF2-40B4-BE49-F238E27FC236}">
                <a16:creationId xmlns:a16="http://schemas.microsoft.com/office/drawing/2014/main" id="{EC662524-7FFF-414F-A541-826431F4CF54}"/>
              </a:ext>
            </a:extLst>
          </p:cNvPr>
          <p:cNvSpPr>
            <a:spLocks noGrp="1"/>
          </p:cNvSpPr>
          <p:nvPr>
            <p:ph type="body" sz="half" idx="2"/>
          </p:nvPr>
        </p:nvSpPr>
        <p:spPr>
          <a:xfrm>
            <a:off x="1141411" y="1083212"/>
            <a:ext cx="5090578" cy="4707988"/>
          </a:xfrm>
        </p:spPr>
        <p:txBody>
          <a:bodyPr/>
          <a:lstStyle/>
          <a:p>
            <a:pPr indent="228600" algn="just">
              <a:lnSpc>
                <a:spcPct val="107000"/>
              </a:lnSpc>
              <a:spcAft>
                <a:spcPts val="800"/>
              </a:spcAft>
            </a:pPr>
            <a:endParaRPr lang="ru-RU" sz="1800" dirty="0">
              <a:solidFill>
                <a:schemeClr val="accent4">
                  <a:lumMod val="75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228600" algn="just">
              <a:lnSpc>
                <a:spcPct val="107000"/>
              </a:lnSpc>
              <a:spcAft>
                <a:spcPts val="800"/>
              </a:spcAft>
            </a:pPr>
            <a:r>
              <a:rPr lang="ru-RU" sz="1800" dirty="0">
                <a:solidFill>
                  <a:schemeClr val="accent4">
                    <a:lumMod val="75000"/>
                  </a:schemeClr>
                </a:solidFill>
                <a:latin typeface="Times New Roman" panose="02020603050405020304" pitchFamily="18" charset="0"/>
                <a:ea typeface="Malgun Gothic" panose="020B0503020000020004" pitchFamily="34" charset="-127"/>
                <a:cs typeface="Times New Roman" panose="02020603050405020304" pitchFamily="18" charset="0"/>
              </a:rPr>
              <a:t>Тайна </a:t>
            </a:r>
            <a:r>
              <a:rPr lang="ru-RU" sz="1800" dirty="0" err="1">
                <a:solidFill>
                  <a:schemeClr val="accent4">
                    <a:lumMod val="75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75000"/>
                  </a:schemeClr>
                </a:solidFill>
                <a:latin typeface="Times New Roman" panose="02020603050405020304" pitchFamily="18" charset="0"/>
                <a:ea typeface="Malgun Gothic" panose="020B0503020000020004" pitchFamily="34" charset="-127"/>
                <a:cs typeface="Times New Roman" panose="02020603050405020304" pitchFamily="18" charset="0"/>
              </a:rPr>
              <a:t> заключается в том, что тот, кто им занимается, одновременно является режиссером, художником и зрителем этой волшебной сказки. Просто нужно довериться своему настроению, эмоциям, руке и не боятся экспериментировать, тогда на свет появится уникальное чудо! Ведь создать две одинаковых картины просто невозможно!</a:t>
            </a:r>
          </a:p>
          <a:p>
            <a:endParaRPr lang="ru-RU" dirty="0"/>
          </a:p>
        </p:txBody>
      </p:sp>
    </p:spTree>
    <p:extLst>
      <p:ext uri="{BB962C8B-B14F-4D97-AF65-F5344CB8AC3E}">
        <p14:creationId xmlns:p14="http://schemas.microsoft.com/office/powerpoint/2010/main" val="15201577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3A94ED05-ECB7-4DA6-A18B-9A6A55EC4BBB}"/>
              </a:ext>
            </a:extLst>
          </p:cNvPr>
          <p:cNvSpPr>
            <a:spLocks noGrp="1"/>
          </p:cNvSpPr>
          <p:nvPr>
            <p:ph type="body" sz="half" idx="2"/>
          </p:nvPr>
        </p:nvSpPr>
        <p:spPr>
          <a:xfrm>
            <a:off x="1146705" y="592667"/>
            <a:ext cx="4949295" cy="5198534"/>
          </a:xfrm>
        </p:spPr>
        <p:txBody>
          <a:bodyPr>
            <a:normAutofit/>
          </a:bodyPr>
          <a:lstStyle/>
          <a:p>
            <a:pPr indent="449580" algn="just">
              <a:lnSpc>
                <a:spcPct val="107000"/>
              </a:lnSpc>
              <a:spcAft>
                <a:spcPts val="800"/>
              </a:spcAft>
            </a:pPr>
            <a:r>
              <a:rPr lang="ru-RU" sz="18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rPr>
              <a:t>Сильные эмоциональные переживания быстрее вызывают в ребенке стрессовое состояние, способствуют истощению нервной системы. Такое же, травмирующее действие оказывает и быстрая смена эмоций, особенно положительных на отрицательные. Ребенок нуждается в эмоциональных переживаниях, и ограничивать его в этом – значит обеднять его жизнь, искажать его характер. Но с другой стороны, сильные переживания истощают, </a:t>
            </a:r>
            <a:r>
              <a:rPr lang="ru-RU" sz="1800" dirty="0" err="1">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rPr>
              <a:t>невротизируют</a:t>
            </a:r>
            <a:r>
              <a:rPr lang="ru-RU" sz="18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rPr>
              <a:t> ребенка. </a:t>
            </a:r>
            <a:endParaRPr lang="ru-RU" sz="1400" dirty="0">
              <a:solidFill>
                <a:srgbClr val="7030A0"/>
              </a:solidFill>
              <a:latin typeface="Calibri" panose="020F0502020204030204" pitchFamily="34" charset="0"/>
              <a:ea typeface="Malgun Gothic" panose="020B0503020000020004" pitchFamily="34" charset="-127"/>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0C2A0F8B-1A70-4F44-B303-5C117AAFC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549" y="223846"/>
            <a:ext cx="4452131" cy="5936175"/>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1787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950E2A7-481C-417B-9FF5-19172B7260DA}"/>
              </a:ext>
            </a:extLst>
          </p:cNvPr>
          <p:cNvSpPr>
            <a:spLocks noGrp="1"/>
          </p:cNvSpPr>
          <p:nvPr>
            <p:ph type="body" sz="half" idx="2"/>
          </p:nvPr>
        </p:nvSpPr>
        <p:spPr>
          <a:xfrm>
            <a:off x="1141409" y="609601"/>
            <a:ext cx="4499735" cy="5181599"/>
          </a:xfrm>
        </p:spPr>
        <p:txBody>
          <a:bodyPr>
            <a:normAutofit/>
          </a:bodyPr>
          <a:lstStyle/>
          <a:p>
            <a:pPr indent="449580" algn="just">
              <a:lnSpc>
                <a:spcPct val="107000"/>
              </a:lnSpc>
              <a:spcAft>
                <a:spcPts val="800"/>
              </a:spcAft>
            </a:pPr>
            <a:endParaRPr lang="ru-RU" sz="18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endParaRPr>
          </a:p>
          <a:p>
            <a:pPr indent="449580" algn="just">
              <a:lnSpc>
                <a:spcPct val="107000"/>
              </a:lnSpc>
              <a:spcAft>
                <a:spcPts val="800"/>
              </a:spcAft>
            </a:pPr>
            <a:endParaRPr lang="ru-RU" sz="18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endParaRPr>
          </a:p>
          <a:p>
            <a:pPr indent="449580" algn="just">
              <a:lnSpc>
                <a:spcPct val="107000"/>
              </a:lnSpc>
              <a:spcAft>
                <a:spcPts val="800"/>
              </a:spcAft>
            </a:pPr>
            <a:r>
              <a:rPr lang="ru-RU" sz="18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rPr>
              <a:t>Ребенок, который не может справиться со своими эмоциями, может иметь трудности в социализации, адаптации, отличаться девиантным поведением и высоким уровнем тревожности. У взрослых людей присутствуют признаки эмоционального выгорания, различные формы невротизаций, аффективные вспышки, профессиональные деструкции и пр.</a:t>
            </a:r>
            <a:endParaRPr lang="ru-RU" sz="1400" dirty="0">
              <a:solidFill>
                <a:srgbClr val="7030A0"/>
              </a:solidFill>
              <a:latin typeface="Calibri" panose="020F0502020204030204" pitchFamily="34" charset="0"/>
              <a:ea typeface="Malgun Gothic" panose="020B0503020000020004" pitchFamily="34" charset="-127"/>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A9921D1C-0ED2-4D8E-ABA7-2554DCC2C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1" y="679319"/>
            <a:ext cx="4101150" cy="5499361"/>
          </a:xfrm>
          <a:prstGeom prst="roundRect">
            <a:avLst>
              <a:gd name="adj" fmla="val 16667"/>
            </a:avLst>
          </a:prstGeom>
          <a:ln w="7620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9252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5E13BD4D-B0D8-4588-BD56-027BE4B575EB}"/>
              </a:ext>
            </a:extLst>
          </p:cNvPr>
          <p:cNvSpPr>
            <a:spLocks noGrp="1"/>
          </p:cNvSpPr>
          <p:nvPr>
            <p:ph type="body" sz="half" idx="2"/>
          </p:nvPr>
        </p:nvSpPr>
        <p:spPr>
          <a:xfrm>
            <a:off x="1146705" y="801858"/>
            <a:ext cx="4367830" cy="4989342"/>
          </a:xfrm>
        </p:spPr>
        <p:txBody>
          <a:bodyPr>
            <a:normAutofit/>
          </a:bodyPr>
          <a:lstStyle/>
          <a:p>
            <a:pPr indent="449580" algn="just">
              <a:lnSpc>
                <a:spcPct val="107000"/>
              </a:lnSpc>
              <a:spcAft>
                <a:spcPts val="800"/>
              </a:spcAft>
            </a:pPr>
            <a:endParaRPr lang="ru-RU" sz="1800" dirty="0">
              <a:solidFill>
                <a:schemeClr val="accent4">
                  <a:lumMod val="75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pPr indent="449580" algn="just">
              <a:lnSpc>
                <a:spcPct val="107000"/>
              </a:lnSpc>
              <a:spcAft>
                <a:spcPts val="800"/>
              </a:spcAft>
            </a:pPr>
            <a:r>
              <a:rPr lang="ru-RU" sz="1800" dirty="0">
                <a:solidFill>
                  <a:schemeClr val="accent4">
                    <a:lumMod val="75000"/>
                  </a:schemeClr>
                </a:solidFill>
                <a:latin typeface="Times New Roman" panose="02020603050405020304" pitchFamily="18" charset="0"/>
                <a:ea typeface="Malgun Gothic" panose="020B0503020000020004" pitchFamily="34" charset="-127"/>
                <a:cs typeface="Times New Roman" panose="02020603050405020304" pitchFamily="18" charset="0"/>
              </a:rPr>
              <a:t>Поэтому, в коррекционно-реабилитационной работе с детьми и подростками, особое внимание необходимо уделять способам и средствам снятия тревожного состояния через освобождение от накопленных негативных эмоций.</a:t>
            </a:r>
            <a:r>
              <a:rPr lang="ru-RU" sz="1800" dirty="0">
                <a:solidFill>
                  <a:srgbClr val="B258D3">
                    <a:lumMod val="50000"/>
                  </a:srgbClr>
                </a:solidFill>
                <a:latin typeface="Times New Roman" panose="02020603050405020304" pitchFamily="18" charset="0"/>
                <a:ea typeface="Malgun Gothic" panose="020B0503020000020004" pitchFamily="34" charset="-127"/>
                <a:cs typeface="Times New Roman" panose="02020603050405020304" pitchFamily="18" charset="0"/>
              </a:rPr>
              <a:t> В этом плане хорошо себя зарекомендовали методы арт-терапии, одним из которых является </a:t>
            </a:r>
            <a:r>
              <a:rPr lang="ru-RU" sz="1800" dirty="0" err="1">
                <a:solidFill>
                  <a:srgbClr val="B258D3">
                    <a:lumMod val="50000"/>
                  </a:srgb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rgbClr val="B258D3">
                    <a:lumMod val="50000"/>
                  </a:srgbClr>
                </a:solidFill>
                <a:latin typeface="Times New Roman" panose="02020603050405020304" pitchFamily="18" charset="0"/>
                <a:ea typeface="Malgun Gothic" panose="020B0503020000020004" pitchFamily="34" charset="-127"/>
                <a:cs typeface="Times New Roman" panose="02020603050405020304" pitchFamily="18" charset="0"/>
              </a:rPr>
              <a:t>-терапия. </a:t>
            </a:r>
            <a:r>
              <a:rPr lang="ru-RU" sz="1800" dirty="0" err="1">
                <a:solidFill>
                  <a:srgbClr val="B258D3">
                    <a:lumMod val="50000"/>
                  </a:srgb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rgbClr val="B258D3">
                    <a:lumMod val="50000"/>
                  </a:srgbClr>
                </a:solidFill>
                <a:latin typeface="Times New Roman" panose="02020603050405020304" pitchFamily="18" charset="0"/>
                <a:ea typeface="Malgun Gothic" panose="020B0503020000020004" pitchFamily="34" charset="-127"/>
                <a:cs typeface="Times New Roman" panose="02020603050405020304" pitchFamily="18" charset="0"/>
              </a:rPr>
              <a:t> – это древнее искусство рисования на воде. Процесс рисования на воде - особый творческий процесс, заставляющий с трепетом наблюдать за происходящим. </a:t>
            </a:r>
            <a:endParaRPr lang="ru-RU" sz="1800" dirty="0">
              <a:solidFill>
                <a:schemeClr val="accent4">
                  <a:lumMod val="75000"/>
                </a:schemeClr>
              </a:solidFill>
              <a:latin typeface="Times New Roman" panose="02020603050405020304" pitchFamily="18" charset="0"/>
              <a:ea typeface="Malgun Gothic" panose="020B0503020000020004" pitchFamily="34" charset="-127"/>
              <a:cs typeface="Times New Roman" panose="02020603050405020304" pitchFamily="18" charset="0"/>
            </a:endParaRPr>
          </a:p>
          <a:p>
            <a:endParaRPr lang="ru-RU" dirty="0"/>
          </a:p>
        </p:txBody>
      </p:sp>
      <p:pic>
        <p:nvPicPr>
          <p:cNvPr id="3" name="Рисунок 2">
            <a:extLst>
              <a:ext uri="{FF2B5EF4-FFF2-40B4-BE49-F238E27FC236}">
                <a16:creationId xmlns:a16="http://schemas.microsoft.com/office/drawing/2014/main" id="{ABC7A1FC-B4DC-43C9-8A9A-2E3F4F1DC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606" y="324906"/>
            <a:ext cx="3877972" cy="2616804"/>
          </a:xfrm>
          <a:prstGeom prst="roundRect">
            <a:avLst>
              <a:gd name="adj" fmla="val 16667"/>
            </a:avLst>
          </a:prstGeom>
          <a:ln w="5715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a:extLst>
              <a:ext uri="{FF2B5EF4-FFF2-40B4-BE49-F238E27FC236}">
                <a16:creationId xmlns:a16="http://schemas.microsoft.com/office/drawing/2014/main" id="{8E095193-3D23-4257-9031-3E03F4AC2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348" y="3123860"/>
            <a:ext cx="4917761" cy="3228224"/>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1160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1C45858C-DEBF-47BA-A97B-6DEA71464DA0}"/>
              </a:ext>
            </a:extLst>
          </p:cNvPr>
          <p:cNvSpPr>
            <a:spLocks noGrp="1"/>
          </p:cNvSpPr>
          <p:nvPr>
            <p:ph type="body" sz="half" idx="2"/>
          </p:nvPr>
        </p:nvSpPr>
        <p:spPr>
          <a:xfrm>
            <a:off x="1146704" y="592666"/>
            <a:ext cx="5788667" cy="5198534"/>
          </a:xfrm>
        </p:spPr>
        <p:txBody>
          <a:bodyPr>
            <a:normAutofit/>
          </a:bodyPr>
          <a:lstStyle/>
          <a:p>
            <a:pPr indent="449580" algn="just">
              <a:lnSpc>
                <a:spcPct val="107000"/>
              </a:lnSpc>
              <a:spcAft>
                <a:spcPts val="800"/>
              </a:spcAft>
            </a:pP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Приобретая практические умения и навыки в области художественного творчества в технике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дети получают возможность удовлетворить потребность в созидании, реализовать желание создавать нечто новое своими силами. Для них эта техника особенно полезна, так как она помогает развивать воображение, моторику, дисциплинирует и воспитывает терпеливость и усидчивость. Кроме того,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 это еще и настоящая арт-терапия. Нескольких минут контакта с водой хватает, чтобы ребенок выплеснул свои эмоции и отобразил свое настроение с помощью красок. </a:t>
            </a:r>
            <a:endParaRPr lang="ru-RU" dirty="0"/>
          </a:p>
        </p:txBody>
      </p:sp>
      <p:pic>
        <p:nvPicPr>
          <p:cNvPr id="3" name="Рисунок 2">
            <a:extLst>
              <a:ext uri="{FF2B5EF4-FFF2-40B4-BE49-F238E27FC236}">
                <a16:creationId xmlns:a16="http://schemas.microsoft.com/office/drawing/2014/main" id="{D6169378-DF72-4C4E-8E16-A247AF579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511" y="592666"/>
            <a:ext cx="4198913" cy="5598550"/>
          </a:xfrm>
          <a:prstGeom prst="roundRect">
            <a:avLst>
              <a:gd name="adj" fmla="val 16667"/>
            </a:avLst>
          </a:prstGeom>
          <a:ln w="5715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1260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41A21BA-6FE3-427B-BCD8-290698253AF1}"/>
              </a:ext>
            </a:extLst>
          </p:cNvPr>
          <p:cNvSpPr>
            <a:spLocks noGrp="1"/>
          </p:cNvSpPr>
          <p:nvPr>
            <p:ph type="body" sz="half" idx="2"/>
          </p:nvPr>
        </p:nvSpPr>
        <p:spPr>
          <a:xfrm>
            <a:off x="1141409" y="295422"/>
            <a:ext cx="6117519" cy="6006903"/>
          </a:xfrm>
        </p:spPr>
        <p:txBody>
          <a:bodyPr>
            <a:normAutofit/>
          </a:bodyPr>
          <a:lstStyle/>
          <a:p>
            <a:pPr indent="449580" algn="just">
              <a:lnSpc>
                <a:spcPct val="107000"/>
              </a:lnSpc>
              <a:spcAft>
                <a:spcPts val="800"/>
              </a:spcAft>
            </a:pPr>
            <a:r>
              <a:rPr lang="ru-RU" sz="23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Нет сомнения, что каждому ребенку понравится этот необычный вид творчества, когда на воде можно получить такие красивые и разнообразные узоры. С помощью воды дети учатся прислушиваться к своим желаниям, чувствуют уверенность, могут стать более раскрепощенными, а ведь это очень важно для деток, которые растут «закрытыми». А главное, что даже тот воспитанник, который никогда не интересовался рисованием и не отличался особыми достижениями на уроках изобразительного искусства, с помощью </a:t>
            </a:r>
            <a:r>
              <a:rPr lang="ru-RU" sz="23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23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может с легкостью создать свой маленький красочный шедевр.</a:t>
            </a:r>
          </a:p>
          <a:p>
            <a:endParaRPr lang="ru-RU" sz="18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FF3B4CE-5F2C-476C-8413-00BF7D987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471" y="277837"/>
            <a:ext cx="3924887" cy="6302325"/>
          </a:xfrm>
          <a:prstGeom prst="roundRect">
            <a:avLst>
              <a:gd name="adj" fmla="val 16667"/>
            </a:avLst>
          </a:prstGeom>
          <a:ln w="5715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0300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4C67D3AB-0200-4E5F-9AD2-A509C35D80EB}"/>
              </a:ext>
            </a:extLst>
          </p:cNvPr>
          <p:cNvSpPr>
            <a:spLocks noGrp="1"/>
          </p:cNvSpPr>
          <p:nvPr>
            <p:ph type="body" sz="half" idx="2"/>
          </p:nvPr>
        </p:nvSpPr>
        <p:spPr>
          <a:xfrm>
            <a:off x="787791" y="609602"/>
            <a:ext cx="4797083" cy="5594250"/>
          </a:xfrm>
        </p:spPr>
        <p:txBody>
          <a:bodyPr>
            <a:noAutofit/>
          </a:bodyPr>
          <a:lstStyle/>
          <a:p>
            <a:r>
              <a:rPr lang="ru-RU" sz="2400" dirty="0" err="1">
                <a:solidFill>
                  <a:schemeClr val="accent4">
                    <a:lumMod val="75000"/>
                  </a:schemeClr>
                </a:solidFill>
                <a:latin typeface="Times New Roman" panose="02020603050405020304" pitchFamily="18" charset="0"/>
                <a:cs typeface="Times New Roman" panose="02020603050405020304" pitchFamily="18" charset="0"/>
              </a:rPr>
              <a:t>Эбру</a:t>
            </a:r>
            <a:r>
              <a:rPr lang="ru-RU" sz="2400" dirty="0">
                <a:solidFill>
                  <a:schemeClr val="accent4">
                    <a:lumMod val="75000"/>
                  </a:schemeClr>
                </a:solidFill>
                <a:latin typeface="Times New Roman" panose="02020603050405020304" pitchFamily="18" charset="0"/>
                <a:cs typeface="Times New Roman" panose="02020603050405020304" pitchFamily="18" charset="0"/>
              </a:rPr>
              <a:t>-технология помогает:</a:t>
            </a:r>
          </a:p>
          <a:p>
            <a:pPr marL="285750" indent="-285750">
              <a:buFontTx/>
              <a:buChar char="-"/>
            </a:pPr>
            <a:r>
              <a:rPr lang="ru-RU" sz="2400" dirty="0">
                <a:solidFill>
                  <a:schemeClr val="accent4">
                    <a:lumMod val="75000"/>
                  </a:schemeClr>
                </a:solidFill>
                <a:latin typeface="Times New Roman" panose="02020603050405020304" pitchFamily="18" charset="0"/>
                <a:cs typeface="Times New Roman" panose="02020603050405020304" pitchFamily="18" charset="0"/>
              </a:rPr>
              <a:t>повысить способность к социальной адаптации;</a:t>
            </a:r>
          </a:p>
          <a:p>
            <a:pPr marL="285750" indent="-285750">
              <a:buFontTx/>
              <a:buChar char="-"/>
            </a:pPr>
            <a:r>
              <a:rPr lang="ru-RU" sz="2400" dirty="0">
                <a:solidFill>
                  <a:schemeClr val="accent4">
                    <a:lumMod val="75000"/>
                  </a:schemeClr>
                </a:solidFill>
                <a:latin typeface="Times New Roman" panose="02020603050405020304" pitchFamily="18" charset="0"/>
                <a:cs typeface="Times New Roman" panose="02020603050405020304" pitchFamily="18" charset="0"/>
              </a:rPr>
              <a:t>выплеснуть негативные эмоции с помощью цвета;</a:t>
            </a:r>
          </a:p>
          <a:p>
            <a:pPr marL="285750" indent="-285750">
              <a:buFontTx/>
              <a:buChar char="-"/>
            </a:pPr>
            <a:r>
              <a:rPr lang="ru-RU" sz="2400" dirty="0">
                <a:solidFill>
                  <a:schemeClr val="accent4">
                    <a:lumMod val="75000"/>
                  </a:schemeClr>
                </a:solidFill>
                <a:latin typeface="Times New Roman" panose="02020603050405020304" pitchFamily="18" charset="0"/>
                <a:cs typeface="Times New Roman" panose="02020603050405020304" pitchFamily="18" charset="0"/>
              </a:rPr>
              <a:t>развивать моторику рук и ориентировку в пространстве;</a:t>
            </a:r>
          </a:p>
          <a:p>
            <a:pPr marL="285750" indent="-285750">
              <a:buFontTx/>
              <a:buChar char="-"/>
            </a:pPr>
            <a:r>
              <a:rPr lang="ru-RU" sz="2400" dirty="0">
                <a:solidFill>
                  <a:schemeClr val="accent4">
                    <a:lumMod val="75000"/>
                  </a:schemeClr>
                </a:solidFill>
                <a:latin typeface="Times New Roman" panose="02020603050405020304" pitchFamily="18" charset="0"/>
                <a:cs typeface="Times New Roman" panose="02020603050405020304" pitchFamily="18" charset="0"/>
              </a:rPr>
              <a:t>развивать </a:t>
            </a:r>
            <a:r>
              <a:rPr lang="ru-RU" sz="2400" dirty="0" err="1">
                <a:solidFill>
                  <a:schemeClr val="accent4">
                    <a:lumMod val="75000"/>
                  </a:schemeClr>
                </a:solidFill>
                <a:latin typeface="Times New Roman" panose="02020603050405020304" pitchFamily="18" charset="0"/>
                <a:cs typeface="Times New Roman" panose="02020603050405020304" pitchFamily="18" charset="0"/>
              </a:rPr>
              <a:t>цветовосприятие</a:t>
            </a:r>
            <a:r>
              <a:rPr lang="ru-RU" sz="2400" dirty="0">
                <a:solidFill>
                  <a:schemeClr val="accent4">
                    <a:lumMod val="75000"/>
                  </a:schemeClr>
                </a:solidFill>
                <a:latin typeface="Times New Roman" panose="02020603050405020304" pitchFamily="18" charset="0"/>
                <a:cs typeface="Times New Roman" panose="02020603050405020304" pitchFamily="18" charset="0"/>
              </a:rPr>
              <a:t>, память, внимание, терпение и выдержку.</a:t>
            </a:r>
          </a:p>
        </p:txBody>
      </p:sp>
      <p:pic>
        <p:nvPicPr>
          <p:cNvPr id="3" name="Рисунок 2">
            <a:extLst>
              <a:ext uri="{FF2B5EF4-FFF2-40B4-BE49-F238E27FC236}">
                <a16:creationId xmlns:a16="http://schemas.microsoft.com/office/drawing/2014/main" id="{1ECCBD87-582B-4771-825A-1DCC4E75A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9757"/>
            <a:ext cx="4543864" cy="6058485"/>
          </a:xfrm>
          <a:prstGeom prst="roundRect">
            <a:avLst>
              <a:gd name="adj" fmla="val 16667"/>
            </a:avLst>
          </a:prstGeom>
          <a:ln w="7620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20249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02C1161-E6ED-4FAC-AC75-6FBA00C0DD9F}"/>
              </a:ext>
            </a:extLst>
          </p:cNvPr>
          <p:cNvSpPr>
            <a:spLocks noGrp="1"/>
          </p:cNvSpPr>
          <p:nvPr>
            <p:ph type="body" sz="half" idx="2"/>
          </p:nvPr>
        </p:nvSpPr>
        <p:spPr>
          <a:xfrm>
            <a:off x="689318" y="609601"/>
            <a:ext cx="5406682" cy="5181599"/>
          </a:xfrm>
        </p:spPr>
        <p:txBody>
          <a:bodyPr/>
          <a:lstStyle/>
          <a:p>
            <a:pPr indent="228600" algn="just">
              <a:lnSpc>
                <a:spcPct val="107000"/>
              </a:lnSpc>
              <a:spcAft>
                <a:spcPts val="800"/>
              </a:spcAft>
            </a:pP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 технология - как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здоровьесберегающая</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технология, которая помогает изменить стереотип поведения детей, повышает адаптационные способности воспитанников, коммуникативное и познавательное развитие. Это также забота об эмоциональном самочувствии, социальном и психическом здоровье детей.</a:t>
            </a:r>
          </a:p>
          <a:p>
            <a:pPr indent="228600" algn="just">
              <a:lnSpc>
                <a:spcPct val="107000"/>
              </a:lnSpc>
              <a:spcAft>
                <a:spcPts val="800"/>
              </a:spcAft>
            </a:pP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даёт возможность по-настоящему расслабиться, отдохнуть. А ведь именно в таком состоянии лучше всего снимаются стрессы, внутреннее напряжение, уходят проблемы. В плане работы с детьми младшего возраста важно, что с помощью техники </a:t>
            </a:r>
            <a:r>
              <a:rPr lang="ru-RU" sz="1800" dirty="0" err="1">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Эбру</a:t>
            </a:r>
            <a:r>
              <a:rPr lang="ru-RU" sz="1800" dirty="0">
                <a:solidFill>
                  <a:schemeClr val="accent4">
                    <a:lumMod val="50000"/>
                  </a:schemeClr>
                </a:solidFill>
                <a:latin typeface="Times New Roman" panose="02020603050405020304" pitchFamily="18" charset="0"/>
                <a:ea typeface="Malgun Gothic" panose="020B0503020000020004" pitchFamily="34" charset="-127"/>
                <a:cs typeface="Times New Roman" panose="02020603050405020304" pitchFamily="18" charset="0"/>
              </a:rPr>
              <a:t> легко менять детали изображения, не используя ластик, а одной и той же рабочей поверхностью можно пользоваться бесконечное число раз.</a:t>
            </a:r>
          </a:p>
          <a:p>
            <a:endParaRPr lang="ru-RU" dirty="0"/>
          </a:p>
        </p:txBody>
      </p:sp>
      <p:pic>
        <p:nvPicPr>
          <p:cNvPr id="3" name="Рисунок 2">
            <a:extLst>
              <a:ext uri="{FF2B5EF4-FFF2-40B4-BE49-F238E27FC236}">
                <a16:creationId xmlns:a16="http://schemas.microsoft.com/office/drawing/2014/main" id="{521D1AF3-378B-4C37-B0C8-5FF717E11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609" y="609600"/>
            <a:ext cx="5580184" cy="4947137"/>
          </a:xfrm>
          <a:prstGeom prst="roundRect">
            <a:avLst>
              <a:gd name="adj" fmla="val 16667"/>
            </a:avLst>
          </a:prstGeom>
          <a:ln w="57150">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76872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757</TotalTime>
  <Words>1380</Words>
  <Application>Microsoft Office PowerPoint</Application>
  <PresentationFormat>Широкоэкранный</PresentationFormat>
  <Paragraphs>50</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Tw Cen MT</vt:lpstr>
      <vt:lpstr>Контур</vt:lpstr>
      <vt:lpstr>           «Эбру-технология, как технология диагностики и коррекции: работа со страхами, тревожностью»            Социальный педагог Табакова Кристина Михайловна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со страхами, тревожностью, замкнутостью и агрессивностью у детей и подростков посредством эбру-технологии»</dc:title>
  <dc:creator>ПК</dc:creator>
  <cp:lastModifiedBy>ПК</cp:lastModifiedBy>
  <cp:revision>32</cp:revision>
  <dcterms:created xsi:type="dcterms:W3CDTF">2022-09-12T07:33:36Z</dcterms:created>
  <dcterms:modified xsi:type="dcterms:W3CDTF">2022-10-21T07:02:35Z</dcterms:modified>
</cp:coreProperties>
</file>