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7" r:id="rId4"/>
    <p:sldId id="268" r:id="rId5"/>
    <p:sldId id="269" r:id="rId6"/>
    <p:sldId id="270" r:id="rId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4" d="100"/>
          <a:sy n="74" d="100"/>
        </p:scale>
        <p:origin x="576"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E6F013-D818-4C25-B250-8987A82E08E2}"/>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1C5AD485-F487-42E4-9A0E-ACCFE2704F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844DDCDD-2727-4E64-A538-1C67CE63F7DF}"/>
              </a:ext>
            </a:extLst>
          </p:cNvPr>
          <p:cNvSpPr>
            <a:spLocks noGrp="1"/>
          </p:cNvSpPr>
          <p:nvPr>
            <p:ph type="dt" sz="half" idx="10"/>
          </p:nvPr>
        </p:nvSpPr>
        <p:spPr/>
        <p:txBody>
          <a:bodyPr/>
          <a:lstStyle/>
          <a:p>
            <a:fld id="{CA1B56EB-05E2-4B6E-AED7-3378B92F5DE4}" type="datetimeFigureOut">
              <a:rPr lang="ru-RU" smtClean="0"/>
              <a:pPr/>
              <a:t>12.09.2022</a:t>
            </a:fld>
            <a:endParaRPr lang="ru-RU"/>
          </a:p>
        </p:txBody>
      </p:sp>
      <p:sp>
        <p:nvSpPr>
          <p:cNvPr id="5" name="Нижний колонтитул 4">
            <a:extLst>
              <a:ext uri="{FF2B5EF4-FFF2-40B4-BE49-F238E27FC236}">
                <a16:creationId xmlns:a16="http://schemas.microsoft.com/office/drawing/2014/main" id="{C116A1E7-8C52-4D47-AE44-00C26D03863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04A73B8-A8BB-4F46-9CDE-96E3E7C90A0F}"/>
              </a:ext>
            </a:extLst>
          </p:cNvPr>
          <p:cNvSpPr>
            <a:spLocks noGrp="1"/>
          </p:cNvSpPr>
          <p:nvPr>
            <p:ph type="sldNum" sz="quarter" idx="12"/>
          </p:nvPr>
        </p:nvSpPr>
        <p:spPr/>
        <p:txBody>
          <a:bodyPr/>
          <a:lstStyle/>
          <a:p>
            <a:fld id="{5E8E216C-16FA-4208-B87D-26872BCEBE22}" type="slidenum">
              <a:rPr lang="ru-RU" smtClean="0"/>
              <a:pPr/>
              <a:t>‹#›</a:t>
            </a:fld>
            <a:endParaRPr lang="ru-RU"/>
          </a:p>
        </p:txBody>
      </p:sp>
    </p:spTree>
    <p:extLst>
      <p:ext uri="{BB962C8B-B14F-4D97-AF65-F5344CB8AC3E}">
        <p14:creationId xmlns:p14="http://schemas.microsoft.com/office/powerpoint/2010/main" val="2420736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500247-9129-4D6A-8920-709B1821C8BA}"/>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5D41D4CD-4731-46CF-91D9-7F0E76D12EB4}"/>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017BC24-FD37-4EED-95B4-90BFDDAD74D0}"/>
              </a:ext>
            </a:extLst>
          </p:cNvPr>
          <p:cNvSpPr>
            <a:spLocks noGrp="1"/>
          </p:cNvSpPr>
          <p:nvPr>
            <p:ph type="dt" sz="half" idx="10"/>
          </p:nvPr>
        </p:nvSpPr>
        <p:spPr/>
        <p:txBody>
          <a:bodyPr/>
          <a:lstStyle/>
          <a:p>
            <a:fld id="{CA1B56EB-05E2-4B6E-AED7-3378B92F5DE4}" type="datetimeFigureOut">
              <a:rPr lang="ru-RU" smtClean="0"/>
              <a:pPr/>
              <a:t>12.09.2022</a:t>
            </a:fld>
            <a:endParaRPr lang="ru-RU"/>
          </a:p>
        </p:txBody>
      </p:sp>
      <p:sp>
        <p:nvSpPr>
          <p:cNvPr id="5" name="Нижний колонтитул 4">
            <a:extLst>
              <a:ext uri="{FF2B5EF4-FFF2-40B4-BE49-F238E27FC236}">
                <a16:creationId xmlns:a16="http://schemas.microsoft.com/office/drawing/2014/main" id="{219729E5-717F-4168-89C2-FF2CBB59037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23C1A36-56BC-4F7E-AF6B-1CD155D7E47B}"/>
              </a:ext>
            </a:extLst>
          </p:cNvPr>
          <p:cNvSpPr>
            <a:spLocks noGrp="1"/>
          </p:cNvSpPr>
          <p:nvPr>
            <p:ph type="sldNum" sz="quarter" idx="12"/>
          </p:nvPr>
        </p:nvSpPr>
        <p:spPr/>
        <p:txBody>
          <a:bodyPr/>
          <a:lstStyle/>
          <a:p>
            <a:fld id="{5E8E216C-16FA-4208-B87D-26872BCEBE22}" type="slidenum">
              <a:rPr lang="ru-RU" smtClean="0"/>
              <a:pPr/>
              <a:t>‹#›</a:t>
            </a:fld>
            <a:endParaRPr lang="ru-RU"/>
          </a:p>
        </p:txBody>
      </p:sp>
    </p:spTree>
    <p:extLst>
      <p:ext uri="{BB962C8B-B14F-4D97-AF65-F5344CB8AC3E}">
        <p14:creationId xmlns:p14="http://schemas.microsoft.com/office/powerpoint/2010/main" val="468087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8A3A85A7-DDBD-47FF-8F75-895D13B21F48}"/>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A6E6BA6D-02E1-4CC9-A0B2-CC086D72AE52}"/>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B8939C4-E150-441F-91D8-0E28FD7D631F}"/>
              </a:ext>
            </a:extLst>
          </p:cNvPr>
          <p:cNvSpPr>
            <a:spLocks noGrp="1"/>
          </p:cNvSpPr>
          <p:nvPr>
            <p:ph type="dt" sz="half" idx="10"/>
          </p:nvPr>
        </p:nvSpPr>
        <p:spPr/>
        <p:txBody>
          <a:bodyPr/>
          <a:lstStyle/>
          <a:p>
            <a:fld id="{CA1B56EB-05E2-4B6E-AED7-3378B92F5DE4}" type="datetimeFigureOut">
              <a:rPr lang="ru-RU" smtClean="0"/>
              <a:pPr/>
              <a:t>12.09.2022</a:t>
            </a:fld>
            <a:endParaRPr lang="ru-RU"/>
          </a:p>
        </p:txBody>
      </p:sp>
      <p:sp>
        <p:nvSpPr>
          <p:cNvPr id="5" name="Нижний колонтитул 4">
            <a:extLst>
              <a:ext uri="{FF2B5EF4-FFF2-40B4-BE49-F238E27FC236}">
                <a16:creationId xmlns:a16="http://schemas.microsoft.com/office/drawing/2014/main" id="{88489AC7-276D-4CC8-9862-714B7A65937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01C5C97-1A04-4607-AA35-BB477B49F03F}"/>
              </a:ext>
            </a:extLst>
          </p:cNvPr>
          <p:cNvSpPr>
            <a:spLocks noGrp="1"/>
          </p:cNvSpPr>
          <p:nvPr>
            <p:ph type="sldNum" sz="quarter" idx="12"/>
          </p:nvPr>
        </p:nvSpPr>
        <p:spPr/>
        <p:txBody>
          <a:bodyPr/>
          <a:lstStyle/>
          <a:p>
            <a:fld id="{5E8E216C-16FA-4208-B87D-26872BCEBE22}" type="slidenum">
              <a:rPr lang="ru-RU" smtClean="0"/>
              <a:pPr/>
              <a:t>‹#›</a:t>
            </a:fld>
            <a:endParaRPr lang="ru-RU"/>
          </a:p>
        </p:txBody>
      </p:sp>
    </p:spTree>
    <p:extLst>
      <p:ext uri="{BB962C8B-B14F-4D97-AF65-F5344CB8AC3E}">
        <p14:creationId xmlns:p14="http://schemas.microsoft.com/office/powerpoint/2010/main" val="714819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C88809-8298-440A-B7BF-B7DC088F925D}"/>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6048CFC-B24A-4C34-B41E-56847AF5E804}"/>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73FEF15-1ED1-44C0-8DEC-059F34C17212}"/>
              </a:ext>
            </a:extLst>
          </p:cNvPr>
          <p:cNvSpPr>
            <a:spLocks noGrp="1"/>
          </p:cNvSpPr>
          <p:nvPr>
            <p:ph type="dt" sz="half" idx="10"/>
          </p:nvPr>
        </p:nvSpPr>
        <p:spPr/>
        <p:txBody>
          <a:bodyPr/>
          <a:lstStyle/>
          <a:p>
            <a:fld id="{CA1B56EB-05E2-4B6E-AED7-3378B92F5DE4}" type="datetimeFigureOut">
              <a:rPr lang="ru-RU" smtClean="0"/>
              <a:pPr/>
              <a:t>12.09.2022</a:t>
            </a:fld>
            <a:endParaRPr lang="ru-RU"/>
          </a:p>
        </p:txBody>
      </p:sp>
      <p:sp>
        <p:nvSpPr>
          <p:cNvPr id="5" name="Нижний колонтитул 4">
            <a:extLst>
              <a:ext uri="{FF2B5EF4-FFF2-40B4-BE49-F238E27FC236}">
                <a16:creationId xmlns:a16="http://schemas.microsoft.com/office/drawing/2014/main" id="{AB76FD7F-C8EC-4EF2-94ED-FEFF870980C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DBCF2E6-7224-4A78-B942-FDE494921351}"/>
              </a:ext>
            </a:extLst>
          </p:cNvPr>
          <p:cNvSpPr>
            <a:spLocks noGrp="1"/>
          </p:cNvSpPr>
          <p:nvPr>
            <p:ph type="sldNum" sz="quarter" idx="12"/>
          </p:nvPr>
        </p:nvSpPr>
        <p:spPr/>
        <p:txBody>
          <a:bodyPr/>
          <a:lstStyle/>
          <a:p>
            <a:fld id="{5E8E216C-16FA-4208-B87D-26872BCEBE22}" type="slidenum">
              <a:rPr lang="ru-RU" smtClean="0"/>
              <a:pPr/>
              <a:t>‹#›</a:t>
            </a:fld>
            <a:endParaRPr lang="ru-RU"/>
          </a:p>
        </p:txBody>
      </p:sp>
    </p:spTree>
    <p:extLst>
      <p:ext uri="{BB962C8B-B14F-4D97-AF65-F5344CB8AC3E}">
        <p14:creationId xmlns:p14="http://schemas.microsoft.com/office/powerpoint/2010/main" val="3777611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DB32AD-CD93-45A5-82AD-B6D06188F64A}"/>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7F07B25F-38F2-416B-AB14-BFCC6913DD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97EE574A-6F4D-4C6F-A3C4-4EEB9EF0320A}"/>
              </a:ext>
            </a:extLst>
          </p:cNvPr>
          <p:cNvSpPr>
            <a:spLocks noGrp="1"/>
          </p:cNvSpPr>
          <p:nvPr>
            <p:ph type="dt" sz="half" idx="10"/>
          </p:nvPr>
        </p:nvSpPr>
        <p:spPr/>
        <p:txBody>
          <a:bodyPr/>
          <a:lstStyle/>
          <a:p>
            <a:fld id="{CA1B56EB-05E2-4B6E-AED7-3378B92F5DE4}" type="datetimeFigureOut">
              <a:rPr lang="ru-RU" smtClean="0"/>
              <a:pPr/>
              <a:t>12.09.2022</a:t>
            </a:fld>
            <a:endParaRPr lang="ru-RU"/>
          </a:p>
        </p:txBody>
      </p:sp>
      <p:sp>
        <p:nvSpPr>
          <p:cNvPr id="5" name="Нижний колонтитул 4">
            <a:extLst>
              <a:ext uri="{FF2B5EF4-FFF2-40B4-BE49-F238E27FC236}">
                <a16:creationId xmlns:a16="http://schemas.microsoft.com/office/drawing/2014/main" id="{BACFA69F-3802-4FFA-AF98-16C3671FF0E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33DB781-734E-4FDD-950E-2921A48C3BDD}"/>
              </a:ext>
            </a:extLst>
          </p:cNvPr>
          <p:cNvSpPr>
            <a:spLocks noGrp="1"/>
          </p:cNvSpPr>
          <p:nvPr>
            <p:ph type="sldNum" sz="quarter" idx="12"/>
          </p:nvPr>
        </p:nvSpPr>
        <p:spPr/>
        <p:txBody>
          <a:bodyPr/>
          <a:lstStyle/>
          <a:p>
            <a:fld id="{5E8E216C-16FA-4208-B87D-26872BCEBE22}" type="slidenum">
              <a:rPr lang="ru-RU" smtClean="0"/>
              <a:pPr/>
              <a:t>‹#›</a:t>
            </a:fld>
            <a:endParaRPr lang="ru-RU"/>
          </a:p>
        </p:txBody>
      </p:sp>
    </p:spTree>
    <p:extLst>
      <p:ext uri="{BB962C8B-B14F-4D97-AF65-F5344CB8AC3E}">
        <p14:creationId xmlns:p14="http://schemas.microsoft.com/office/powerpoint/2010/main" val="2713009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B4F015B-2F79-4D99-9981-7DB66BB6073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35186355-BD23-418E-9A87-8BA3747AE79A}"/>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85BECA1D-E1A9-416B-A669-EC2AE5D2224E}"/>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3B958C1B-DABC-4F71-A920-985054020515}"/>
              </a:ext>
            </a:extLst>
          </p:cNvPr>
          <p:cNvSpPr>
            <a:spLocks noGrp="1"/>
          </p:cNvSpPr>
          <p:nvPr>
            <p:ph type="dt" sz="half" idx="10"/>
          </p:nvPr>
        </p:nvSpPr>
        <p:spPr/>
        <p:txBody>
          <a:bodyPr/>
          <a:lstStyle/>
          <a:p>
            <a:fld id="{CA1B56EB-05E2-4B6E-AED7-3378B92F5DE4}" type="datetimeFigureOut">
              <a:rPr lang="ru-RU" smtClean="0"/>
              <a:pPr/>
              <a:t>12.09.2022</a:t>
            </a:fld>
            <a:endParaRPr lang="ru-RU"/>
          </a:p>
        </p:txBody>
      </p:sp>
      <p:sp>
        <p:nvSpPr>
          <p:cNvPr id="6" name="Нижний колонтитул 5">
            <a:extLst>
              <a:ext uri="{FF2B5EF4-FFF2-40B4-BE49-F238E27FC236}">
                <a16:creationId xmlns:a16="http://schemas.microsoft.com/office/drawing/2014/main" id="{86BEE34F-45DC-41BB-9312-9E9AF3898AC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C4D0F5D3-AEC4-4EBC-959C-0706BABBD1AF}"/>
              </a:ext>
            </a:extLst>
          </p:cNvPr>
          <p:cNvSpPr>
            <a:spLocks noGrp="1"/>
          </p:cNvSpPr>
          <p:nvPr>
            <p:ph type="sldNum" sz="quarter" idx="12"/>
          </p:nvPr>
        </p:nvSpPr>
        <p:spPr/>
        <p:txBody>
          <a:bodyPr/>
          <a:lstStyle/>
          <a:p>
            <a:fld id="{5E8E216C-16FA-4208-B87D-26872BCEBE22}" type="slidenum">
              <a:rPr lang="ru-RU" smtClean="0"/>
              <a:pPr/>
              <a:t>‹#›</a:t>
            </a:fld>
            <a:endParaRPr lang="ru-RU"/>
          </a:p>
        </p:txBody>
      </p:sp>
    </p:spTree>
    <p:extLst>
      <p:ext uri="{BB962C8B-B14F-4D97-AF65-F5344CB8AC3E}">
        <p14:creationId xmlns:p14="http://schemas.microsoft.com/office/powerpoint/2010/main" val="1084765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2EED86-CE36-4F2A-A8A7-A5BDA6CE78F9}"/>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6CE1FFCB-300D-43EA-9CDE-876E36BF3D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C9D75DE2-AA14-4169-9EB5-E06F1E071587}"/>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9D431125-CF3C-468D-8585-EC74905F3F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7B317716-1F22-4331-83B6-C314863B5F3C}"/>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B58915F5-3522-4DE5-AA13-5B5258F2BA36}"/>
              </a:ext>
            </a:extLst>
          </p:cNvPr>
          <p:cNvSpPr>
            <a:spLocks noGrp="1"/>
          </p:cNvSpPr>
          <p:nvPr>
            <p:ph type="dt" sz="half" idx="10"/>
          </p:nvPr>
        </p:nvSpPr>
        <p:spPr/>
        <p:txBody>
          <a:bodyPr/>
          <a:lstStyle/>
          <a:p>
            <a:fld id="{CA1B56EB-05E2-4B6E-AED7-3378B92F5DE4}" type="datetimeFigureOut">
              <a:rPr lang="ru-RU" smtClean="0"/>
              <a:pPr/>
              <a:t>12.09.2022</a:t>
            </a:fld>
            <a:endParaRPr lang="ru-RU"/>
          </a:p>
        </p:txBody>
      </p:sp>
      <p:sp>
        <p:nvSpPr>
          <p:cNvPr id="8" name="Нижний колонтитул 7">
            <a:extLst>
              <a:ext uri="{FF2B5EF4-FFF2-40B4-BE49-F238E27FC236}">
                <a16:creationId xmlns:a16="http://schemas.microsoft.com/office/drawing/2014/main" id="{CA6A696E-77AE-450A-98AD-D578501714E5}"/>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CEF930D6-CB4C-4E42-8A46-B47E1A9A3A14}"/>
              </a:ext>
            </a:extLst>
          </p:cNvPr>
          <p:cNvSpPr>
            <a:spLocks noGrp="1"/>
          </p:cNvSpPr>
          <p:nvPr>
            <p:ph type="sldNum" sz="quarter" idx="12"/>
          </p:nvPr>
        </p:nvSpPr>
        <p:spPr/>
        <p:txBody>
          <a:bodyPr/>
          <a:lstStyle/>
          <a:p>
            <a:fld id="{5E8E216C-16FA-4208-B87D-26872BCEBE22}" type="slidenum">
              <a:rPr lang="ru-RU" smtClean="0"/>
              <a:pPr/>
              <a:t>‹#›</a:t>
            </a:fld>
            <a:endParaRPr lang="ru-RU"/>
          </a:p>
        </p:txBody>
      </p:sp>
    </p:spTree>
    <p:extLst>
      <p:ext uri="{BB962C8B-B14F-4D97-AF65-F5344CB8AC3E}">
        <p14:creationId xmlns:p14="http://schemas.microsoft.com/office/powerpoint/2010/main" val="3196817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5A065B-8B89-4679-825C-FABCEEF3A3FC}"/>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9F8429FA-651F-47D1-A819-05253F8229D3}"/>
              </a:ext>
            </a:extLst>
          </p:cNvPr>
          <p:cNvSpPr>
            <a:spLocks noGrp="1"/>
          </p:cNvSpPr>
          <p:nvPr>
            <p:ph type="dt" sz="half" idx="10"/>
          </p:nvPr>
        </p:nvSpPr>
        <p:spPr/>
        <p:txBody>
          <a:bodyPr/>
          <a:lstStyle/>
          <a:p>
            <a:fld id="{CA1B56EB-05E2-4B6E-AED7-3378B92F5DE4}" type="datetimeFigureOut">
              <a:rPr lang="ru-RU" smtClean="0"/>
              <a:pPr/>
              <a:t>12.09.2022</a:t>
            </a:fld>
            <a:endParaRPr lang="ru-RU"/>
          </a:p>
        </p:txBody>
      </p:sp>
      <p:sp>
        <p:nvSpPr>
          <p:cNvPr id="4" name="Нижний колонтитул 3">
            <a:extLst>
              <a:ext uri="{FF2B5EF4-FFF2-40B4-BE49-F238E27FC236}">
                <a16:creationId xmlns:a16="http://schemas.microsoft.com/office/drawing/2014/main" id="{EA14933C-93CD-4B99-A39C-B2D419B2D01E}"/>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A97E6C45-1653-4F20-83EE-651A7B0E9498}"/>
              </a:ext>
            </a:extLst>
          </p:cNvPr>
          <p:cNvSpPr>
            <a:spLocks noGrp="1"/>
          </p:cNvSpPr>
          <p:nvPr>
            <p:ph type="sldNum" sz="quarter" idx="12"/>
          </p:nvPr>
        </p:nvSpPr>
        <p:spPr/>
        <p:txBody>
          <a:bodyPr/>
          <a:lstStyle/>
          <a:p>
            <a:fld id="{5E8E216C-16FA-4208-B87D-26872BCEBE22}" type="slidenum">
              <a:rPr lang="ru-RU" smtClean="0"/>
              <a:pPr/>
              <a:t>‹#›</a:t>
            </a:fld>
            <a:endParaRPr lang="ru-RU"/>
          </a:p>
        </p:txBody>
      </p:sp>
    </p:spTree>
    <p:extLst>
      <p:ext uri="{BB962C8B-B14F-4D97-AF65-F5344CB8AC3E}">
        <p14:creationId xmlns:p14="http://schemas.microsoft.com/office/powerpoint/2010/main" val="184162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AB69AC0E-A42D-416E-B59B-17504593E689}"/>
              </a:ext>
            </a:extLst>
          </p:cNvPr>
          <p:cNvSpPr>
            <a:spLocks noGrp="1"/>
          </p:cNvSpPr>
          <p:nvPr>
            <p:ph type="dt" sz="half" idx="10"/>
          </p:nvPr>
        </p:nvSpPr>
        <p:spPr/>
        <p:txBody>
          <a:bodyPr/>
          <a:lstStyle/>
          <a:p>
            <a:fld id="{CA1B56EB-05E2-4B6E-AED7-3378B92F5DE4}" type="datetimeFigureOut">
              <a:rPr lang="ru-RU" smtClean="0"/>
              <a:pPr/>
              <a:t>12.09.2022</a:t>
            </a:fld>
            <a:endParaRPr lang="ru-RU"/>
          </a:p>
        </p:txBody>
      </p:sp>
      <p:sp>
        <p:nvSpPr>
          <p:cNvPr id="3" name="Нижний колонтитул 2">
            <a:extLst>
              <a:ext uri="{FF2B5EF4-FFF2-40B4-BE49-F238E27FC236}">
                <a16:creationId xmlns:a16="http://schemas.microsoft.com/office/drawing/2014/main" id="{C9B31DDE-6CE2-426F-A50D-98B0CCD0ADB3}"/>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5F7DDCBB-E42D-4BA5-BC65-A5C470CD5A5B}"/>
              </a:ext>
            </a:extLst>
          </p:cNvPr>
          <p:cNvSpPr>
            <a:spLocks noGrp="1"/>
          </p:cNvSpPr>
          <p:nvPr>
            <p:ph type="sldNum" sz="quarter" idx="12"/>
          </p:nvPr>
        </p:nvSpPr>
        <p:spPr/>
        <p:txBody>
          <a:bodyPr/>
          <a:lstStyle/>
          <a:p>
            <a:fld id="{5E8E216C-16FA-4208-B87D-26872BCEBE22}" type="slidenum">
              <a:rPr lang="ru-RU" smtClean="0"/>
              <a:pPr/>
              <a:t>‹#›</a:t>
            </a:fld>
            <a:endParaRPr lang="ru-RU"/>
          </a:p>
        </p:txBody>
      </p:sp>
    </p:spTree>
    <p:extLst>
      <p:ext uri="{BB962C8B-B14F-4D97-AF65-F5344CB8AC3E}">
        <p14:creationId xmlns:p14="http://schemas.microsoft.com/office/powerpoint/2010/main" val="964559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8D178F-C00D-4240-9089-64087B02018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52B59973-80D4-4DD5-BCF8-DB598358D2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EAEBB78D-6A87-46FC-991B-3B85C77523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E063A35-E307-4538-8858-FC004692C076}"/>
              </a:ext>
            </a:extLst>
          </p:cNvPr>
          <p:cNvSpPr>
            <a:spLocks noGrp="1"/>
          </p:cNvSpPr>
          <p:nvPr>
            <p:ph type="dt" sz="half" idx="10"/>
          </p:nvPr>
        </p:nvSpPr>
        <p:spPr/>
        <p:txBody>
          <a:bodyPr/>
          <a:lstStyle/>
          <a:p>
            <a:fld id="{CA1B56EB-05E2-4B6E-AED7-3378B92F5DE4}" type="datetimeFigureOut">
              <a:rPr lang="ru-RU" smtClean="0"/>
              <a:pPr/>
              <a:t>12.09.2022</a:t>
            </a:fld>
            <a:endParaRPr lang="ru-RU"/>
          </a:p>
        </p:txBody>
      </p:sp>
      <p:sp>
        <p:nvSpPr>
          <p:cNvPr id="6" name="Нижний колонтитул 5">
            <a:extLst>
              <a:ext uri="{FF2B5EF4-FFF2-40B4-BE49-F238E27FC236}">
                <a16:creationId xmlns:a16="http://schemas.microsoft.com/office/drawing/2014/main" id="{7CF768F1-76F7-4F1B-B260-8FBF4770881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A47DDD1D-5762-4001-98AA-FE03BD2A794A}"/>
              </a:ext>
            </a:extLst>
          </p:cNvPr>
          <p:cNvSpPr>
            <a:spLocks noGrp="1"/>
          </p:cNvSpPr>
          <p:nvPr>
            <p:ph type="sldNum" sz="quarter" idx="12"/>
          </p:nvPr>
        </p:nvSpPr>
        <p:spPr/>
        <p:txBody>
          <a:bodyPr/>
          <a:lstStyle/>
          <a:p>
            <a:fld id="{5E8E216C-16FA-4208-B87D-26872BCEBE22}" type="slidenum">
              <a:rPr lang="ru-RU" smtClean="0"/>
              <a:pPr/>
              <a:t>‹#›</a:t>
            </a:fld>
            <a:endParaRPr lang="ru-RU"/>
          </a:p>
        </p:txBody>
      </p:sp>
    </p:spTree>
    <p:extLst>
      <p:ext uri="{BB962C8B-B14F-4D97-AF65-F5344CB8AC3E}">
        <p14:creationId xmlns:p14="http://schemas.microsoft.com/office/powerpoint/2010/main" val="1657298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77C07D-24DA-4800-B4EF-FEA002C1729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3058163A-94AC-4617-820C-4C13C5EF64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C72CC883-FF9F-4D7E-9566-D92347B18A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F1C4AFEF-9280-4086-A4DA-F3E017C83F79}"/>
              </a:ext>
            </a:extLst>
          </p:cNvPr>
          <p:cNvSpPr>
            <a:spLocks noGrp="1"/>
          </p:cNvSpPr>
          <p:nvPr>
            <p:ph type="dt" sz="half" idx="10"/>
          </p:nvPr>
        </p:nvSpPr>
        <p:spPr/>
        <p:txBody>
          <a:bodyPr/>
          <a:lstStyle/>
          <a:p>
            <a:fld id="{CA1B56EB-05E2-4B6E-AED7-3378B92F5DE4}" type="datetimeFigureOut">
              <a:rPr lang="ru-RU" smtClean="0"/>
              <a:pPr/>
              <a:t>12.09.2022</a:t>
            </a:fld>
            <a:endParaRPr lang="ru-RU"/>
          </a:p>
        </p:txBody>
      </p:sp>
      <p:sp>
        <p:nvSpPr>
          <p:cNvPr id="6" name="Нижний колонтитул 5">
            <a:extLst>
              <a:ext uri="{FF2B5EF4-FFF2-40B4-BE49-F238E27FC236}">
                <a16:creationId xmlns:a16="http://schemas.microsoft.com/office/drawing/2014/main" id="{E90D1CE8-1B4C-492A-B7E5-55C47C254C1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84FB0D03-218E-439B-8B6A-3C40E2F90433}"/>
              </a:ext>
            </a:extLst>
          </p:cNvPr>
          <p:cNvSpPr>
            <a:spLocks noGrp="1"/>
          </p:cNvSpPr>
          <p:nvPr>
            <p:ph type="sldNum" sz="quarter" idx="12"/>
          </p:nvPr>
        </p:nvSpPr>
        <p:spPr/>
        <p:txBody>
          <a:bodyPr/>
          <a:lstStyle/>
          <a:p>
            <a:fld id="{5E8E216C-16FA-4208-B87D-26872BCEBE22}" type="slidenum">
              <a:rPr lang="ru-RU" smtClean="0"/>
              <a:pPr/>
              <a:t>‹#›</a:t>
            </a:fld>
            <a:endParaRPr lang="ru-RU"/>
          </a:p>
        </p:txBody>
      </p:sp>
    </p:spTree>
    <p:extLst>
      <p:ext uri="{BB962C8B-B14F-4D97-AF65-F5344CB8AC3E}">
        <p14:creationId xmlns:p14="http://schemas.microsoft.com/office/powerpoint/2010/main" val="1682799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6000" r="-16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59E764D-5747-44AF-A402-FD011655E1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F9F6E333-BA73-4AE3-86C2-73C8999F26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EC7BA79-DC48-448A-8872-309D7D9EED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1B56EB-05E2-4B6E-AED7-3378B92F5DE4}" type="datetimeFigureOut">
              <a:rPr lang="ru-RU" smtClean="0"/>
              <a:pPr/>
              <a:t>12.09.2022</a:t>
            </a:fld>
            <a:endParaRPr lang="ru-RU"/>
          </a:p>
        </p:txBody>
      </p:sp>
      <p:sp>
        <p:nvSpPr>
          <p:cNvPr id="5" name="Нижний колонтитул 4">
            <a:extLst>
              <a:ext uri="{FF2B5EF4-FFF2-40B4-BE49-F238E27FC236}">
                <a16:creationId xmlns:a16="http://schemas.microsoft.com/office/drawing/2014/main" id="{904B2A4A-C2D7-4BB4-90AF-44CE83B77B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572DE1A5-455C-4321-82E2-90265CCAF1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8E216C-16FA-4208-B87D-26872BCEBE22}" type="slidenum">
              <a:rPr lang="ru-RU" smtClean="0"/>
              <a:pPr/>
              <a:t>‹#›</a:t>
            </a:fld>
            <a:endParaRPr lang="ru-RU"/>
          </a:p>
        </p:txBody>
      </p:sp>
    </p:spTree>
    <p:extLst>
      <p:ext uri="{BB962C8B-B14F-4D97-AF65-F5344CB8AC3E}">
        <p14:creationId xmlns:p14="http://schemas.microsoft.com/office/powerpoint/2010/main" val="416136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0058AC-0A67-432E-8A74-E49B701A88C2}"/>
              </a:ext>
            </a:extLst>
          </p:cNvPr>
          <p:cNvSpPr>
            <a:spLocks noGrp="1"/>
          </p:cNvSpPr>
          <p:nvPr>
            <p:ph type="ctrTitle"/>
          </p:nvPr>
        </p:nvSpPr>
        <p:spPr>
          <a:xfrm>
            <a:off x="711200" y="1122363"/>
            <a:ext cx="10401300" cy="2387600"/>
          </a:xfrm>
        </p:spPr>
        <p:txBody>
          <a:bodyPr/>
          <a:lstStyle/>
          <a:p>
            <a:r>
              <a:rPr lang="ru-RU" b="1" i="1" dirty="0" smtClean="0">
                <a:solidFill>
                  <a:srgbClr val="FF0000"/>
                </a:solidFill>
              </a:rPr>
              <a:t>Рождение твоего ребенка</a:t>
            </a:r>
            <a:endParaRPr lang="ru-RU" b="1" i="1" dirty="0">
              <a:solidFill>
                <a:srgbClr val="FF0000"/>
              </a:solidFill>
            </a:endParaRPr>
          </a:p>
        </p:txBody>
      </p:sp>
      <p:sp>
        <p:nvSpPr>
          <p:cNvPr id="3" name="Подзаголовок 2">
            <a:extLst>
              <a:ext uri="{FF2B5EF4-FFF2-40B4-BE49-F238E27FC236}">
                <a16:creationId xmlns:a16="http://schemas.microsoft.com/office/drawing/2014/main" id="{C908647A-2470-4F63-9985-70077BD3A4DF}"/>
              </a:ext>
            </a:extLst>
          </p:cNvPr>
          <p:cNvSpPr>
            <a:spLocks noGrp="1"/>
          </p:cNvSpPr>
          <p:nvPr>
            <p:ph type="subTitle" idx="1"/>
          </p:nvPr>
        </p:nvSpPr>
        <p:spPr/>
        <p:txBody>
          <a:bodyPr/>
          <a:lstStyle/>
          <a:p>
            <a:r>
              <a:rPr lang="ru-RU" b="1" dirty="0" smtClean="0"/>
              <a:t>пособие для будущей мамы</a:t>
            </a:r>
            <a:endParaRPr lang="ru-RU" b="1" dirty="0"/>
          </a:p>
        </p:txBody>
      </p:sp>
      <p:pic>
        <p:nvPicPr>
          <p:cNvPr id="4" name="Рисунок 3" descr="yKPMVGrqn9YrKjFYb59hgyHXZxp2PrdpVBQerQRQYco9E8EBt3jfBg5dBT3ICA_h7YQYOCYIZHQeHEBPNCJM5SdZ.jpg"/>
          <p:cNvPicPr>
            <a:picLocks noChangeAspect="1"/>
          </p:cNvPicPr>
          <p:nvPr/>
        </p:nvPicPr>
        <p:blipFill>
          <a:blip r:embed="rId2" cstate="print"/>
          <a:stretch>
            <a:fillRect/>
          </a:stretch>
        </p:blipFill>
        <p:spPr>
          <a:xfrm>
            <a:off x="10337937" y="368300"/>
            <a:ext cx="1473200" cy="1473200"/>
          </a:xfrm>
          <a:prstGeom prst="rect">
            <a:avLst/>
          </a:prstGeom>
        </p:spPr>
      </p:pic>
      <p:pic>
        <p:nvPicPr>
          <p:cNvPr id="5" name="Рисунок 4">
            <a:extLst>
              <a:ext uri="{FF2B5EF4-FFF2-40B4-BE49-F238E27FC236}">
                <a16:creationId xmlns:a16="http://schemas.microsoft.com/office/drawing/2014/main" id="{910F46D3-AE8F-DBA7-C0AA-E975F059E0CF}"/>
              </a:ext>
            </a:extLst>
          </p:cNvPr>
          <p:cNvPicPr>
            <a:picLocks noChangeAspect="1"/>
          </p:cNvPicPr>
          <p:nvPr/>
        </p:nvPicPr>
        <p:blipFill>
          <a:blip r:embed="rId3"/>
          <a:stretch>
            <a:fillRect/>
          </a:stretch>
        </p:blipFill>
        <p:spPr>
          <a:xfrm>
            <a:off x="266700" y="292100"/>
            <a:ext cx="1586572" cy="1567224"/>
          </a:xfrm>
          <a:prstGeom prst="rect">
            <a:avLst/>
          </a:prstGeom>
        </p:spPr>
      </p:pic>
      <p:sp>
        <p:nvSpPr>
          <p:cNvPr id="6" name="TextBox 5"/>
          <p:cNvSpPr txBox="1"/>
          <p:nvPr/>
        </p:nvSpPr>
        <p:spPr>
          <a:xfrm>
            <a:off x="2476500" y="355600"/>
            <a:ext cx="6477000" cy="1323439"/>
          </a:xfrm>
          <a:prstGeom prst="rect">
            <a:avLst/>
          </a:prstGeom>
          <a:noFill/>
        </p:spPr>
        <p:txBody>
          <a:bodyPr wrap="square" rtlCol="0">
            <a:spAutoFit/>
          </a:bodyPr>
          <a:lstStyle/>
          <a:p>
            <a:endParaRPr lang="ru-RU" sz="4000" b="1" dirty="0" smtClean="0">
              <a:latin typeface="Arial Black" pitchFamily="34" charset="0"/>
            </a:endParaRPr>
          </a:p>
          <a:p>
            <a:r>
              <a:rPr lang="ru-RU" sz="4000" b="1" dirty="0" smtClean="0">
                <a:latin typeface="Arial Black" pitchFamily="34" charset="0"/>
              </a:rPr>
              <a:t>  </a:t>
            </a:r>
            <a:r>
              <a:rPr lang="ru-RU" sz="4000" b="1" i="1" u="sng" dirty="0" smtClean="0">
                <a:solidFill>
                  <a:srgbClr val="FFC000"/>
                </a:solidFill>
                <a:effectLst>
                  <a:outerShdw blurRad="38100" dist="38100" dir="2700000" algn="tl">
                    <a:srgbClr val="000000">
                      <a:alpha val="43137"/>
                    </a:srgbClr>
                  </a:outerShdw>
                </a:effectLst>
                <a:latin typeface="Arial Black" pitchFamily="34" charset="0"/>
              </a:rPr>
              <a:t>ТЕРРИТОРИЯ МАМ</a:t>
            </a:r>
            <a:endParaRPr lang="ru-RU" sz="4000" b="1" i="1" u="sng" dirty="0">
              <a:solidFill>
                <a:srgbClr val="FFC000"/>
              </a:solidFill>
              <a:effectLst>
                <a:outerShdw blurRad="38100" dist="38100" dir="2700000" algn="tl">
                  <a:srgbClr val="000000">
                    <a:alpha val="43137"/>
                  </a:srgbClr>
                </a:outerShdw>
              </a:effectLst>
              <a:latin typeface="Arial Black" pitchFamily="34" charset="0"/>
            </a:endParaRPr>
          </a:p>
        </p:txBody>
      </p:sp>
      <p:pic>
        <p:nvPicPr>
          <p:cNvPr id="7" name="Рисунок 6" descr="1625683607_51-kartinkin-com-p-rozhdenie-rebenka-art-art-krasivo-59.jpg"/>
          <p:cNvPicPr>
            <a:picLocks noChangeAspect="1"/>
          </p:cNvPicPr>
          <p:nvPr/>
        </p:nvPicPr>
        <p:blipFill>
          <a:blip r:embed="rId4" cstate="print"/>
          <a:stretch>
            <a:fillRect/>
          </a:stretch>
        </p:blipFill>
        <p:spPr>
          <a:xfrm>
            <a:off x="4616393" y="4225569"/>
            <a:ext cx="3269569" cy="2338831"/>
          </a:xfrm>
          <a:prstGeom prst="rect">
            <a:avLst/>
          </a:prstGeom>
          <a:ln>
            <a:noFill/>
          </a:ln>
          <a:effectLst>
            <a:softEdge rad="112500"/>
          </a:effectLst>
        </p:spPr>
      </p:pic>
      <p:pic>
        <p:nvPicPr>
          <p:cNvPr id="8" name="Рисунок 7" descr="Obstetrician 2.jpg"/>
          <p:cNvPicPr>
            <a:picLocks noChangeAspect="1"/>
          </p:cNvPicPr>
          <p:nvPr/>
        </p:nvPicPr>
        <p:blipFill>
          <a:blip r:embed="rId5" cstate="print"/>
          <a:stretch>
            <a:fillRect/>
          </a:stretch>
        </p:blipFill>
        <p:spPr>
          <a:xfrm>
            <a:off x="8445500" y="4012273"/>
            <a:ext cx="3175000" cy="2552127"/>
          </a:xfrm>
          <a:prstGeom prst="rect">
            <a:avLst/>
          </a:prstGeom>
          <a:ln>
            <a:noFill/>
          </a:ln>
          <a:effectLst>
            <a:softEdge rad="112500"/>
          </a:effectLst>
        </p:spPr>
      </p:pic>
      <p:pic>
        <p:nvPicPr>
          <p:cNvPr id="9" name="Рисунок 8" descr="8d7b9f2e9dc12bd3780b1cad01abdfdf.jpg"/>
          <p:cNvPicPr>
            <a:picLocks noChangeAspect="1"/>
          </p:cNvPicPr>
          <p:nvPr/>
        </p:nvPicPr>
        <p:blipFill>
          <a:blip r:embed="rId6" cstate="print"/>
          <a:stretch>
            <a:fillRect/>
          </a:stretch>
        </p:blipFill>
        <p:spPr>
          <a:xfrm>
            <a:off x="266700" y="4138700"/>
            <a:ext cx="3790156" cy="2425700"/>
          </a:xfrm>
          <a:prstGeom prst="rect">
            <a:avLst/>
          </a:prstGeom>
          <a:ln>
            <a:noFill/>
          </a:ln>
          <a:effectLst>
            <a:softEdge rad="112500"/>
          </a:effectLst>
        </p:spPr>
      </p:pic>
    </p:spTree>
    <p:extLst>
      <p:ext uri="{BB962C8B-B14F-4D97-AF65-F5344CB8AC3E}">
        <p14:creationId xmlns:p14="http://schemas.microsoft.com/office/powerpoint/2010/main" val="3379931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D04FFB-3A65-49B4-89B5-34DA2C0890BA}"/>
              </a:ext>
            </a:extLst>
          </p:cNvPr>
          <p:cNvSpPr txBox="1"/>
          <p:nvPr/>
        </p:nvSpPr>
        <p:spPr>
          <a:xfrm>
            <a:off x="0" y="0"/>
            <a:ext cx="12192000" cy="6771084"/>
          </a:xfrm>
          <a:prstGeom prst="rect">
            <a:avLst/>
          </a:prstGeom>
          <a:noFill/>
        </p:spPr>
        <p:txBody>
          <a:bodyPr wrap="square" rtlCol="0">
            <a:spAutoFit/>
          </a:bodyPr>
          <a:lstStyle/>
          <a:p>
            <a:r>
              <a:rPr lang="ru-RU" sz="1400" b="1" dirty="0">
                <a:latin typeface="Times New Roman" panose="02020603050405020304" pitchFamily="18" charset="0"/>
                <a:cs typeface="Times New Roman" panose="02020603050405020304" pitchFamily="18" charset="0"/>
              </a:rPr>
              <a:t>РОДЫ</a:t>
            </a:r>
          </a:p>
          <a:p>
            <a:r>
              <a:rPr lang="ru-RU" sz="1400" b="1" i="1" dirty="0">
                <a:latin typeface="Times New Roman" panose="02020603050405020304" pitchFamily="18" charset="0"/>
                <a:cs typeface="Times New Roman" panose="02020603050405020304" pitchFamily="18" charset="0"/>
              </a:rPr>
              <a:t>Предвестники родов</a:t>
            </a:r>
          </a:p>
          <a:p>
            <a:r>
              <a:rPr lang="ru-RU" sz="1400" dirty="0">
                <a:latin typeface="Times New Roman" panose="02020603050405020304" pitchFamily="18" charset="0"/>
                <a:cs typeface="Times New Roman" panose="02020603050405020304" pitchFamily="18" charset="0"/>
              </a:rPr>
              <a:t>Наступлению родов предшествует ряд клинических симптомов, объединенных в понятие «предшественники (предвестники) родов». Их появление свидетельствует о готовности беременной к родам.</a:t>
            </a:r>
          </a:p>
          <a:p>
            <a:r>
              <a:rPr lang="ru-RU" sz="1400" dirty="0">
                <a:latin typeface="Times New Roman" panose="02020603050405020304" pitchFamily="18" charset="0"/>
                <a:cs typeface="Times New Roman" panose="02020603050405020304" pitchFamily="18" charset="0"/>
              </a:rPr>
              <a:t>О готовности к родам свидетельствуют следующие признаки:</a:t>
            </a:r>
          </a:p>
          <a:p>
            <a:pPr marL="285750" indent="-285750">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Перемещение центра тяжести тела беременной кпереди, в связи с чем плечи и голова отводятся назад;</a:t>
            </a:r>
          </a:p>
          <a:p>
            <a:pPr marL="285750" indent="-285750">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«Опущение живота» беременной за счет растяжения нижнего сегмента и вставления головке во входе малого таза, отклонения дна матки кпереди в результате некоторого снижения тонуса брюшного пресса и связанного с этим облегчения дыхания (наблюдается за 2-3 недели до родов).</a:t>
            </a:r>
          </a:p>
          <a:p>
            <a:pPr marL="285750" indent="-285750">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Выпячивание пупка;</a:t>
            </a:r>
          </a:p>
          <a:p>
            <a:pPr marL="285750" indent="-285750">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Необычные для последних месяцев беременности ощущения женщины – повышенная возбудимость, или наоборот, состояние апатии, «приливы» к голове, что объясняется изменениями в центральной и вегетативной нервной системе перед родами (наблюдается за несколько дней до родов);</a:t>
            </a:r>
          </a:p>
          <a:p>
            <a:pPr marL="285750" indent="-285750">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Снижение массы тела беременной на 1-2 кг (за 2-3 дня до родов);</a:t>
            </a:r>
          </a:p>
          <a:p>
            <a:pPr marL="285750" indent="-285750">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Понижение двигательной активности плода</a:t>
            </a:r>
          </a:p>
          <a:p>
            <a:pPr marL="285750" indent="-285750">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Появление в области крестца и нижней части живота нерегулярных ощущений, сначала тянущего, затем </a:t>
            </a:r>
            <a:r>
              <a:rPr lang="ru-RU" sz="1400" dirty="0" err="1">
                <a:latin typeface="Times New Roman" panose="02020603050405020304" pitchFamily="18" charset="0"/>
                <a:cs typeface="Times New Roman" panose="02020603050405020304" pitchFamily="18" charset="0"/>
              </a:rPr>
              <a:t>сваткообразного</a:t>
            </a:r>
            <a:r>
              <a:rPr lang="ru-RU" sz="1400" dirty="0">
                <a:latin typeface="Times New Roman" panose="02020603050405020304" pitchFamily="18" charset="0"/>
                <a:cs typeface="Times New Roman" panose="02020603050405020304" pitchFamily="18" charset="0"/>
              </a:rPr>
              <a:t> характера;</a:t>
            </a:r>
          </a:p>
          <a:p>
            <a:pPr marL="285750" indent="-285750">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Выделение из половых путей густой тягучей слизи (так называемой слизистой пробки). Часто выделение слизистой пробки сопровождается незначительными кровянистыми выделениями из-за неглубоких надрывов краев зева;</a:t>
            </a:r>
          </a:p>
          <a:p>
            <a:pPr marL="285750" indent="-285750">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Шейка матки перед родами становится «зрелой».</a:t>
            </a:r>
          </a:p>
          <a:p>
            <a:r>
              <a:rPr lang="ru-RU" sz="1400" dirty="0">
                <a:latin typeface="Times New Roman" panose="02020603050405020304" pitchFamily="18" charset="0"/>
                <a:cs typeface="Times New Roman" panose="02020603050405020304" pitchFamily="18" charset="0"/>
              </a:rPr>
              <a:t>Понятие «зрелость шейки матки» означает, что она становится мягкой и растяжимой, т.е. размягчается на всем протяжении, включая область внутреннего зева, влагалищная ее часть укорачивается.</a:t>
            </a:r>
          </a:p>
          <a:p>
            <a:r>
              <a:rPr lang="ru-RU" sz="1400" dirty="0">
                <a:latin typeface="Times New Roman" panose="02020603050405020304" pitchFamily="18" charset="0"/>
                <a:cs typeface="Times New Roman" panose="02020603050405020304" pitchFamily="18" charset="0"/>
              </a:rPr>
              <a:t>Канал шейки матки выпрямляется, плавно переходя в область внутреннего зева, через своды иногда удается пальпировать швы, роднички или другие опознавательные признаки предлежащей части плода. Шейка после созревания располагается строго по продольной оси таза, наружный зев располагается на уровне седалищных костей.</a:t>
            </a:r>
          </a:p>
          <a:p>
            <a:r>
              <a:rPr lang="ru-RU" sz="1400" b="1" dirty="0">
                <a:latin typeface="Times New Roman" panose="02020603050405020304" pitchFamily="18" charset="0"/>
                <a:cs typeface="Times New Roman" panose="02020603050405020304" pitchFamily="18" charset="0"/>
              </a:rPr>
              <a:t>ПОДГОТОВКА К РОДАМ</a:t>
            </a:r>
          </a:p>
          <a:p>
            <a:r>
              <a:rPr lang="ru-RU" sz="1400" b="1" i="1" dirty="0">
                <a:latin typeface="Times New Roman" panose="02020603050405020304" pitchFamily="18" charset="0"/>
                <a:cs typeface="Times New Roman" panose="02020603050405020304" pitchFamily="18" charset="0"/>
              </a:rPr>
              <a:t>Список необходимых вещей в роддом:</a:t>
            </a:r>
          </a:p>
          <a:p>
            <a:pPr marL="285750" indent="-285750">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Обменная карта</a:t>
            </a:r>
          </a:p>
          <a:p>
            <a:pPr marL="285750" indent="-285750">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Копия медицинского страхового полиса</a:t>
            </a:r>
          </a:p>
          <a:p>
            <a:pPr marL="285750" indent="-285750">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Паспорт</a:t>
            </a:r>
          </a:p>
          <a:p>
            <a:pPr marL="285750" indent="-285750">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Спортивный костюм или домашняя пижама</a:t>
            </a:r>
          </a:p>
          <a:p>
            <a:pPr marL="285750" indent="-285750">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Носки (несколько пар)</a:t>
            </a:r>
          </a:p>
          <a:p>
            <a:pPr marL="285750" indent="-285750">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Бюстгалтер для кормления ( штуки)</a:t>
            </a:r>
          </a:p>
          <a:p>
            <a:pPr marL="285750" indent="-285750">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2-3 ночных рубашки с широкой горловиной</a:t>
            </a:r>
          </a:p>
        </p:txBody>
      </p:sp>
    </p:spTree>
    <p:extLst>
      <p:ext uri="{BB962C8B-B14F-4D97-AF65-F5344CB8AC3E}">
        <p14:creationId xmlns:p14="http://schemas.microsoft.com/office/powerpoint/2010/main" val="2890574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01AB17-4728-4C7D-98C7-737A4F605EFB}"/>
              </a:ext>
            </a:extLst>
          </p:cNvPr>
          <p:cNvSpPr txBox="1"/>
          <p:nvPr/>
        </p:nvSpPr>
        <p:spPr>
          <a:xfrm>
            <a:off x="0" y="0"/>
            <a:ext cx="12192000" cy="7201972"/>
          </a:xfrm>
          <a:prstGeom prst="rect">
            <a:avLst/>
          </a:prstGeom>
          <a:noFill/>
        </p:spPr>
        <p:txBody>
          <a:bodyPr wrap="square" rtlCol="0">
            <a:spAutoFit/>
          </a:bodyPr>
          <a:lstStyle/>
          <a:p>
            <a:pPr marL="285750" indent="-285750" algn="just">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Прокладки </a:t>
            </a:r>
            <a:r>
              <a:rPr lang="ru-RU" sz="1400" dirty="0" err="1">
                <a:latin typeface="Times New Roman" panose="02020603050405020304" pitchFamily="18" charset="0"/>
                <a:cs typeface="Times New Roman" panose="02020603050405020304" pitchFamily="18" charset="0"/>
              </a:rPr>
              <a:t>супервпитывающие</a:t>
            </a:r>
            <a:r>
              <a:rPr lang="ru-RU" sz="1400" dirty="0">
                <a:latin typeface="Times New Roman" panose="02020603050405020304" pitchFamily="18" charset="0"/>
                <a:cs typeface="Times New Roman" panose="02020603050405020304" pitchFamily="18" charset="0"/>
              </a:rPr>
              <a:t> 2-3 пачки</a:t>
            </a:r>
          </a:p>
          <a:p>
            <a:pPr marL="285750" indent="-285750" algn="just">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Туалетная бумага</a:t>
            </a:r>
          </a:p>
          <a:p>
            <a:pPr marL="285750" indent="-285750" algn="just">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Зубная щетка и паста</a:t>
            </a:r>
          </a:p>
          <a:p>
            <a:pPr marL="285750" indent="-285750" algn="just">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Расческа</a:t>
            </a:r>
          </a:p>
          <a:p>
            <a:pPr marL="285750" indent="-285750" algn="just">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Губка или мочалка</a:t>
            </a:r>
          </a:p>
          <a:p>
            <a:pPr marL="285750" indent="-285750" algn="just">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Шампунь и гель для душа</a:t>
            </a:r>
          </a:p>
          <a:p>
            <a:pPr marL="285750" indent="-285750" algn="just">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Полотенце</a:t>
            </a:r>
          </a:p>
          <a:p>
            <a:pPr marL="285750" indent="-285750" algn="just">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Тапочки</a:t>
            </a:r>
          </a:p>
          <a:p>
            <a:pPr marL="285750" indent="-285750" algn="just">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Гигиеническая губная помада</a:t>
            </a:r>
          </a:p>
          <a:p>
            <a:pPr algn="just"/>
            <a:r>
              <a:rPr lang="ru-RU" sz="1400" b="1" i="1" dirty="0">
                <a:latin typeface="Times New Roman" panose="02020603050405020304" pitchFamily="18" charset="0"/>
                <a:cs typeface="Times New Roman" panose="02020603050405020304" pitchFamily="18" charset="0"/>
              </a:rPr>
              <a:t>Специальные приемы дыхания</a:t>
            </a:r>
          </a:p>
          <a:p>
            <a:pPr algn="just"/>
            <a:r>
              <a:rPr lang="ru-RU" sz="1400" dirty="0">
                <a:latin typeface="Times New Roman" panose="02020603050405020304" pitchFamily="18" charset="0"/>
                <a:cs typeface="Times New Roman" panose="02020603050405020304" pitchFamily="18" charset="0"/>
              </a:rPr>
              <a:t>Правильно организованное дыхание во время родов уменьшает болевые ощущения. Правильно организованное дыхание – это дыхание с определенной частотой и глубиной.</a:t>
            </a:r>
          </a:p>
          <a:p>
            <a:pPr algn="just"/>
            <a:r>
              <a:rPr lang="ru-RU" sz="1400" dirty="0">
                <a:latin typeface="Times New Roman" panose="02020603050405020304" pitchFamily="18" charset="0"/>
                <a:cs typeface="Times New Roman" panose="02020603050405020304" pitchFamily="18" charset="0"/>
              </a:rPr>
              <a:t>Конкретные значения частоты и глубины дыхания Вы подберете в зависимости от особенности протекания будущих родов, своих предпочтений и потребности в кислороде. Предварительно освоив предлагаемые упражнения и приспособившись к ним, Вы сможете успокоится и расслабиться с их помощью во время родов.</a:t>
            </a:r>
          </a:p>
          <a:p>
            <a:pPr algn="just"/>
            <a:r>
              <a:rPr lang="ru-RU" sz="1400" dirty="0">
                <a:latin typeface="Times New Roman" panose="02020603050405020304" pitchFamily="18" charset="0"/>
                <a:cs typeface="Times New Roman" panose="02020603050405020304" pitchFamily="18" charset="0"/>
              </a:rPr>
              <a:t>Различают три основных типа управляемого дыхания во время родов: медленное, легкое (ускоренное) и переменное (переходное). Вы можете применять все три способа дыхания, если они помогают Вам расслабиться и получить достаточное количество кислорода, а также правильно вести себя во время интенсивных схваток.</a:t>
            </a:r>
          </a:p>
          <a:p>
            <a:pPr algn="just"/>
            <a:r>
              <a:rPr lang="ru-RU" sz="1400" dirty="0">
                <a:latin typeface="Times New Roman" panose="02020603050405020304" pitchFamily="18" charset="0"/>
                <a:cs typeface="Times New Roman" panose="02020603050405020304" pitchFamily="18" charset="0"/>
              </a:rPr>
              <a:t>Лучше всего в ранней фазе родов дышать медленно и продолжать дышать, пока это помогает. Затем Вы можете переключиться на легкое или на переменное дыхание – какое Вас больше устраивает. Третий тип дыхания рекомендуется в более поздней фазе родов. Некоторым женщинам подходит медленное дыхание в течение всего периода родов. Другие применяют два типа дыхания: медленное и легкое или медленное и переменное, а некоторые используют все три типа. Что именно выберете Вы, будет зависеть от Ваших реакций и интенсивности схваток.</a:t>
            </a:r>
          </a:p>
          <a:p>
            <a:pPr algn="just"/>
            <a:r>
              <a:rPr lang="ru-RU" sz="1400" dirty="0">
                <a:latin typeface="Times New Roman" panose="02020603050405020304" pitchFamily="18" charset="0"/>
                <a:cs typeface="Times New Roman" panose="02020603050405020304" pitchFamily="18" charset="0"/>
              </a:rPr>
              <a:t>Медленное дыхание следует применять при интенсивных схватках, когда вы уже не можете ходить или разговаривать. Дышать медленно можно животом или грудью; важно, чтобы дыхание помогало Вам расслабиться.</a:t>
            </a:r>
          </a:p>
          <a:p>
            <a:pPr algn="just"/>
            <a:r>
              <a:rPr lang="ru-RU" sz="1400" b="1" dirty="0">
                <a:latin typeface="Times New Roman" panose="02020603050405020304" pitchFamily="18" charset="0"/>
                <a:cs typeface="Times New Roman" panose="02020603050405020304" pitchFamily="18" charset="0"/>
              </a:rPr>
              <a:t>ПЕРИОДЫ РОДОВ</a:t>
            </a:r>
          </a:p>
          <a:p>
            <a:pPr algn="just"/>
            <a:r>
              <a:rPr lang="ru-RU" sz="1400" dirty="0">
                <a:latin typeface="Times New Roman" panose="02020603050405020304" pitchFamily="18" charset="0"/>
                <a:cs typeface="Times New Roman" panose="02020603050405020304" pitchFamily="18" charset="0"/>
              </a:rPr>
              <a:t>В клиническом течение родов выделают три периода: первый период – раскрытие шейки матки; второй период – изгнание плода; третий  период -  последовый.</a:t>
            </a:r>
          </a:p>
          <a:p>
            <a:pPr algn="just"/>
            <a:r>
              <a:rPr lang="ru-RU" sz="1400" i="1" dirty="0">
                <a:latin typeface="Times New Roman" panose="02020603050405020304" pitchFamily="18" charset="0"/>
                <a:cs typeface="Times New Roman" panose="02020603050405020304" pitchFamily="18" charset="0"/>
              </a:rPr>
              <a:t>Первый период </a:t>
            </a:r>
            <a:r>
              <a:rPr lang="ru-RU" sz="1400" dirty="0">
                <a:latin typeface="Times New Roman" panose="02020603050405020304" pitchFamily="18" charset="0"/>
                <a:cs typeface="Times New Roman" panose="02020603050405020304" pitchFamily="18" charset="0"/>
              </a:rPr>
              <a:t>– период раскрытия шейки матки. Начинается с появления регулярных маточных сокращений (схваток) и заканчивается полным раскрытием наружного зева шейка матки. У первородящих продолжительность первого периода родов составляет 10-11 часов, у повторнородящих – 7-9 часов. Схватки сначала бывают короткими, слабыми и редкими (через 15-20 мин). В последующем нарастают их продолжительность, сила и частота. Промежуток между двумя смежными схватками называется паузой.</a:t>
            </a:r>
          </a:p>
          <a:p>
            <a:pPr algn="just"/>
            <a:endParaRPr lang="ru-RU" sz="1400" dirty="0">
              <a:latin typeface="Times New Roman" panose="02020603050405020304" pitchFamily="18" charset="0"/>
              <a:cs typeface="Times New Roman" panose="02020603050405020304" pitchFamily="18" charset="0"/>
            </a:endParaRPr>
          </a:p>
          <a:p>
            <a:pPr algn="just"/>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0493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9B7179-60D6-4F79-8197-0D3E672ECA1D}"/>
              </a:ext>
            </a:extLst>
          </p:cNvPr>
          <p:cNvSpPr txBox="1"/>
          <p:nvPr/>
        </p:nvSpPr>
        <p:spPr>
          <a:xfrm>
            <a:off x="0" y="0"/>
            <a:ext cx="12192000" cy="6771084"/>
          </a:xfrm>
          <a:prstGeom prst="rect">
            <a:avLst/>
          </a:prstGeom>
          <a:noFill/>
        </p:spPr>
        <p:txBody>
          <a:bodyPr wrap="square" rtlCol="0">
            <a:spAutoFit/>
          </a:bodyPr>
          <a:lstStyle/>
          <a:p>
            <a:pPr algn="just"/>
            <a:r>
              <a:rPr lang="ru-RU" sz="1400" dirty="0">
                <a:latin typeface="Times New Roman" panose="02020603050405020304" pitchFamily="18" charset="0"/>
                <a:cs typeface="Times New Roman" panose="02020603050405020304" pitchFamily="18" charset="0"/>
              </a:rPr>
              <a:t>В раскрытии шейки матки имеют значение два механизма:</a:t>
            </a:r>
          </a:p>
          <a:p>
            <a:pPr marL="285750" indent="-285750" algn="just">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Сокращение мышц матки;</a:t>
            </a:r>
          </a:p>
          <a:p>
            <a:pPr marL="285750" indent="-285750" algn="just">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Действие на шейку изнутри плодного пузыря или предлежащей части за счет повышения внутриматочного давления.</a:t>
            </a:r>
          </a:p>
          <a:p>
            <a:pPr algn="just"/>
            <a:r>
              <a:rPr lang="ru-RU" sz="1400" dirty="0">
                <a:latin typeface="Times New Roman" panose="02020603050405020304" pitchFamily="18" charset="0"/>
                <a:cs typeface="Times New Roman" panose="02020603050405020304" pitchFamily="18" charset="0"/>
              </a:rPr>
              <a:t>Основным механизмом раскрытия шейки матки является сокращение маточной мускулатуры. Характер его сокращения обусловлен особенностями расположения мышечных волокон в теле матки и нижнем сегменте. В силу указанного строения тело матки и нижний сегмент выполняют разные функции: шейка матки раскрывается, а тело сокращается, чтобы раскрыть шейку матки и изгнать плод и плаценту.</a:t>
            </a:r>
          </a:p>
          <a:p>
            <a:pPr algn="just"/>
            <a:r>
              <a:rPr lang="ru-RU" sz="1400" dirty="0">
                <a:latin typeface="Times New Roman" panose="02020603050405020304" pitchFamily="18" charset="0"/>
                <a:cs typeface="Times New Roman" panose="02020603050405020304" pitchFamily="18" charset="0"/>
              </a:rPr>
              <a:t>Во время каждой схватки в мускулатуре матки одновременно происходят три процесса:</a:t>
            </a:r>
          </a:p>
          <a:p>
            <a:pPr marL="285750" indent="-285750" algn="just">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Сокращение мышечных волокон матки;</a:t>
            </a:r>
          </a:p>
          <a:p>
            <a:pPr marL="285750" indent="-285750" algn="just">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Взаимное смещение волокон относительно друг друга;</a:t>
            </a:r>
          </a:p>
          <a:p>
            <a:pPr marL="285750" indent="-285750" algn="just">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Растяжение мышечных волокон.</a:t>
            </a:r>
          </a:p>
          <a:p>
            <a:pPr algn="just"/>
            <a:r>
              <a:rPr lang="ru-RU" sz="1400" i="1" dirty="0">
                <a:latin typeface="Times New Roman" panose="02020603050405020304" pitchFamily="18" charset="0"/>
                <a:cs typeface="Times New Roman" panose="02020603050405020304" pitchFamily="18" charset="0"/>
              </a:rPr>
              <a:t>Второй период </a:t>
            </a:r>
            <a:r>
              <a:rPr lang="ru-RU" sz="1400" dirty="0">
                <a:latin typeface="Times New Roman" panose="02020603050405020304" pitchFamily="18" charset="0"/>
                <a:cs typeface="Times New Roman" panose="02020603050405020304" pitchFamily="18" charset="0"/>
              </a:rPr>
              <a:t>– период изгнания. Это время от момента полного раскрытия маточного зева до рождения плода. Период изгнания продолжается у первородящих от 1 до 2 часов, у повторнородящих имеет весьма различную продолжительность: от 5-10 минут до 1 часа.</a:t>
            </a:r>
          </a:p>
          <a:p>
            <a:pPr algn="just"/>
            <a:r>
              <a:rPr lang="ru-RU" sz="1400" dirty="0">
                <a:latin typeface="Times New Roman" panose="02020603050405020304" pitchFamily="18" charset="0"/>
                <a:cs typeface="Times New Roman" panose="02020603050405020304" pitchFamily="18" charset="0"/>
              </a:rPr>
              <a:t>После излияния околоплодных вод схватки становятся менее интенсивными, объем полости матки значительно уменьшается, стенки матки приходят в тесное соприкосновение с плодом; схватки усиливаются. К сокращению матки присоединяется сокращение брюшного пресса (брюшной стенки), диафрагмы и мышц тазового дна, что характеризует развитие потуг. Потуги являются рефлекторным актом и возникают благодаря давлению предлежащей части плода на нервные окончания, заложенные в шейке матки и в мышцах тазового дня. Желание тужиться непроизвольно и неудержимо. В результате развивающихся потуг внутриматочное давление повышается еще сильнее, чем в периоде раскрытия; их сила направлена на изгнание плода из матки.</a:t>
            </a:r>
          </a:p>
          <a:p>
            <a:pPr algn="just"/>
            <a:r>
              <a:rPr lang="ru-RU" sz="1400" dirty="0">
                <a:latin typeface="Times New Roman" panose="02020603050405020304" pitchFamily="18" charset="0"/>
                <a:cs typeface="Times New Roman" panose="02020603050405020304" pitchFamily="18" charset="0"/>
              </a:rPr>
              <a:t>Это становится возможным благодаря тому, что матка не только соединена с влагалищем, но и фиксирована к стенкам таза посредством связочного аппарата – широких, круглых и крестцово-маточных связок, соединительной сети, заложенной в клетчатке и др. В результате внутриматочного давления плод совершает ряд сложных движений, приближается предлежащей частью к тазовому дня и оказывает на него все возрастающее давление. Рефлекторно возникающие при этом сокращения брюшного пресса усиливают позывы роженицы на потуги, которые повторяются все чаще и чаще – через каждые 5-4-3 мин. Предлежащая часть плода при этом растягивает половую щель и появляется головка, а за ней рождается туловище. Вместе с рождением плода изливаются задние воды. После рождения плода начинается третий, последний, период родов – последовый. Это время от рождения плода до выхода плаценты.</a:t>
            </a:r>
          </a:p>
          <a:p>
            <a:pPr algn="just"/>
            <a:r>
              <a:rPr lang="ru-RU" sz="1400" b="1" dirty="0">
                <a:latin typeface="Times New Roman" panose="02020603050405020304" pitchFamily="18" charset="0"/>
                <a:cs typeface="Times New Roman" panose="02020603050405020304" pitchFamily="18" charset="0"/>
              </a:rPr>
              <a:t>КАК ПРАВИЛЬНО ВЕСТИ СЕБЯ ВО ВРЕМЯ РОДОВ</a:t>
            </a:r>
          </a:p>
          <a:p>
            <a:pPr algn="just"/>
            <a:r>
              <a:rPr lang="ru-RU" sz="1400" dirty="0">
                <a:latin typeface="Times New Roman" panose="02020603050405020304" pitchFamily="18" charset="0"/>
                <a:cs typeface="Times New Roman" panose="02020603050405020304" pitchFamily="18" charset="0"/>
              </a:rPr>
              <a:t>В первом периоде родов во время каждой схватки ухудшается снабжение плода кровью. Ваши ощущения при этом таковы, что Вам невольно хочется дышать глубже. У Вас к тому же учащается сердцебиение. Благодаря таким рефлекторным реакциям на схватку, ребенок получает больше кислорода. Если Вы во время схватки спокойно, ровно и глубоко дышите – тем самым Вы помогаете малышу справиться с временной гипоксией. Правда, глубокое дыхание во время родов – понятие относительное. Из-за высокого стояния диафрагмы женщина в родах может дышать только за счет верхних отделов легких. Но при каждом вдохе воздух должен как бы вливаться в легкие, свободно заполняя верхнюю часть грудной клетки. И так же легко нужно делать выдох. Нельзя втягивать воздух судорожно, с усилием, а выдыхать – толчками.</a:t>
            </a:r>
          </a:p>
        </p:txBody>
      </p:sp>
    </p:spTree>
    <p:extLst>
      <p:ext uri="{BB962C8B-B14F-4D97-AF65-F5344CB8AC3E}">
        <p14:creationId xmlns:p14="http://schemas.microsoft.com/office/powerpoint/2010/main" val="3130431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3A88D4-B2D5-40E6-8BB9-5A1B49083128}"/>
              </a:ext>
            </a:extLst>
          </p:cNvPr>
          <p:cNvSpPr txBox="1"/>
          <p:nvPr/>
        </p:nvSpPr>
        <p:spPr>
          <a:xfrm>
            <a:off x="0" y="0"/>
            <a:ext cx="12192000" cy="6771084"/>
          </a:xfrm>
          <a:prstGeom prst="rect">
            <a:avLst/>
          </a:prstGeom>
          <a:noFill/>
        </p:spPr>
        <p:txBody>
          <a:bodyPr wrap="square" rtlCol="0">
            <a:spAutoFit/>
          </a:bodyPr>
          <a:lstStyle/>
          <a:p>
            <a:pPr algn="just"/>
            <a:r>
              <a:rPr lang="ru-RU" sz="1400" dirty="0">
                <a:latin typeface="Times New Roman" panose="02020603050405020304" pitchFamily="18" charset="0"/>
                <a:cs typeface="Times New Roman" panose="02020603050405020304" pitchFamily="18" charset="0"/>
              </a:rPr>
              <a:t>Положение роженицы во время схваток может быть различным. Одни женщины предпочитают стоять, другие ходить.</a:t>
            </a:r>
          </a:p>
          <a:p>
            <a:pPr algn="just"/>
            <a:r>
              <a:rPr lang="ru-RU" sz="1400" dirty="0">
                <a:latin typeface="Times New Roman" panose="02020603050405020304" pitchFamily="18" charset="0"/>
                <a:cs typeface="Times New Roman" panose="02020603050405020304" pitchFamily="18" charset="0"/>
              </a:rPr>
              <a:t>Кроме того, Вам нужно следить за временем начала и окончания схваток. Напоминать себе с появлением каждой из них, что вот еще немного раскрылась шейка матки, вы стали чуть-чуть ближе к окончанию родов, что вам нужно ровно и спокойно дышать, чтобы помочь своему малышу. Если Вам очень больно, скажите об этом врачу. И он, в зависимости от ситуации, найдет способ Вам помочь.</a:t>
            </a:r>
          </a:p>
          <a:p>
            <a:pPr algn="just"/>
            <a:r>
              <a:rPr lang="ru-RU" sz="1400" dirty="0">
                <a:latin typeface="Times New Roman" panose="02020603050405020304" pitchFamily="18" charset="0"/>
                <a:cs typeface="Times New Roman" panose="02020603050405020304" pitchFamily="18" charset="0"/>
              </a:rPr>
              <a:t>В первом периоде родов у некоторых женщин возникает тошнота или рвота. Если при этом нет других патологических симптомов – например, болей в желудке, головной боли, «мелькания мушек» перед глазами, - это не страшно и обычно бывает связано с изменением тонуса вегетативной нервной системы во время родов, а также с раскрытие шейки матки. Такая рвота обычно длится недолго и не требует специального вмешательства. После прекращения позывов на рвоту нужно прополоскать рот водой и сделать 1-2 глотка, но не более, чтобы не спровоцировать новый приступ тошноты.</a:t>
            </a:r>
          </a:p>
          <a:p>
            <a:pPr algn="just"/>
            <a:r>
              <a:rPr lang="ru-RU" sz="1400" dirty="0">
                <a:latin typeface="Times New Roman" panose="02020603050405020304" pitchFamily="18" charset="0"/>
                <a:cs typeface="Times New Roman" panose="02020603050405020304" pitchFamily="18" charset="0"/>
              </a:rPr>
              <a:t>Во время второго периода родов врач и акушерка будут контролировать эффективность потуг, во время которых роженица испытывает несколько неприятное чувство распирания. Нужно сказать, что болезненность потуг во многом зависит от того, правильно ли Вы тужитесь и правильна ли Ваша поза. Вы лежите на родовом столе, плечи у Вас немного приподняты. Упритесь стопами в стол, ухватитесь руками за поручни родильного стола и, глубоко вздохнув, задержите дыхание, плотно закрыв рот, натужьтесь. Так Вы усилите потуги. Затем расслабьтесь и глубоко, спокойно дышите без задержек на вдохе. Потуги становятся наиболее сильными, когда головка проходит через таз. Как только она появляется из наружных половых органов, акушерка оказывает пособие, защищающее мышцы промежности от разрыва. В это время необходимо очень точно выполнять все указания акушерки. </a:t>
            </a:r>
          </a:p>
          <a:p>
            <a:pPr algn="just"/>
            <a:r>
              <a:rPr lang="ru-RU" sz="1400" b="1" dirty="0">
                <a:latin typeface="Times New Roman" panose="02020603050405020304" pitchFamily="18" charset="0"/>
                <a:cs typeface="Times New Roman" panose="02020603050405020304" pitchFamily="18" charset="0"/>
              </a:rPr>
              <a:t>ГРУДНОЕ ВСКАРМЛИВАНИЕ</a:t>
            </a:r>
          </a:p>
          <a:p>
            <a:pPr algn="just"/>
            <a:r>
              <a:rPr lang="ru-RU" sz="1400" b="1" i="1" dirty="0">
                <a:latin typeface="Times New Roman" panose="02020603050405020304" pitchFamily="18" charset="0"/>
                <a:cs typeface="Times New Roman" panose="02020603050405020304" pitchFamily="18" charset="0"/>
              </a:rPr>
              <a:t>Раннее прикладывание к груди</a:t>
            </a:r>
          </a:p>
          <a:p>
            <a:pPr algn="just"/>
            <a:r>
              <a:rPr lang="ru-RU" sz="1400" dirty="0">
                <a:latin typeface="Times New Roman" panose="02020603050405020304" pitchFamily="18" charset="0"/>
                <a:cs typeface="Times New Roman" panose="02020603050405020304" pitchFamily="18" charset="0"/>
              </a:rPr>
              <a:t>Малыш появился на свет! Пуповина перерезана. С этого момента вы – два разных человека. Но как только ребенок возьмет Вашу грудь – установится новая связь, которая будет продолжаться всю жизнь. Именно в момент кормления грудью маленький человечек получает всю Вашу любовь, нежность, доброту.</a:t>
            </a:r>
          </a:p>
          <a:p>
            <a:pPr algn="just"/>
            <a:r>
              <a:rPr lang="ru-RU" sz="1400" dirty="0">
                <a:latin typeface="Times New Roman" panose="02020603050405020304" pitchFamily="18" charset="0"/>
                <a:cs typeface="Times New Roman" panose="02020603050405020304" pitchFamily="18" charset="0"/>
              </a:rPr>
              <a:t>Первое прикладывание к груди должно произойти в течение первых 30-ти минут после родов. Именно тогда ребенок получает первые и самые ценные капли молозива. Многим мамам известно, что даже небольшое количество молозива очень важно для снижения заболеваемости новорожденного, становления его иммунитета, стимулирует лактацию, обеспечивая ее успешность и продолжительность. Но и еще один момент очень важен. Именно раннее прикладывание к груди позволяет сразу же сформироваться у ребенка устойчивой привычке правильно захватывать грудь.</a:t>
            </a:r>
          </a:p>
          <a:p>
            <a:pPr algn="just"/>
            <a:r>
              <a:rPr lang="ru-RU" sz="1400" dirty="0">
                <a:latin typeface="Times New Roman" panose="02020603050405020304" pitchFamily="18" charset="0"/>
                <a:cs typeface="Times New Roman" panose="02020603050405020304" pitchFamily="18" charset="0"/>
              </a:rPr>
              <a:t>Но и для самой мамы чрезвычайно важно раннее прикладывание к груди, т.к. сразу после родов матка значительно увеличена в размерах, сосуды расширены, и может быть послеродовое кровотечение. Но природа позаботилась о том, что сосательные движения ребенка стимулируют сосок матери, тем самым вызывают выброс гормонов. А гормоны отвечают и за появление молока, и за сокращение матки. Итак, лучший и самый простой способ восстановления после родов – прикладывание новорожденного к груди.</a:t>
            </a:r>
          </a:p>
          <a:p>
            <a:pPr algn="just"/>
            <a:r>
              <a:rPr lang="ru-RU" sz="1400" b="1" i="1" dirty="0">
                <a:latin typeface="Times New Roman" panose="02020603050405020304" pitchFamily="18" charset="0"/>
                <a:cs typeface="Times New Roman" panose="02020603050405020304" pitchFamily="18" charset="0"/>
              </a:rPr>
              <a:t>Правильное прикладывание к груди</a:t>
            </a:r>
          </a:p>
          <a:p>
            <a:pPr algn="just"/>
            <a:r>
              <a:rPr lang="ru-RU" sz="1400" dirty="0">
                <a:latin typeface="Times New Roman" panose="02020603050405020304" pitchFamily="18" charset="0"/>
                <a:cs typeface="Times New Roman" panose="02020603050405020304" pitchFamily="18" charset="0"/>
              </a:rPr>
              <a:t>Молодой маме важно научиться сразу правильно прикладывать ребенка к груди. Это тоже имеет огромное значение для длительного и успешного кормления. Только при правильном прикладывании ребенок стимулирует грудь на необходимую именно ему выработку молока, и у матери не возникает болевых ощущений во время кормления. Именно так можно избежать неприятностей в виде воспаления, трещин сосков и </a:t>
            </a:r>
            <a:r>
              <a:rPr lang="ru-RU" sz="1400" dirty="0" err="1">
                <a:latin typeface="Times New Roman" panose="02020603050405020304" pitchFamily="18" charset="0"/>
                <a:cs typeface="Times New Roman" panose="02020603050405020304" pitchFamily="18" charset="0"/>
              </a:rPr>
              <a:t>нагрубления</a:t>
            </a:r>
            <a:r>
              <a:rPr lang="ru-RU" sz="1400" dirty="0">
                <a:latin typeface="Times New Roman" panose="02020603050405020304" pitchFamily="18" charset="0"/>
                <a:cs typeface="Times New Roman" panose="02020603050405020304" pitchFamily="18" charset="0"/>
              </a:rPr>
              <a:t> молочных желез.</a:t>
            </a:r>
          </a:p>
          <a:p>
            <a:pPr algn="just"/>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8661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744CC5-0CE0-4B7E-A779-C2C598E8D8B6}"/>
              </a:ext>
            </a:extLst>
          </p:cNvPr>
          <p:cNvSpPr txBox="1"/>
          <p:nvPr/>
        </p:nvSpPr>
        <p:spPr>
          <a:xfrm>
            <a:off x="0" y="0"/>
            <a:ext cx="12192000" cy="307777"/>
          </a:xfrm>
          <a:prstGeom prst="rect">
            <a:avLst/>
          </a:prstGeom>
          <a:noFill/>
        </p:spPr>
        <p:txBody>
          <a:bodyPr wrap="square" rtlCol="0">
            <a:spAutoFit/>
          </a:bodyPr>
          <a:lstStyle/>
          <a:p>
            <a:pPr algn="just"/>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412015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373</TotalTime>
  <Words>1852</Words>
  <Application>Microsoft Office PowerPoint</Application>
  <PresentationFormat>Широкоэкранный</PresentationFormat>
  <Paragraphs>70</Paragraphs>
  <Slides>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6</vt:i4>
      </vt:variant>
    </vt:vector>
  </HeadingPairs>
  <TitlesOfParts>
    <vt:vector size="12" baseType="lpstr">
      <vt:lpstr>Arial</vt:lpstr>
      <vt:lpstr>Arial Black</vt:lpstr>
      <vt:lpstr>Calibri</vt:lpstr>
      <vt:lpstr>Calibri Light</vt:lpstr>
      <vt:lpstr>Times New Roman</vt:lpstr>
      <vt:lpstr>Тема Office</vt:lpstr>
      <vt:lpstr>Рождение твоего ребенка</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Герлейн</cp:lastModifiedBy>
  <cp:revision>15</cp:revision>
  <dcterms:created xsi:type="dcterms:W3CDTF">2022-09-01T14:13:21Z</dcterms:created>
  <dcterms:modified xsi:type="dcterms:W3CDTF">2022-09-12T09:14:06Z</dcterms:modified>
</cp:coreProperties>
</file>