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54DF5-33E8-4045-B137-91115905BAB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021A6835-4E35-42EE-8468-D717E8A25A50}">
      <dgm:prSet phldrT="[Текст]" phldr="1"/>
      <dgm:spPr/>
      <dgm:t>
        <a:bodyPr/>
        <a:lstStyle/>
        <a:p>
          <a:endParaRPr lang="ru-RU"/>
        </a:p>
      </dgm:t>
    </dgm:pt>
    <dgm:pt modelId="{AE881938-857E-41BB-96FD-FD75804A9469}" type="parTrans" cxnId="{4BBE167B-31DC-48E9-83D1-EDFC3A65B2B6}">
      <dgm:prSet/>
      <dgm:spPr/>
      <dgm:t>
        <a:bodyPr/>
        <a:lstStyle/>
        <a:p>
          <a:endParaRPr lang="ru-RU"/>
        </a:p>
      </dgm:t>
    </dgm:pt>
    <dgm:pt modelId="{4FECF40A-94B3-47A8-BE37-1C4A0D3D15F4}" type="sibTrans" cxnId="{4BBE167B-31DC-48E9-83D1-EDFC3A65B2B6}">
      <dgm:prSet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7A9DA006-E4D9-4358-BFA1-146BBC9667C1}" type="pres">
      <dgm:prSet presAssocID="{38B54DF5-33E8-4045-B137-91115905BABF}" presName="Name0" presStyleCnt="0">
        <dgm:presLayoutVars>
          <dgm:chMax val="7"/>
          <dgm:chPref val="7"/>
          <dgm:dir/>
        </dgm:presLayoutVars>
      </dgm:prSet>
      <dgm:spPr/>
    </dgm:pt>
    <dgm:pt modelId="{F000A4F7-1092-433B-96B8-92C79F7EE384}" type="pres">
      <dgm:prSet presAssocID="{38B54DF5-33E8-4045-B137-91115905BABF}" presName="Name1" presStyleCnt="0"/>
      <dgm:spPr/>
    </dgm:pt>
    <dgm:pt modelId="{1B567A41-816A-4A06-873F-84771F20B637}" type="pres">
      <dgm:prSet presAssocID="{4FECF40A-94B3-47A8-BE37-1C4A0D3D15F4}" presName="picture_1" presStyleCnt="0"/>
      <dgm:spPr/>
    </dgm:pt>
    <dgm:pt modelId="{689737AD-FBEB-4FD0-A996-1DD422E30F52}" type="pres">
      <dgm:prSet presAssocID="{4FECF40A-94B3-47A8-BE37-1C4A0D3D15F4}" presName="pictureRepeatNode" presStyleLbl="alignImgPlace1" presStyleIdx="0" presStyleCnt="1" custScaleX="178312" custScaleY="186757"/>
      <dgm:spPr/>
    </dgm:pt>
    <dgm:pt modelId="{54004573-458F-4B14-B228-08726E39D25C}" type="pres">
      <dgm:prSet presAssocID="{021A6835-4E35-42EE-8468-D717E8A25A50}" presName="text_1" presStyleLbl="node1" presStyleIdx="0" presStyleCnt="0">
        <dgm:presLayoutVars>
          <dgm:bulletEnabled val="1"/>
        </dgm:presLayoutVars>
      </dgm:prSet>
      <dgm:spPr/>
    </dgm:pt>
  </dgm:ptLst>
  <dgm:cxnLst>
    <dgm:cxn modelId="{4AA769F3-56D8-4203-9320-C6F82A38F23F}" type="presOf" srcId="{4FECF40A-94B3-47A8-BE37-1C4A0D3D15F4}" destId="{689737AD-FBEB-4FD0-A996-1DD422E30F52}" srcOrd="0" destOrd="0" presId="urn:microsoft.com/office/officeart/2008/layout/CircularPictureCallout"/>
    <dgm:cxn modelId="{4BBE167B-31DC-48E9-83D1-EDFC3A65B2B6}" srcId="{38B54DF5-33E8-4045-B137-91115905BABF}" destId="{021A6835-4E35-42EE-8468-D717E8A25A50}" srcOrd="0" destOrd="0" parTransId="{AE881938-857E-41BB-96FD-FD75804A9469}" sibTransId="{4FECF40A-94B3-47A8-BE37-1C4A0D3D15F4}"/>
    <dgm:cxn modelId="{DB4CF612-D75E-411C-84F9-96B554E5EA8D}" type="presOf" srcId="{38B54DF5-33E8-4045-B137-91115905BABF}" destId="{7A9DA006-E4D9-4358-BFA1-146BBC9667C1}" srcOrd="0" destOrd="0" presId="urn:microsoft.com/office/officeart/2008/layout/CircularPictureCallout"/>
    <dgm:cxn modelId="{EC0A75B1-D255-4740-8F58-5889F80B9FAC}" type="presOf" srcId="{021A6835-4E35-42EE-8468-D717E8A25A50}" destId="{54004573-458F-4B14-B228-08726E39D25C}" srcOrd="0" destOrd="0" presId="urn:microsoft.com/office/officeart/2008/layout/CircularPictureCallout"/>
    <dgm:cxn modelId="{C467C8B5-3887-4948-ACEB-3E5EBD460DD6}" type="presParOf" srcId="{7A9DA006-E4D9-4358-BFA1-146BBC9667C1}" destId="{F000A4F7-1092-433B-96B8-92C79F7EE384}" srcOrd="0" destOrd="0" presId="urn:microsoft.com/office/officeart/2008/layout/CircularPictureCallout"/>
    <dgm:cxn modelId="{8FFCDEDD-7039-48B5-9F36-288B66D9A0A2}" type="presParOf" srcId="{F000A4F7-1092-433B-96B8-92C79F7EE384}" destId="{1B567A41-816A-4A06-873F-84771F20B637}" srcOrd="0" destOrd="0" presId="urn:microsoft.com/office/officeart/2008/layout/CircularPictureCallout"/>
    <dgm:cxn modelId="{0B7FEAE8-E672-4C90-9724-84E9C7464E42}" type="presParOf" srcId="{1B567A41-816A-4A06-873F-84771F20B637}" destId="{689737AD-FBEB-4FD0-A996-1DD422E30F52}" srcOrd="0" destOrd="0" presId="urn:microsoft.com/office/officeart/2008/layout/CircularPictureCallout"/>
    <dgm:cxn modelId="{DB037569-CBCB-4267-851D-B034B6744C2F}" type="presParOf" srcId="{F000A4F7-1092-433B-96B8-92C79F7EE384}" destId="{54004573-458F-4B14-B228-08726E39D25C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737AD-FBEB-4FD0-A996-1DD422E30F52}">
      <dsp:nvSpPr>
        <dsp:cNvPr id="0" name=""/>
        <dsp:cNvSpPr/>
      </dsp:nvSpPr>
      <dsp:spPr>
        <a:xfrm>
          <a:off x="112330" y="169996"/>
          <a:ext cx="1847097" cy="193457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004573-458F-4B14-B228-08726E39D25C}">
      <dsp:nvSpPr>
        <dsp:cNvPr id="0" name=""/>
        <dsp:cNvSpPr/>
      </dsp:nvSpPr>
      <dsp:spPr>
        <a:xfrm>
          <a:off x="704398" y="1169397"/>
          <a:ext cx="662962" cy="3418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704398" y="1169397"/>
        <a:ext cx="662962" cy="34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4E19-82A4-4AC7-AA66-1EC7F0CFBE93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0DE68-AB55-4A11-B434-6DFD0BD1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60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4E19-82A4-4AC7-AA66-1EC7F0CFBE93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0DE68-AB55-4A11-B434-6DFD0BD1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9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4E19-82A4-4AC7-AA66-1EC7F0CFBE93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0DE68-AB55-4A11-B434-6DFD0BD1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06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4E19-82A4-4AC7-AA66-1EC7F0CFBE93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0DE68-AB55-4A11-B434-6DFD0BD1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0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4E19-82A4-4AC7-AA66-1EC7F0CFBE93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0DE68-AB55-4A11-B434-6DFD0BD1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80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4E19-82A4-4AC7-AA66-1EC7F0CFBE93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0DE68-AB55-4A11-B434-6DFD0BD1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33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4E19-82A4-4AC7-AA66-1EC7F0CFBE93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0DE68-AB55-4A11-B434-6DFD0BD1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99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4E19-82A4-4AC7-AA66-1EC7F0CFBE93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0DE68-AB55-4A11-B434-6DFD0BD1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80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4E19-82A4-4AC7-AA66-1EC7F0CFBE93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0DE68-AB55-4A11-B434-6DFD0BD1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90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4E19-82A4-4AC7-AA66-1EC7F0CFBE93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0DE68-AB55-4A11-B434-6DFD0BD1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80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4E19-82A4-4AC7-AA66-1EC7F0CFBE93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0DE68-AB55-4A11-B434-6DFD0BD1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33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14E19-82A4-4AC7-AA66-1EC7F0CFBE93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0DE68-AB55-4A11-B434-6DFD0BD1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95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5.jpeg"/><Relationship Id="rId10" Type="http://schemas.microsoft.com/office/2007/relationships/diagramDrawing" Target="../diagrams/drawing1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5307" y="2202156"/>
            <a:ext cx="10612191" cy="3055643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Ariston" panose="03000400000000000000" pitchFamily="66" charset="0"/>
              </a:rPr>
              <a:t>Семейная иерархия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Пособие для семей с детьми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29" y="251268"/>
            <a:ext cx="1950889" cy="19508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829" y="426923"/>
            <a:ext cx="2200847" cy="2243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8806" y="592428"/>
            <a:ext cx="6413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Территория мам</a:t>
            </a: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2" y="3414104"/>
            <a:ext cx="3443896" cy="3443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995" y="3323953"/>
            <a:ext cx="3534047" cy="3534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86293047"/>
              </p:ext>
            </p:extLst>
          </p:nvPr>
        </p:nvGraphicFramePr>
        <p:xfrm>
          <a:off x="4934857" y="4281714"/>
          <a:ext cx="2071759" cy="2274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20062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0" descr="https://econet.ru/uploads/pictures/487177/content_%D1%81%D0%B5%D0%BC%D1%8C%D1%8F3_%281%29.jpg">
            <a:extLst>
              <a:ext uri="{FF2B5EF4-FFF2-40B4-BE49-F238E27FC236}">
                <a16:creationId xmlns:a16="http://schemas.microsoft.com/office/drawing/2014/main" id="{F7B86C3C-BC4C-418B-A1D3-0295E2733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886" y="2471014"/>
            <a:ext cx="2722102" cy="1815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B86949F-C31C-44E8-B729-E892FA19C3A0}"/>
              </a:ext>
            </a:extLst>
          </p:cNvPr>
          <p:cNvSpPr/>
          <p:nvPr/>
        </p:nvSpPr>
        <p:spPr>
          <a:xfrm>
            <a:off x="5828920" y="2096875"/>
            <a:ext cx="60746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 мире можно увидеть ряд искажений семейной иерархии.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ниже: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Рис.2. </a:t>
            </a:r>
            <a:r>
              <a:rPr lang="ru-RU" sz="1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Детоцентрированная</a:t>
            </a: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семейная иерархия</a:t>
            </a:r>
          </a:p>
          <a:p>
            <a:pPr lvl="0" algn="just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такой системе самыми главными являются дети. Для них это непосильная нагрузка. Потому что если ты самый главный, то родители тогда кто? Правильно, в этом случае они сами занимают подчиненную, детскую позицию и начинают действовать соответствующим образом. Возникает ситуация, когда ребенок становится родителем собственным родителям (например, решает вопросы распределения финансов, образования, здоровья не только собственной жизни, но и родителей).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905" y="2083996"/>
            <a:ext cx="554350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иерархия – это система подчинения низших высшим. У высших больше власти, но и больше ответственности, у низших больше ограничений, но и ответственности значительно ниже. В семейной иерархии старшинство (главенство) устанавливается в порядке появления в семье.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здоровой, функциональной семье старшие (главные, высшие) – папа и мама, а дети – младшие (низшие), а значит, имеют меньше ответственности и привилегий, подчиняются старшим (рис.1).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1. Здоровая семейная иерархия</a:t>
            </a:r>
          </a:p>
        </p:txBody>
      </p:sp>
      <p:sp>
        <p:nvSpPr>
          <p:cNvPr id="3" name="Блок-схема: узел 2">
            <a:extLst>
              <a:ext uri="{FF2B5EF4-FFF2-40B4-BE49-F238E27FC236}">
                <a16:creationId xmlns:a16="http://schemas.microsoft.com/office/drawing/2014/main" id="{68FE7D18-3308-47D0-A06E-56A1E07B773A}"/>
              </a:ext>
            </a:extLst>
          </p:cNvPr>
          <p:cNvSpPr/>
          <p:nvPr/>
        </p:nvSpPr>
        <p:spPr>
          <a:xfrm>
            <a:off x="2290599" y="4002791"/>
            <a:ext cx="1400175" cy="409575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</a:t>
            </a:r>
          </a:p>
        </p:txBody>
      </p:sp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4B3840D3-1383-4013-BC02-397610AE7482}"/>
              </a:ext>
            </a:extLst>
          </p:cNvPr>
          <p:cNvSpPr/>
          <p:nvPr/>
        </p:nvSpPr>
        <p:spPr>
          <a:xfrm>
            <a:off x="448322" y="4002791"/>
            <a:ext cx="1400175" cy="409575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</a:t>
            </a:r>
          </a:p>
        </p:txBody>
      </p:sp>
      <p:sp>
        <p:nvSpPr>
          <p:cNvPr id="5" name="Блок-схема: узел 4">
            <a:extLst>
              <a:ext uri="{FF2B5EF4-FFF2-40B4-BE49-F238E27FC236}">
                <a16:creationId xmlns:a16="http://schemas.microsoft.com/office/drawing/2014/main" id="{4CB60E7A-9B3A-4D95-91B8-15D22DCF59B7}"/>
              </a:ext>
            </a:extLst>
          </p:cNvPr>
          <p:cNvSpPr/>
          <p:nvPr/>
        </p:nvSpPr>
        <p:spPr>
          <a:xfrm>
            <a:off x="1328144" y="4819548"/>
            <a:ext cx="1400175" cy="409575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7120D4A0-5FC2-4FAB-BA3D-1B7B643490F8}"/>
              </a:ext>
            </a:extLst>
          </p:cNvPr>
          <p:cNvCxnSpPr>
            <a:cxnSpLocks/>
            <a:stCxn id="4" idx="4"/>
            <a:endCxn id="5" idx="1"/>
          </p:cNvCxnSpPr>
          <p:nvPr/>
        </p:nvCxnSpPr>
        <p:spPr>
          <a:xfrm>
            <a:off x="1148410" y="4412366"/>
            <a:ext cx="384785" cy="4671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69EB5C21-D86C-4D7E-94D9-C464EDA3C6D4}"/>
              </a:ext>
            </a:extLst>
          </p:cNvPr>
          <p:cNvCxnSpPr>
            <a:cxnSpLocks/>
            <a:stCxn id="3" idx="4"/>
            <a:endCxn id="5" idx="7"/>
          </p:cNvCxnSpPr>
          <p:nvPr/>
        </p:nvCxnSpPr>
        <p:spPr>
          <a:xfrm flipH="1">
            <a:off x="2523268" y="4412366"/>
            <a:ext cx="467419" cy="4671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CFF630BA-0CDE-4C25-A166-0DD67D280362}"/>
              </a:ext>
            </a:extLst>
          </p:cNvPr>
          <p:cNvSpPr/>
          <p:nvPr/>
        </p:nvSpPr>
        <p:spPr>
          <a:xfrm>
            <a:off x="7763038" y="3639769"/>
            <a:ext cx="1438275" cy="647128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</a:t>
            </a:r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3A7971CF-F6B9-4C02-96BD-BB19F4B7D660}"/>
              </a:ext>
            </a:extLst>
          </p:cNvPr>
          <p:cNvSpPr/>
          <p:nvPr/>
        </p:nvSpPr>
        <p:spPr>
          <a:xfrm>
            <a:off x="6006629" y="3628465"/>
            <a:ext cx="1438275" cy="658432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</a:t>
            </a:r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CF410EA3-9268-44A8-BBB0-F98150D90237}"/>
              </a:ext>
            </a:extLst>
          </p:cNvPr>
          <p:cNvSpPr/>
          <p:nvPr/>
        </p:nvSpPr>
        <p:spPr>
          <a:xfrm>
            <a:off x="6869867" y="3078051"/>
            <a:ext cx="1438275" cy="550413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D2F94F9-4267-4F03-8E46-B1A313256F22}"/>
              </a:ext>
            </a:extLst>
          </p:cNvPr>
          <p:cNvCxnSpPr>
            <a:cxnSpLocks/>
            <a:stCxn id="9" idx="0"/>
            <a:endCxn id="10" idx="3"/>
          </p:cNvCxnSpPr>
          <p:nvPr/>
        </p:nvCxnSpPr>
        <p:spPr>
          <a:xfrm flipV="1">
            <a:off x="6725767" y="3547858"/>
            <a:ext cx="354730" cy="80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05F78BD-F757-47B1-BC99-7E0D71363B8A}"/>
              </a:ext>
            </a:extLst>
          </p:cNvPr>
          <p:cNvCxnSpPr>
            <a:cxnSpLocks/>
            <a:stCxn id="8" idx="0"/>
            <a:endCxn id="10" idx="5"/>
          </p:cNvCxnSpPr>
          <p:nvPr/>
        </p:nvCxnSpPr>
        <p:spPr>
          <a:xfrm flipH="1" flipV="1">
            <a:off x="8097512" y="3547858"/>
            <a:ext cx="384664" cy="919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A056F73-AAFC-4E89-BB51-E997547BE96B}"/>
              </a:ext>
            </a:extLst>
          </p:cNvPr>
          <p:cNvSpPr txBox="1"/>
          <p:nvPr/>
        </p:nvSpPr>
        <p:spPr>
          <a:xfrm>
            <a:off x="174799" y="439689"/>
            <a:ext cx="118181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современных людей начинает задумываться о значимости фигуры отца и выбирать осознанное партнерство и родительство. Однако в результате предыдущих искажений семейного сценария становятся распространены нарушения семейной иерархии. Фигура отца перестает выполнять свои функции, она становится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дисфункциональной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даже в достаточно хороших, на первый взгляд,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беспроблемных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семьях.</a:t>
            </a:r>
          </a:p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мы имеем дело с молодой семьей, один или оба члена которых несовершеннолетние, обязательно смотрим те семейные сценарии, которые проигрывались в родительских семьях. Потому что вырастая и создавая свои семьи, человек не может в достаточной степени опираться на этот пример и … сценарий повторяется.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пособии рассмотрим примеры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дисфункциональных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семей и алгоритм работы психолога с данными семьями.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2" descr="https://avatars.mds.yandex.net/i?id=a3bff1bd4f9265a3fbc1f1f681d36687-5206243-images-thumbs&amp;n=13">
            <a:extLst>
              <a:ext uri="{FF2B5EF4-FFF2-40B4-BE49-F238E27FC236}">
                <a16:creationId xmlns:a16="http://schemas.microsoft.com/office/drawing/2014/main" id="{BBB14761-668C-4D4B-9DFA-621CC5AFE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090" y="4116019"/>
            <a:ext cx="2324273" cy="2394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46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E2E17D-5C77-4D9F-B35D-4B5560097DF8}"/>
              </a:ext>
            </a:extLst>
          </p:cNvPr>
          <p:cNvSpPr/>
          <p:nvPr/>
        </p:nvSpPr>
        <p:spPr>
          <a:xfrm>
            <a:off x="252771" y="377368"/>
            <a:ext cx="116864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Другая крайность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детоцентрированной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семейной иерархии – принцип «всё лучшее - детям». В такой системе дети становятся центром и смыслом жизни родителей, способом реализации их амбиций и отдушиной для выражения своей эмоциональной привязанности. Кроме того, быть ребенком в современном обществе означает множество привилегий и отсутствие адекватных возрасту обязанностей, большие ограничения в естественной для разных этапов детского развития активности и высокие неестественные нагрузки – школьные, развивающие занятия, компьютер…</a:t>
            </a:r>
          </a:p>
          <a:p>
            <a:pPr lvl="0" algn="just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Гиперопека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сверхзабота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связанные со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сверхважностью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 для родителей, душат проявления самостоятельности, не формируют навыков справляться с жизненными трудностями и нагрузками.</a:t>
            </a:r>
          </a:p>
          <a:p>
            <a:pPr lvl="0" algn="just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3. Отсутствие иерархии в семье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A84A28-B7A9-4F46-A617-FDCD4B1B531D}"/>
              </a:ext>
            </a:extLst>
          </p:cNvPr>
          <p:cNvSpPr/>
          <p:nvPr/>
        </p:nvSpPr>
        <p:spPr>
          <a:xfrm>
            <a:off x="225004" y="3148350"/>
            <a:ext cx="116864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одна разновидность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дисфункциональной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семейной иерархии – отсутствие иерархии. В этом случае родители могут стремиться относиться к ребенку подчеркнуто на равных.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согласны с тем, что ребенок является уникальной личностью, которую следует уважать и особенности, мнения и предпочтения которого нужно учитывать. Однако при преждевременном уравнивании ребенка с родителями происходит утрата последним своего важного места в системной иерархии, и ребенок перестает чувствовать родительскую опору.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у малой группы, состоящей из трех человек (триады), есть особенность: она стремится к образованию коалиции – объединению двоих. При правильной системной иерархии это коалиция родителей.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ж е ребенок уравнивается с родителями, в триаде появляется напряжение, и может возникать тенденция к объединению одного из родителей с ребенком или перетягивание его каждым из родителей на свою сторону (рис. 3а, 3б).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5C55A4A4-B4B9-4B8E-8386-841A0D491A63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 flipV="1">
            <a:off x="1819274" y="2190243"/>
            <a:ext cx="315129" cy="33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Блок-схема: узел 4">
            <a:extLst>
              <a:ext uri="{FF2B5EF4-FFF2-40B4-BE49-F238E27FC236}">
                <a16:creationId xmlns:a16="http://schemas.microsoft.com/office/drawing/2014/main" id="{B687FBF9-F98D-40BC-9051-ADC2570827C5}"/>
              </a:ext>
            </a:extLst>
          </p:cNvPr>
          <p:cNvSpPr/>
          <p:nvPr/>
        </p:nvSpPr>
        <p:spPr>
          <a:xfrm>
            <a:off x="3888266" y="1952404"/>
            <a:ext cx="1438275" cy="47625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</a:t>
            </a:r>
          </a:p>
        </p:txBody>
      </p:sp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id="{98C13107-4A58-40FF-9EFA-48E2E74D6025}"/>
              </a:ext>
            </a:extLst>
          </p:cNvPr>
          <p:cNvSpPr/>
          <p:nvPr/>
        </p:nvSpPr>
        <p:spPr>
          <a:xfrm>
            <a:off x="2134403" y="1952118"/>
            <a:ext cx="1438275" cy="47625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</a:t>
            </a:r>
          </a:p>
        </p:txBody>
      </p:sp>
      <p:sp>
        <p:nvSpPr>
          <p:cNvPr id="7" name="Блок-схема: узел 6">
            <a:extLst>
              <a:ext uri="{FF2B5EF4-FFF2-40B4-BE49-F238E27FC236}">
                <a16:creationId xmlns:a16="http://schemas.microsoft.com/office/drawing/2014/main" id="{F9364E3B-264A-45D2-99F9-BE3B942E4F93}"/>
              </a:ext>
            </a:extLst>
          </p:cNvPr>
          <p:cNvSpPr/>
          <p:nvPr/>
        </p:nvSpPr>
        <p:spPr>
          <a:xfrm>
            <a:off x="380999" y="1955431"/>
            <a:ext cx="1438275" cy="47625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150C024-B944-4CA8-AE13-EBB2F7409A43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3572678" y="2190243"/>
            <a:ext cx="315588" cy="2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E1D170C-E8AD-4E42-93ED-78CA81922937}"/>
              </a:ext>
            </a:extLst>
          </p:cNvPr>
          <p:cNvCxnSpPr>
            <a:cxnSpLocks/>
            <a:stCxn id="12" idx="6"/>
            <a:endCxn id="11" idx="2"/>
          </p:cNvCxnSpPr>
          <p:nvPr/>
        </p:nvCxnSpPr>
        <p:spPr>
          <a:xfrm flipV="1">
            <a:off x="1819275" y="5649294"/>
            <a:ext cx="133350" cy="48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48C377DD-2240-4966-991C-A92995F58D41}"/>
              </a:ext>
            </a:extLst>
          </p:cNvPr>
          <p:cNvSpPr/>
          <p:nvPr/>
        </p:nvSpPr>
        <p:spPr>
          <a:xfrm>
            <a:off x="5326541" y="5416057"/>
            <a:ext cx="1293200" cy="47625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</a:t>
            </a:r>
          </a:p>
        </p:txBody>
      </p: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4BFFBCF8-7FC7-49CE-94CD-874176271FAF}"/>
              </a:ext>
            </a:extLst>
          </p:cNvPr>
          <p:cNvSpPr/>
          <p:nvPr/>
        </p:nvSpPr>
        <p:spPr>
          <a:xfrm>
            <a:off x="1952625" y="5411169"/>
            <a:ext cx="1438275" cy="47625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0FADFE82-EA64-4916-9C52-52D4E2193D53}"/>
              </a:ext>
            </a:extLst>
          </p:cNvPr>
          <p:cNvSpPr/>
          <p:nvPr/>
        </p:nvSpPr>
        <p:spPr>
          <a:xfrm>
            <a:off x="381000" y="5416057"/>
            <a:ext cx="1438275" cy="47625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436036A-7229-4345-880C-6C6DF062B8AC}"/>
              </a:ext>
            </a:extLst>
          </p:cNvPr>
          <p:cNvCxnSpPr>
            <a:cxnSpLocks/>
            <a:stCxn id="11" idx="6"/>
            <a:endCxn id="10" idx="2"/>
          </p:cNvCxnSpPr>
          <p:nvPr/>
        </p:nvCxnSpPr>
        <p:spPr>
          <a:xfrm>
            <a:off x="3390900" y="5649294"/>
            <a:ext cx="1935641" cy="48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93F498A-85BE-4557-9E51-EDBD6872FFC6}"/>
              </a:ext>
            </a:extLst>
          </p:cNvPr>
          <p:cNvSpPr/>
          <p:nvPr/>
        </p:nvSpPr>
        <p:spPr>
          <a:xfrm>
            <a:off x="313365" y="6125544"/>
            <a:ext cx="4439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3а. Коалиция «мама + ребенок» в семейной триаде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CAC2EE7-E3D4-4F3F-8781-1E280091F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68" t="27170" r="9080" b="18868"/>
          <a:stretch/>
        </p:blipFill>
        <p:spPr>
          <a:xfrm>
            <a:off x="7609263" y="1532401"/>
            <a:ext cx="2020122" cy="16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666" y="1107362"/>
            <a:ext cx="113364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3б. Коалиция «папа + ребенок» в семейной триаде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выраженным этот процесс может стать, если в супружеских отношениях существую сложности, конфликты или кризис – а в совместной жизни такие ситуации неизбежны. В коалиции с родителем, не важно, папой или мамой, ребенок может даже психологически замещать взрослого партнера (рис. 3в и 3г).</a:t>
            </a: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3в. Замещение ребенком отца в коалиции «ребенок + мама»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3г. Замещение ребенком мамы в коалиции «ребенок + папа»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поведения в ситуации коалиции: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выполняют функцию посредника между мамой и папой в конфликте;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 с ребенком о личных проблемах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небезобидного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 (например, сексуального, финансового);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Навязывание мальчику роли «главного мужчины в семье» после ухода отца;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Мать делится с дочерью своими взрослыми проблемами, делая из нее подружку и нагружая недетской ответственностью;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не могут попросить поддержки, рассказать о собственных проблемах, даже попадая в затруднительные ситуации.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CCF4DE3-32C3-4DC2-B704-38CD8A61F361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1901942" y="1063510"/>
            <a:ext cx="12405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47F2759B-3308-42DD-9318-0E04A7617A33}"/>
              </a:ext>
            </a:extLst>
          </p:cNvPr>
          <p:cNvSpPr/>
          <p:nvPr/>
        </p:nvSpPr>
        <p:spPr>
          <a:xfrm>
            <a:off x="4765183" y="750174"/>
            <a:ext cx="1223493" cy="626669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</a:t>
            </a:r>
          </a:p>
        </p:txBody>
      </p:sp>
      <p:sp>
        <p:nvSpPr>
          <p:cNvPr id="5" name="Блок-схема: узел 4">
            <a:extLst>
              <a:ext uri="{FF2B5EF4-FFF2-40B4-BE49-F238E27FC236}">
                <a16:creationId xmlns:a16="http://schemas.microsoft.com/office/drawing/2014/main" id="{99E26F80-E095-4D1C-BB75-14C16DFB5609}"/>
              </a:ext>
            </a:extLst>
          </p:cNvPr>
          <p:cNvSpPr/>
          <p:nvPr/>
        </p:nvSpPr>
        <p:spPr>
          <a:xfrm>
            <a:off x="3142445" y="750175"/>
            <a:ext cx="1390918" cy="62667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</a:p>
        </p:txBody>
      </p:sp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id="{3F1F12D4-57A1-408E-A7C4-6C0A86083488}"/>
              </a:ext>
            </a:extLst>
          </p:cNvPr>
          <p:cNvSpPr/>
          <p:nvPr/>
        </p:nvSpPr>
        <p:spPr>
          <a:xfrm>
            <a:off x="463667" y="750175"/>
            <a:ext cx="1438275" cy="626669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4AABC11-DBED-4AEC-AE5A-CF6338C350E6}"/>
              </a:ext>
            </a:extLst>
          </p:cNvPr>
          <p:cNvCxnSpPr>
            <a:cxnSpLocks/>
            <a:stCxn id="5" idx="6"/>
            <a:endCxn id="4" idx="2"/>
          </p:cNvCxnSpPr>
          <p:nvPr/>
        </p:nvCxnSpPr>
        <p:spPr>
          <a:xfrm flipV="1">
            <a:off x="4533363" y="1063509"/>
            <a:ext cx="23182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96664AC8-0E4F-42CA-8A71-ECFA6EEDDBBA}"/>
              </a:ext>
            </a:extLst>
          </p:cNvPr>
          <p:cNvSpPr/>
          <p:nvPr/>
        </p:nvSpPr>
        <p:spPr>
          <a:xfrm>
            <a:off x="3595877" y="2510188"/>
            <a:ext cx="1438275" cy="611888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49DA85BB-73AD-4774-84C9-7164C0A8B8E4}"/>
              </a:ext>
            </a:extLst>
          </p:cNvPr>
          <p:cNvSpPr/>
          <p:nvPr/>
        </p:nvSpPr>
        <p:spPr>
          <a:xfrm>
            <a:off x="2034697" y="3052293"/>
            <a:ext cx="1438275" cy="476518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</a:t>
            </a:r>
          </a:p>
        </p:txBody>
      </p: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24FE67F6-5CAC-44F5-B77D-EA22AB5ECF3A}"/>
              </a:ext>
            </a:extLst>
          </p:cNvPr>
          <p:cNvSpPr/>
          <p:nvPr/>
        </p:nvSpPr>
        <p:spPr>
          <a:xfrm>
            <a:off x="524062" y="2510187"/>
            <a:ext cx="1438275" cy="542105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7DD11A1-EF56-4781-9652-61B71BF3FA65}"/>
              </a:ext>
            </a:extLst>
          </p:cNvPr>
          <p:cNvCxnSpPr>
            <a:cxnSpLocks/>
            <a:stCxn id="9" idx="2"/>
            <a:endCxn id="10" idx="7"/>
          </p:cNvCxnSpPr>
          <p:nvPr/>
        </p:nvCxnSpPr>
        <p:spPr>
          <a:xfrm flipH="1">
            <a:off x="3262342" y="2816132"/>
            <a:ext cx="333535" cy="3059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73C5B4B-430F-4EA7-A0AB-3073F2AFFDBC}"/>
              </a:ext>
            </a:extLst>
          </p:cNvPr>
          <p:cNvCxnSpPr>
            <a:cxnSpLocks/>
            <a:stCxn id="11" idx="6"/>
            <a:endCxn id="10" idx="1"/>
          </p:cNvCxnSpPr>
          <p:nvPr/>
        </p:nvCxnSpPr>
        <p:spPr>
          <a:xfrm>
            <a:off x="1962337" y="2781240"/>
            <a:ext cx="282990" cy="3408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Блок-схема: узел 13">
            <a:extLst>
              <a:ext uri="{FF2B5EF4-FFF2-40B4-BE49-F238E27FC236}">
                <a16:creationId xmlns:a16="http://schemas.microsoft.com/office/drawing/2014/main" id="{B8A16AD3-0CC5-405A-B222-5F2FE7F8C64B}"/>
              </a:ext>
            </a:extLst>
          </p:cNvPr>
          <p:cNvSpPr/>
          <p:nvPr/>
        </p:nvSpPr>
        <p:spPr>
          <a:xfrm>
            <a:off x="3619618" y="4067688"/>
            <a:ext cx="1438275" cy="543824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</a:p>
        </p:txBody>
      </p:sp>
      <p:sp>
        <p:nvSpPr>
          <p:cNvPr id="15" name="Блок-схема: узел 14">
            <a:extLst>
              <a:ext uri="{FF2B5EF4-FFF2-40B4-BE49-F238E27FC236}">
                <a16:creationId xmlns:a16="http://schemas.microsoft.com/office/drawing/2014/main" id="{A0CA23A5-3D55-4DCB-BAF1-1B6E013DF52C}"/>
              </a:ext>
            </a:extLst>
          </p:cNvPr>
          <p:cNvSpPr/>
          <p:nvPr/>
        </p:nvSpPr>
        <p:spPr>
          <a:xfrm>
            <a:off x="2058438" y="4533363"/>
            <a:ext cx="1438275" cy="533644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</a:t>
            </a:r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4896AC8B-53AD-4664-9EAE-6F2AB86D5EAC}"/>
              </a:ext>
            </a:extLst>
          </p:cNvPr>
          <p:cNvSpPr/>
          <p:nvPr/>
        </p:nvSpPr>
        <p:spPr>
          <a:xfrm>
            <a:off x="547803" y="4185634"/>
            <a:ext cx="1438275" cy="425877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79DAF30A-1DF2-4411-94C1-00D81215C9A2}"/>
              </a:ext>
            </a:extLst>
          </p:cNvPr>
          <p:cNvCxnSpPr>
            <a:cxnSpLocks/>
            <a:stCxn id="14" idx="2"/>
            <a:endCxn id="15" idx="7"/>
          </p:cNvCxnSpPr>
          <p:nvPr/>
        </p:nvCxnSpPr>
        <p:spPr>
          <a:xfrm flipH="1">
            <a:off x="3286083" y="4339600"/>
            <a:ext cx="333535" cy="2719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491E3BE8-31A5-428A-BFA2-B2FF405E68D1}"/>
              </a:ext>
            </a:extLst>
          </p:cNvPr>
          <p:cNvCxnSpPr>
            <a:cxnSpLocks/>
            <a:stCxn id="16" idx="6"/>
            <a:endCxn id="15" idx="1"/>
          </p:cNvCxnSpPr>
          <p:nvPr/>
        </p:nvCxnSpPr>
        <p:spPr>
          <a:xfrm>
            <a:off x="1986078" y="4398573"/>
            <a:ext cx="282990" cy="2129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D49A4B1-A0DA-4793-9D38-227DFC7FA0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66" t="15598" r="27335" b="28176"/>
          <a:stretch/>
        </p:blipFill>
        <p:spPr>
          <a:xfrm>
            <a:off x="7116845" y="595085"/>
            <a:ext cx="1661326" cy="1262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12" descr="Кто в доме главный? Нарушение иерархии в семейной системе. Как родители разрушают судьбы своих детей">
            <a:extLst>
              <a:ext uri="{FF2B5EF4-FFF2-40B4-BE49-F238E27FC236}">
                <a16:creationId xmlns:a16="http://schemas.microsoft.com/office/drawing/2014/main" id="{175E49E0-B866-4FF8-824B-9C954BF33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113" y="2535343"/>
            <a:ext cx="4901811" cy="2251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577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351" y="989251"/>
            <a:ext cx="117232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– перекосы детско-родительской иерархии, когда ребенок теряет родителей психологически «усыновляет» их или уравнивается с ними.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Снижению отцовского статуса часто способствует и отношение  мамы. Ведь именно мамино восприятие окружающего мира (в том числе и мужа) усваивается ребенком, начиная с внутриутробного периода. А значит, является для него непреложной истиной: как мама относится к папе, так, скорее всего, и ребенок будет его воспринимать. Вспомним, к примеру, расхожую фразу «у женщины всегда на одного ребенка больше». В этом случае семейная иерархия тоже становится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дисфункциональной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(рис. 4).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4. Доминирующая позиция мамы в семейной триаде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Похожее происходит, если для женщины ребенок важнее, чем супруг (см. рис. 3в). С точки зрения семейной иерархии это крайне вредная позиция, приводящая к тому, что даже при наличии хороших отношений в семье ребенок может испытывать дефицит контакта с отцом, дефицит его специфических отцовских функций. То есть, вроде папа и есть, но какой-то «слабенький», «не такой».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подобных нарушений иерархии мужчины и женщины испытывают сложности в построении отношений, а также в других областях своей жизни, связанных со специфическими функциями отца.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замечаете в ваших отношениях похожие моменты, обсудите их со специалистом. Это вернет гармонию и равновесие в Вашу семью. Сделает счастливыми Вас и Вашего ребенка. Работа в любых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дисфункциональных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семьях начинается с проработки отношений в собственной родительской семье молодых родителей. Работа проводится индивидуально. 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96203F3-A07C-4119-A3D5-FE3212ABA0D0}"/>
              </a:ext>
            </a:extLst>
          </p:cNvPr>
          <p:cNvCxnSpPr>
            <a:cxnSpLocks/>
          </p:cNvCxnSpPr>
          <p:nvPr/>
        </p:nvCxnSpPr>
        <p:spPr>
          <a:xfrm>
            <a:off x="1299073" y="3086832"/>
            <a:ext cx="185553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8C3926FB-1663-4EF5-A2A8-5EDC356270DD}"/>
              </a:ext>
            </a:extLst>
          </p:cNvPr>
          <p:cNvSpPr/>
          <p:nvPr/>
        </p:nvSpPr>
        <p:spPr>
          <a:xfrm>
            <a:off x="579936" y="3353136"/>
            <a:ext cx="1438275" cy="47625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</a:t>
            </a:r>
          </a:p>
        </p:txBody>
      </p:sp>
      <p:sp>
        <p:nvSpPr>
          <p:cNvPr id="5" name="Блок-схема: узел 4">
            <a:extLst>
              <a:ext uri="{FF2B5EF4-FFF2-40B4-BE49-F238E27FC236}">
                <a16:creationId xmlns:a16="http://schemas.microsoft.com/office/drawing/2014/main" id="{B13C9518-2B04-4311-A0C7-725931244492}"/>
              </a:ext>
            </a:extLst>
          </p:cNvPr>
          <p:cNvSpPr/>
          <p:nvPr/>
        </p:nvSpPr>
        <p:spPr>
          <a:xfrm>
            <a:off x="2435469" y="3382616"/>
            <a:ext cx="1438275" cy="47625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</a:p>
        </p:txBody>
      </p:sp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id="{B148C06B-5D9A-402B-A042-4B4D82CDB1F1}"/>
              </a:ext>
            </a:extLst>
          </p:cNvPr>
          <p:cNvSpPr/>
          <p:nvPr/>
        </p:nvSpPr>
        <p:spPr>
          <a:xfrm>
            <a:off x="1523069" y="2394803"/>
            <a:ext cx="1438275" cy="476250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6ED19A1-E325-4236-8350-0E33A92364DC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3154606" y="3086832"/>
            <a:ext cx="1" cy="2957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E3045C6-521C-4568-B57E-7246CAB9359A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1299072" y="3086832"/>
            <a:ext cx="2" cy="2663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022EF15-FE89-4619-BDBD-14DF90B63DEE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2242207" y="2871053"/>
            <a:ext cx="0" cy="2157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s://catherineasquithgallery.com/uploads/posts/2021-03/1614549621_3-p-semya-na-belom-fone-3.png">
            <a:extLst>
              <a:ext uri="{FF2B5EF4-FFF2-40B4-BE49-F238E27FC236}">
                <a16:creationId xmlns:a16="http://schemas.microsoft.com/office/drawing/2014/main" id="{5FD9F1FF-BC4B-4A3B-AA17-C470C8C15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250" y="2001331"/>
            <a:ext cx="2161284" cy="226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530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A866F2-8CAD-4941-BA6B-C7071F2B204A}"/>
              </a:ext>
            </a:extLst>
          </p:cNvPr>
          <p:cNvSpPr txBox="1"/>
          <p:nvPr/>
        </p:nvSpPr>
        <p:spPr>
          <a:xfrm>
            <a:off x="260230" y="558507"/>
            <a:ext cx="792623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РАБОТЫ С ФИГУРОЙ ОТЦА В КОНСУЛЬТИРОВАНИИ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Психотерапевтическая работа с фигурами родителей, и в частности с фигурой отца, должна вестись в двух направлениях:</a:t>
            </a:r>
          </a:p>
          <a:p>
            <a:pPr marL="342900" indent="-342900" algn="just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Переработка травматического опыта (если таковой имеется).</a:t>
            </a:r>
          </a:p>
          <a:p>
            <a:pPr marL="342900" indent="-342900" algn="just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хорошего опыта, восполнение недополученных отцовских функций.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Причем второе направление мы считает приоритетным, поскольку оно создает прочную основу, ресурс для работы, в том числе и с травмой.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 работу можно разными методами, в любой модальности.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работы с фигурой отца: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фигуры отца в поле консультирования;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/ реконструкция ресурсного опыта, связанного с фигурой отца, насыщение клиента ресурсными воспоминаниями и переживаниями;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/ реконструкция целостного образа отца как человека, обладающего и сильными, и негативными аспектами, возможность для клиента соединиться с его хорошей частью и признать существование теневой, а также передача ответственности отца за его поступки отцовской фигуре;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семейной иерархии в представлении клиента – возращение фигуры отца в семейную систему, где папа и мама равны по силе и значимости, родители большие, а ребенок маленький.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Переработка травматического опыта (при необходимости);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Получение, расширение и присвоение клиентом нового опыта, отличного от привычного;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и размещение этого опыта в жизни клиента, формирование новых жизненных привычек и стратегий, поддержка позитивных изменений.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b17.ru/foto/uploaded/upl_1628873877_400552_a49n6.jpg">
            <a:extLst>
              <a:ext uri="{FF2B5EF4-FFF2-40B4-BE49-F238E27FC236}">
                <a16:creationId xmlns:a16="http://schemas.microsoft.com/office/drawing/2014/main" id="{70B5105F-C85E-4CFF-8E49-D747846A5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424" y="364115"/>
            <a:ext cx="3321888" cy="221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09424" y="3181081"/>
            <a:ext cx="29012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Нужна консультация?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Нужна поддержка?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Обращайтесь!!!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г</a:t>
            </a:r>
            <a:r>
              <a:rPr lang="ru-RU" dirty="0">
                <a:solidFill>
                  <a:srgbClr val="7030A0"/>
                </a:solidFill>
              </a:rPr>
              <a:t>. Таштагол, </a:t>
            </a:r>
          </a:p>
          <a:p>
            <a:r>
              <a:rPr lang="ru-RU" dirty="0">
                <a:solidFill>
                  <a:srgbClr val="7030A0"/>
                </a:solidFill>
              </a:rPr>
              <a:t>ул. Ленина, 50</a:t>
            </a:r>
          </a:p>
          <a:p>
            <a:r>
              <a:rPr lang="ru-RU" dirty="0">
                <a:solidFill>
                  <a:srgbClr val="7030A0"/>
                </a:solidFill>
              </a:rPr>
              <a:t>2-33-36</a:t>
            </a:r>
          </a:p>
          <a:p>
            <a:r>
              <a:rPr lang="ru-RU" dirty="0">
                <a:solidFill>
                  <a:srgbClr val="7030A0"/>
                </a:solidFill>
              </a:rPr>
              <a:t>ул. Поспелова, 7 </a:t>
            </a:r>
          </a:p>
          <a:p>
            <a:r>
              <a:rPr lang="ru-RU" dirty="0">
                <a:solidFill>
                  <a:srgbClr val="7030A0"/>
                </a:solidFill>
              </a:rPr>
              <a:t>3-46-83</a:t>
            </a:r>
          </a:p>
          <a:p>
            <a:r>
              <a:rPr lang="ru-RU" dirty="0" err="1">
                <a:solidFill>
                  <a:srgbClr val="7030A0"/>
                </a:solidFill>
              </a:rPr>
              <a:t>e-mаil:sorese@yandex.ru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453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1279</Words>
  <Application>Microsoft Office PowerPoint</Application>
  <PresentationFormat>Широкоэкранный</PresentationFormat>
  <Paragraphs>133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Ariston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Герлейн</cp:lastModifiedBy>
  <cp:revision>33</cp:revision>
  <dcterms:created xsi:type="dcterms:W3CDTF">2022-09-15T03:48:40Z</dcterms:created>
  <dcterms:modified xsi:type="dcterms:W3CDTF">2022-09-19T02:25:06Z</dcterms:modified>
</cp:coreProperties>
</file>