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809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9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7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1433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32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782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91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3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24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37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266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548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9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709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2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A16D3E-D5D0-43DD-A167-973E884F753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5E0187-56D7-4281-9CAD-5B8F69079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36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394" y="1098388"/>
            <a:ext cx="11634989" cy="4394988"/>
          </a:xfrm>
        </p:spPr>
        <p:txBody>
          <a:bodyPr/>
          <a:lstStyle/>
          <a:p>
            <a:r>
              <a:rPr lang="ru-RU" dirty="0" smtClean="0"/>
              <a:t> Я-папа. Моя ответственность.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Пособие для ответственного папы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6" y="945108"/>
            <a:ext cx="1949956" cy="19499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385" y="800564"/>
            <a:ext cx="2203784" cy="223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02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marvikshop.ru/my_img/art_img/0516_papa-s-novorozhdennym.jpg">
            <a:extLst>
              <a:ext uri="{FF2B5EF4-FFF2-40B4-BE49-F238E27FC236}">
                <a16:creationId xmlns:a16="http://schemas.microsoft.com/office/drawing/2014/main" id="{392288D6-B355-4C34-B3F8-2E25F19AC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532" y="798488"/>
            <a:ext cx="2296457" cy="2749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474345"/>
            <a:ext cx="9448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лишь два значимых человека, две отправные точки, с которых начинается путь любого человека. Это наши родители – папа и мама. Они не идентичны (папа – мужчина, мама – женщина), но их значимость для ребенка равноценна. У каждого из них есть свое место в нашей жизни, своя важная роль, свои функции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функций отца – помощь в сепарации (отделении) ребенка от матери. Эксперименты подтверждают, что годовалый ребенок хорошо различает родителей и имеет с каждым из них свои отношения. В контакте с папой младенец получает альтернативный опыт общения и опору для того, чтобы начать воспринимать себя отдельно от матери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ЗАКОНОМЕРНОСТИ РАЗВИТИЯ РЕБЕНКА И РОЛЬ ОТЦА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Внутриутробный период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роль, безусловно, принадлежит маме. Роль отца и ближайшего поддерживающего окружения является опосредованной и выражается в помощи и создании комфортных условий для мамы и ребенка.</a:t>
            </a: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год жизни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рождения и примерно до восьмимесячного возраста у ребенка формируется структура потребностей: возможность получать в отношениях то, что необходимо, различать свои потребности и заявлять  о них, следовать своим ритмам и адаптироваться. Формируется эмоциональная привязанность, ребенок учится откликаться на контакт и проявлять свои нужны. Все эти способности формируются в контакте с мамой, однако папино присутствие не менее важно, поскольку папа является ближайшим после мамы человеком из круга привязанностей малыша.</a:t>
            </a:r>
          </a:p>
        </p:txBody>
      </p:sp>
    </p:spTree>
    <p:extLst>
      <p:ext uri="{BB962C8B-B14F-4D97-AF65-F5344CB8AC3E}">
        <p14:creationId xmlns:p14="http://schemas.microsoft.com/office/powerpoint/2010/main" val="2620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kartinkin.net/uploads/posts/2022-02/1645150997_36-kartinkin-net-p-kartinki-papa-39.png">
            <a:extLst>
              <a:ext uri="{FF2B5EF4-FFF2-40B4-BE49-F238E27FC236}">
                <a16:creationId xmlns:a16="http://schemas.microsoft.com/office/drawing/2014/main" id="{786F14CD-A287-420B-8F0F-254F612F4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3" r="10396"/>
          <a:stretch/>
        </p:blipFill>
        <p:spPr bwMode="auto">
          <a:xfrm flipH="1">
            <a:off x="9395682" y="1004553"/>
            <a:ext cx="2796318" cy="417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4C7521-FA78-4AAA-A07C-D82E6C4D339D}"/>
              </a:ext>
            </a:extLst>
          </p:cNvPr>
          <p:cNvSpPr/>
          <p:nvPr/>
        </p:nvSpPr>
        <p:spPr>
          <a:xfrm>
            <a:off x="-2" y="0"/>
            <a:ext cx="934402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месяцев до 2,5 лет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происходит формирование структуры автономии – любопытства, способности ощущать свои импульсы и устремления, различать «моё» и «не моё», чувства и действия, факты и интерпретации, осознание правил и границ. В этот период папа начинает проявляться как осознаваемый значимый объект, отдельный от мамы и совершенно на нее не похожий, что имеет колоссальное значение для развития и последующей сепарации (отделения) ребенка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 до 4 лет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у ребенка происходит формирование структуры воли – осознание себя, собственной силы, умение с ней обходится, выдерживать нагрузки. Развивается способность к целенаправленному действию, формируется система убеждений и ценностей. Вырабатывается понимание выбора и его последствий. Роль папы возрастает. Папа поддерживает исследовательский интерес ребенка и устанавливает границы дозволенного, он позволяет малышу пробовать на прочность себя и мир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 до 6 лет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происходит формирование структуры любви и сексуальности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полоролевой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идентичности, ощущения и проявления чувства любви. Развивается умение различать реальность и фантазии, романтический и деловой взгляд на действительность, манипулирование другими для достижения своих целей. Папа в этот период не только равен, но даже превосходит по значимости маму, так как именно он отвечает за темы взаимодействия с внешним миром. Кроме того, папа является образцом мужчины и мужского как для мальчиков, так и для девочек, и очень влияет на их переживание своего и противоположного пола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5 до 9 лет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происходит формирование структуры солидарности и проявления себя в группе, которое затрагивает вопросы иерархии и своего места в группе, групповые роли, объединение в компании со своим полом; развивается тема близости и дистанции, лидерства и конкуренции, уникальности и конформности. Развивается чувство ответственности, обязательства. Здесь становится важной оценка отцом достижений ребенка и его реакция на детские неудачи. Именно в это время под влиянием отца закладывается отношение к тому, что принято называть успешностью и успехом. </a:t>
            </a:r>
          </a:p>
        </p:txBody>
      </p:sp>
    </p:spTree>
    <p:extLst>
      <p:ext uri="{BB962C8B-B14F-4D97-AF65-F5344CB8AC3E}">
        <p14:creationId xmlns:p14="http://schemas.microsoft.com/office/powerpoint/2010/main" val="362538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05F0DE-D7BF-41CD-A183-10D05320F229}"/>
              </a:ext>
            </a:extLst>
          </p:cNvPr>
          <p:cNvSpPr txBox="1"/>
          <p:nvPr/>
        </p:nvSpPr>
        <p:spPr>
          <a:xfrm>
            <a:off x="283335" y="0"/>
            <a:ext cx="81915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момента и на всю жизнь значимость отца для мальчиков становится приоритетной по сравнению с матерью.</a:t>
            </a:r>
          </a:p>
          <a:p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13 до 18 лет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подростковом возрасте происходит интеграция всех структур характера, появляются личностные особенности. Роль отца в этот период возрастает, поскольку идут процессы полового созревания и вопросы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полоролевой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идентичности. С одной стороны, по-прежнему важны границы в отношениях отца и сына/дочери, с другой – чрезвычайно значимы оценка и одобрение мужских и женских качеств подростка.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Нетрудно понять, что папа для ребенка становится значимым, начиная со второго года жизни, и его значимость с каждым годом лишь возрастает.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ТЕМЫ, СВЯЗАННЫЕ С ОТЦОМ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оказывает всеобъемлющее влияние на наше восприятие мира. Так, поведение и отношение отца к своему ребенку влияет на: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своих силах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чувство безопасности и защищенности;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границы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то, что мне можно, а что нельзя, что по отношению ко мне хорошо, а что недопустимо, на что я способен, а чего мне не достичь;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Самоидентификацию, самооценку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(Кто я? Какой я?), т.е. на принятие или непринятие себя;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личных отношений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мужско-женских и детско-родительских;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способность действовать, предъявлять себя, рисковать, творить новое, жить свою жизнь и идти своим путем, прохождение жизненных кризисов.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https://thumbs.dreamstime.com/b/%D0%B1%D1%83%D0%B4%D1%8C%D1%82%D0%B5-%D0%BE%D1%82%D1%86%D0%BE%D0%BC-%D0%B1%D0%BE%D0%BB%D1%8C%D1%88%D0%B8%D1%85-%D0%BF%D0%B0%D0%BB%D1%8C%D1%86%D0%B5%D0%B2-%D1%80%D1%83%D0%BA%D0%B8-%D1%81%D1%8B%D0%BD%D0%BA%D0%B0-%D0%B2%D0%B2%D0%B5%D1%80%D1%85-16281977.jpg">
            <a:extLst>
              <a:ext uri="{FF2B5EF4-FFF2-40B4-BE49-F238E27FC236}">
                <a16:creationId xmlns:a16="http://schemas.microsoft.com/office/drawing/2014/main" id="{9B6BD35B-1093-47D8-9291-7FD28D609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1451" r="11484" b="7859"/>
          <a:stretch/>
        </p:blipFill>
        <p:spPr bwMode="auto">
          <a:xfrm>
            <a:off x="8744756" y="953876"/>
            <a:ext cx="2962141" cy="4829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bi.im-g.pl/im/01/d5/e4/z14996737IER.jpg">
            <a:extLst>
              <a:ext uri="{FF2B5EF4-FFF2-40B4-BE49-F238E27FC236}">
                <a16:creationId xmlns:a16="http://schemas.microsoft.com/office/drawing/2014/main" id="{AF0B23F8-1003-47DC-848F-D3B38F5A7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07" y="3689893"/>
            <a:ext cx="5117205" cy="2878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DA2F7B-D96E-4D6F-B266-0209F2E2CAD1}"/>
              </a:ext>
            </a:extLst>
          </p:cNvPr>
          <p:cNvSpPr/>
          <p:nvPr/>
        </p:nvSpPr>
        <p:spPr>
          <a:xfrm>
            <a:off x="109538" y="200948"/>
            <a:ext cx="119729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опыту «достаточно хорошего отца» можно отнести воспоминания из детства, которые подтверждают, что папа: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защищал, проявлял свою силу безопасным образом;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Устанавливал границы и правила, настаивал на их соблюдении;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Хвалил, одобрял, гордился, восхищался ребенком;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Требовал от ребенка что-то сделать хорошо;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Проявлял нежность и уважение к маме;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Играл, учил, занимался общими делами с ребенком;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предметом гордости ребенка.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это не совсем большой опыт, он ценен и важен!</a:t>
            </a:r>
          </a:p>
          <a:p>
            <a:pPr algn="just"/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СЕБЕ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ребенок находится в материнской утробе, папа выполняет очень важную функцию: обеспечивает безопасность, защиту, поддержку и опору для будущей мамы. </a:t>
            </a:r>
            <a:endParaRPr lang="ru-RU" sz="1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046BAA-616C-4C2F-823E-5BE28B9C27D6}"/>
              </a:ext>
            </a:extLst>
          </p:cNvPr>
          <p:cNvSpPr/>
          <p:nvPr/>
        </p:nvSpPr>
        <p:spPr>
          <a:xfrm>
            <a:off x="5862638" y="342900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состояния и самоощущения беременной женщины напрямую зависит, как будет воспринимать младенец окружающий мир – как надежное и достаточно безопасное место, а себя – как желанного и достаточно хорошего, или он будет ощущать мир как нечто угрожающее и агрессивное, а самого себя – беспомощным, отвергнутым, ненужным.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многом это ощущение зависит от отношений мамы с папой в этот период – любящих и нежных, несмотря на периодические разногласия, сложности и конфликты, или рушащихся, агрессивных, небезопасных.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3/1614579956_38-p-papa-na-belom-fone-52.jpg">
            <a:extLst>
              <a:ext uri="{FF2B5EF4-FFF2-40B4-BE49-F238E27FC236}">
                <a16:creationId xmlns:a16="http://schemas.microsoft.com/office/drawing/2014/main" id="{F47B2FA1-6057-47FA-8BDF-1A1244C79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0"/>
          <a:stretch/>
        </p:blipFill>
        <p:spPr bwMode="auto">
          <a:xfrm>
            <a:off x="8293993" y="965916"/>
            <a:ext cx="3688863" cy="2904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9411FD-5E80-4762-8592-6B134C19429D}"/>
              </a:ext>
            </a:extLst>
          </p:cNvPr>
          <p:cNvSpPr txBox="1"/>
          <p:nvPr/>
        </p:nvSpPr>
        <p:spPr>
          <a:xfrm>
            <a:off x="66675" y="0"/>
            <a:ext cx="768667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мамы «питательная» и обеспечивающая, папа же дает ребенку чувство защищенности и надежности, безопасности, смелости и уверенности в себе. Это ощущается как поддержка за спиной.</a:t>
            </a:r>
          </a:p>
          <a:p>
            <a:pPr algn="just"/>
            <a:endParaRPr lang="ru-RU" sz="16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ГРАНИЦ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Многократно проверено: границы, поставленные мамой, проверяются, поставленные папой – не оспариваются.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мама оберегает ребенка, стремится максимально обезопасить его, то папа – проводник нового. Границы – это не только про запреты, но и разрешение: «можно», «я это могу», «я могу себе позволить». Главное условие – делать это в рамках безопасности! Значение разрешающих посланий от отца трудно переоценить. Но необходимо помнить, что сочетание запретов и разрешений должно быть в соотношении 1:3, т.е. на один запрет три разрешения.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мамина задача – в любви и принятии, то роль папы – установить границы и нормы поведения. Именно такое разделение функций между мамой и папой вызывает у ребенка ощущение, что все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мама любит и не отвергает, папа учит и обеспечивает безопасность.</a:t>
            </a:r>
          </a:p>
          <a:p>
            <a:pPr algn="just"/>
            <a:endParaRPr lang="ru-RU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САМООТНОШЕНИЕ И ПРИНЯТИЕ СЕБЯ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представление о себе ребенок получает от папы и мамы. Причем если от мамы требуется максимально возможное принятие, то от папы скорее оценка, одобрение того, какие мы есть. Явно или неявно отец транслирует ценности, с которыми ребенок сверяет каждый свой шаг (правильно или неправильно я делаю).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93993" y="4365937"/>
            <a:ext cx="26015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</a:rPr>
              <a:t>Нужна консультация?</a:t>
            </a:r>
          </a:p>
          <a:p>
            <a:r>
              <a:rPr lang="ru-RU" sz="1400" b="1" u="sng" dirty="0" smtClean="0">
                <a:solidFill>
                  <a:srgbClr val="FF0000"/>
                </a:solidFill>
              </a:rPr>
              <a:t>Нужна поддержка?</a:t>
            </a:r>
          </a:p>
          <a:p>
            <a:r>
              <a:rPr lang="ru-RU" sz="1400" b="1" u="sng" dirty="0" smtClean="0">
                <a:solidFill>
                  <a:srgbClr val="FF0000"/>
                </a:solidFill>
              </a:rPr>
              <a:t>Обращайтесь!!!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г</a:t>
            </a:r>
            <a:r>
              <a:rPr lang="ru-RU" sz="1400" dirty="0">
                <a:solidFill>
                  <a:srgbClr val="FF0000"/>
                </a:solidFill>
              </a:rPr>
              <a:t>. Таштагол, 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ул. Ленина, 50</a:t>
            </a:r>
          </a:p>
          <a:p>
            <a:r>
              <a:rPr lang="ru-RU" sz="1400" dirty="0">
                <a:solidFill>
                  <a:srgbClr val="FF0000"/>
                </a:solidFill>
              </a:rPr>
              <a:t>2-33-36</a:t>
            </a:r>
          </a:p>
          <a:p>
            <a:r>
              <a:rPr lang="ru-RU" sz="1400" dirty="0">
                <a:solidFill>
                  <a:srgbClr val="FF0000"/>
                </a:solidFill>
              </a:rPr>
              <a:t>ул. Поспелова, 7 </a:t>
            </a:r>
          </a:p>
          <a:p>
            <a:r>
              <a:rPr lang="ru-RU" sz="1400" dirty="0">
                <a:solidFill>
                  <a:srgbClr val="FF0000"/>
                </a:solidFill>
              </a:rPr>
              <a:t>3-46-83</a:t>
            </a:r>
          </a:p>
          <a:p>
            <a:r>
              <a:rPr lang="ru-RU" sz="1400" dirty="0" err="1">
                <a:solidFill>
                  <a:srgbClr val="FF0000"/>
                </a:solidFill>
              </a:rPr>
              <a:t>e-mаil:sorese@yandex.ru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0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1684</TotalTime>
  <Words>1286</Words>
  <Application>Microsoft Office PowerPoint</Application>
  <PresentationFormat>Широкоэкранный</PresentationFormat>
  <Paragraphs>74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Сектор</vt:lpstr>
      <vt:lpstr> Я-папа. Моя ответственность.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Герлейн</cp:lastModifiedBy>
  <cp:revision>22</cp:revision>
  <dcterms:created xsi:type="dcterms:W3CDTF">2022-09-15T01:48:07Z</dcterms:created>
  <dcterms:modified xsi:type="dcterms:W3CDTF">2022-09-29T10:01:30Z</dcterms:modified>
</cp:coreProperties>
</file>