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1" r:id="rId13"/>
    <p:sldId id="273" r:id="rId14"/>
    <p:sldId id="269" r:id="rId15"/>
    <p:sldId id="270" r:id="rId16"/>
    <p:sldId id="258" r:id="rId17"/>
    <p:sldId id="259" r:id="rId1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F5AF1"/>
    <a:srgbClr val="5DC3FC"/>
    <a:srgbClr val="206243"/>
    <a:srgbClr val="0F770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088" autoAdjust="0"/>
    <p:restoredTop sz="96327"/>
  </p:normalViewPr>
  <p:slideViewPr>
    <p:cSldViewPr snapToGrid="0">
      <p:cViewPr varScale="1">
        <p:scale>
          <a:sx n="75" d="100"/>
          <a:sy n="75" d="100"/>
        </p:scale>
        <p:origin x="-20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6B631A-2312-465E-8DC8-12B0AF2C1BF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640300-179A-4D8B-ACD2-D9534F234116}">
      <dgm:prSet phldrT="[Текст]"/>
      <dgm:spPr/>
      <dgm:t>
        <a:bodyPr/>
        <a:lstStyle/>
        <a:p>
          <a:r>
            <a:rPr lang="ru-RU" dirty="0" smtClean="0"/>
            <a:t>Здравоохранение</a:t>
          </a:r>
        </a:p>
        <a:p>
          <a:r>
            <a:rPr lang="ru-RU" dirty="0" smtClean="0"/>
            <a:t>1%</a:t>
          </a:r>
          <a:endParaRPr lang="ru-RU" dirty="0"/>
        </a:p>
      </dgm:t>
    </dgm:pt>
    <dgm:pt modelId="{77DD58EE-7651-4854-BB03-600563E49FC0}" type="parTrans" cxnId="{9962E7C1-09BF-4A82-8D3E-46F6DCBA54D6}">
      <dgm:prSet/>
      <dgm:spPr/>
      <dgm:t>
        <a:bodyPr/>
        <a:lstStyle/>
        <a:p>
          <a:endParaRPr lang="ru-RU"/>
        </a:p>
      </dgm:t>
    </dgm:pt>
    <dgm:pt modelId="{AD47045B-B75F-4AA2-8259-3448D8004408}" type="sibTrans" cxnId="{9962E7C1-09BF-4A82-8D3E-46F6DCBA54D6}">
      <dgm:prSet/>
      <dgm:spPr/>
      <dgm:t>
        <a:bodyPr/>
        <a:lstStyle/>
        <a:p>
          <a:endParaRPr lang="ru-RU"/>
        </a:p>
      </dgm:t>
    </dgm:pt>
    <dgm:pt modelId="{C2C108CD-5ACA-4610-854C-3A06F43F8BDB}">
      <dgm:prSet phldrT="[Текст]"/>
      <dgm:spPr/>
      <dgm:t>
        <a:bodyPr/>
        <a:lstStyle/>
        <a:p>
          <a:r>
            <a:rPr lang="ru-RU" dirty="0" smtClean="0"/>
            <a:t>Субъекты профилактики: 50%</a:t>
          </a:r>
          <a:endParaRPr lang="ru-RU" dirty="0"/>
        </a:p>
      </dgm:t>
    </dgm:pt>
    <dgm:pt modelId="{D79E313A-1470-4156-B696-A57F0E42C20B}" type="parTrans" cxnId="{BB703842-F926-4A23-A14B-3E056864FD77}">
      <dgm:prSet/>
      <dgm:spPr/>
      <dgm:t>
        <a:bodyPr/>
        <a:lstStyle/>
        <a:p>
          <a:endParaRPr lang="ru-RU"/>
        </a:p>
      </dgm:t>
    </dgm:pt>
    <dgm:pt modelId="{8B105E5F-53AB-409B-ADE6-79FF70BA357C}" type="sibTrans" cxnId="{BB703842-F926-4A23-A14B-3E056864FD77}">
      <dgm:prSet/>
      <dgm:spPr/>
      <dgm:t>
        <a:bodyPr/>
        <a:lstStyle/>
        <a:p>
          <a:endParaRPr lang="ru-RU"/>
        </a:p>
      </dgm:t>
    </dgm:pt>
    <dgm:pt modelId="{7850524E-06D8-4D35-BE4E-8A203F1E0B4B}">
      <dgm:prSet phldrT="[Текст]"/>
      <dgm:spPr/>
      <dgm:t>
        <a:bodyPr/>
        <a:lstStyle/>
        <a:p>
          <a:r>
            <a:rPr lang="ru-RU" dirty="0" smtClean="0"/>
            <a:t>Образование: 10%</a:t>
          </a:r>
          <a:endParaRPr lang="ru-RU" dirty="0"/>
        </a:p>
      </dgm:t>
    </dgm:pt>
    <dgm:pt modelId="{5AC1BA7F-6D30-4E83-90EA-80DD3F9CE903}" type="parTrans" cxnId="{624B0051-D4F2-4603-B30A-50EA80E93794}">
      <dgm:prSet/>
      <dgm:spPr/>
      <dgm:t>
        <a:bodyPr/>
        <a:lstStyle/>
        <a:p>
          <a:endParaRPr lang="ru-RU"/>
        </a:p>
      </dgm:t>
    </dgm:pt>
    <dgm:pt modelId="{121C2227-EB8E-44BC-AE30-644C9ABE9CC2}" type="sibTrans" cxnId="{624B0051-D4F2-4603-B30A-50EA80E93794}">
      <dgm:prSet/>
      <dgm:spPr/>
      <dgm:t>
        <a:bodyPr/>
        <a:lstStyle/>
        <a:p>
          <a:endParaRPr lang="ru-RU"/>
        </a:p>
      </dgm:t>
    </dgm:pt>
    <dgm:pt modelId="{43726A79-5046-47E7-B7B3-73331E8C6DE6}">
      <dgm:prSet phldrT="[Текст]"/>
      <dgm:spPr/>
      <dgm:t>
        <a:bodyPr/>
        <a:lstStyle/>
        <a:p>
          <a:r>
            <a:rPr lang="ru-RU" dirty="0" smtClean="0"/>
            <a:t>Межличностные отношения:39%</a:t>
          </a:r>
          <a:endParaRPr lang="ru-RU" dirty="0"/>
        </a:p>
      </dgm:t>
    </dgm:pt>
    <dgm:pt modelId="{C3CC930E-57CB-4541-8AB1-5A587B499510}" type="parTrans" cxnId="{83B61A02-CAE6-4DB0-9D7F-A062D6BDBF65}">
      <dgm:prSet/>
      <dgm:spPr/>
      <dgm:t>
        <a:bodyPr/>
        <a:lstStyle/>
        <a:p>
          <a:endParaRPr lang="ru-RU"/>
        </a:p>
      </dgm:t>
    </dgm:pt>
    <dgm:pt modelId="{DD5F8523-DFE8-43CA-A119-CC470A9FAF4C}" type="sibTrans" cxnId="{83B61A02-CAE6-4DB0-9D7F-A062D6BDBF65}">
      <dgm:prSet/>
      <dgm:spPr/>
      <dgm:t>
        <a:bodyPr/>
        <a:lstStyle/>
        <a:p>
          <a:endParaRPr lang="ru-RU"/>
        </a:p>
      </dgm:t>
    </dgm:pt>
    <dgm:pt modelId="{6145F3F9-6FAF-4293-9BC7-0259A2A52847}" type="pres">
      <dgm:prSet presAssocID="{516B631A-2312-465E-8DC8-12B0AF2C1BF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703215-ACDD-4CCE-BDCA-D1E7AA5C62FA}" type="pres">
      <dgm:prSet presAssocID="{DE640300-179A-4D8B-ACD2-D9534F234116}" presName="centerShape" presStyleLbl="node0" presStyleIdx="0" presStyleCnt="1" custFlipVert="0" custScaleX="165611" custScaleY="69726" custLinFactNeighborX="-432" custLinFactNeighborY="-474"/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0F31508D-E52E-4AA3-9F2A-B03CDE514349}" type="pres">
      <dgm:prSet presAssocID="{D79E313A-1470-4156-B696-A57F0E42C20B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0D3601E-3BE4-4083-B60A-14289363F5E5}" type="pres">
      <dgm:prSet presAssocID="{C2C108CD-5ACA-4610-854C-3A06F43F8BDB}" presName="node" presStyleLbl="node1" presStyleIdx="0" presStyleCnt="3" custScaleX="159548" custScaleY="119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2F5765-1746-456C-B6E2-7F6D4B25B1E2}" type="pres">
      <dgm:prSet presAssocID="{5AC1BA7F-6D30-4E83-90EA-80DD3F9CE903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AC509968-B13F-41F8-9428-BFAAD1B7E4AC}" type="pres">
      <dgm:prSet presAssocID="{7850524E-06D8-4D35-BE4E-8A203F1E0B4B}" presName="node" presStyleLbl="node1" presStyleIdx="1" presStyleCnt="3" custScaleX="137371" custScaleY="124195" custRadScaleRad="112541" custRadScaleInc="32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420E9-A3F4-4659-855C-132438C77E32}" type="pres">
      <dgm:prSet presAssocID="{C3CC930E-57CB-4541-8AB1-5A587B499510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014C71F4-D1F2-4E29-9E91-797588485615}" type="pres">
      <dgm:prSet presAssocID="{43726A79-5046-47E7-B7B3-73331E8C6DE6}" presName="node" presStyleLbl="node1" presStyleIdx="2" presStyleCnt="3" custScaleX="170908" custScaleY="108394" custRadScaleRad="77622" custRadScaleInc="-218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074275F-A4CF-4837-B223-217F787259D5}" type="presOf" srcId="{516B631A-2312-465E-8DC8-12B0AF2C1BF3}" destId="{6145F3F9-6FAF-4293-9BC7-0259A2A52847}" srcOrd="0" destOrd="0" presId="urn:microsoft.com/office/officeart/2005/8/layout/radial4"/>
    <dgm:cxn modelId="{6677BF41-7654-4E81-83B0-E8510B9B34CC}" type="presOf" srcId="{C2C108CD-5ACA-4610-854C-3A06F43F8BDB}" destId="{20D3601E-3BE4-4083-B60A-14289363F5E5}" srcOrd="0" destOrd="0" presId="urn:microsoft.com/office/officeart/2005/8/layout/radial4"/>
    <dgm:cxn modelId="{8157AB06-D976-40A3-9B14-507F2BFFAEF0}" type="presOf" srcId="{43726A79-5046-47E7-B7B3-73331E8C6DE6}" destId="{014C71F4-D1F2-4E29-9E91-797588485615}" srcOrd="0" destOrd="0" presId="urn:microsoft.com/office/officeart/2005/8/layout/radial4"/>
    <dgm:cxn modelId="{87C0E919-AC11-45DD-9EE9-31325A7B4602}" type="presOf" srcId="{7850524E-06D8-4D35-BE4E-8A203F1E0B4B}" destId="{AC509968-B13F-41F8-9428-BFAAD1B7E4AC}" srcOrd="0" destOrd="0" presId="urn:microsoft.com/office/officeart/2005/8/layout/radial4"/>
    <dgm:cxn modelId="{C4891ECB-A938-49C4-9060-13BAFDA96CC9}" type="presOf" srcId="{5AC1BA7F-6D30-4E83-90EA-80DD3F9CE903}" destId="{482F5765-1746-456C-B6E2-7F6D4B25B1E2}" srcOrd="0" destOrd="0" presId="urn:microsoft.com/office/officeart/2005/8/layout/radial4"/>
    <dgm:cxn modelId="{E7E456B5-A4AA-448C-99FD-D0A831CAA008}" type="presOf" srcId="{C3CC930E-57CB-4541-8AB1-5A587B499510}" destId="{E96420E9-A3F4-4659-855C-132438C77E32}" srcOrd="0" destOrd="0" presId="urn:microsoft.com/office/officeart/2005/8/layout/radial4"/>
    <dgm:cxn modelId="{83B61A02-CAE6-4DB0-9D7F-A062D6BDBF65}" srcId="{DE640300-179A-4D8B-ACD2-D9534F234116}" destId="{43726A79-5046-47E7-B7B3-73331E8C6DE6}" srcOrd="2" destOrd="0" parTransId="{C3CC930E-57CB-4541-8AB1-5A587B499510}" sibTransId="{DD5F8523-DFE8-43CA-A119-CC470A9FAF4C}"/>
    <dgm:cxn modelId="{9962E7C1-09BF-4A82-8D3E-46F6DCBA54D6}" srcId="{516B631A-2312-465E-8DC8-12B0AF2C1BF3}" destId="{DE640300-179A-4D8B-ACD2-D9534F234116}" srcOrd="0" destOrd="0" parTransId="{77DD58EE-7651-4854-BB03-600563E49FC0}" sibTransId="{AD47045B-B75F-4AA2-8259-3448D8004408}"/>
    <dgm:cxn modelId="{BB703842-F926-4A23-A14B-3E056864FD77}" srcId="{DE640300-179A-4D8B-ACD2-D9534F234116}" destId="{C2C108CD-5ACA-4610-854C-3A06F43F8BDB}" srcOrd="0" destOrd="0" parTransId="{D79E313A-1470-4156-B696-A57F0E42C20B}" sibTransId="{8B105E5F-53AB-409B-ADE6-79FF70BA357C}"/>
    <dgm:cxn modelId="{76B665C8-C387-499C-A836-F0C8828D4F2D}" type="presOf" srcId="{D79E313A-1470-4156-B696-A57F0E42C20B}" destId="{0F31508D-E52E-4AA3-9F2A-B03CDE514349}" srcOrd="0" destOrd="0" presId="urn:microsoft.com/office/officeart/2005/8/layout/radial4"/>
    <dgm:cxn modelId="{A8338128-A1D6-418C-9B1E-9F03AA7EED0C}" type="presOf" srcId="{DE640300-179A-4D8B-ACD2-D9534F234116}" destId="{93703215-ACDD-4CCE-BDCA-D1E7AA5C62FA}" srcOrd="0" destOrd="0" presId="urn:microsoft.com/office/officeart/2005/8/layout/radial4"/>
    <dgm:cxn modelId="{624B0051-D4F2-4603-B30A-50EA80E93794}" srcId="{DE640300-179A-4D8B-ACD2-D9534F234116}" destId="{7850524E-06D8-4D35-BE4E-8A203F1E0B4B}" srcOrd="1" destOrd="0" parTransId="{5AC1BA7F-6D30-4E83-90EA-80DD3F9CE903}" sibTransId="{121C2227-EB8E-44BC-AE30-644C9ABE9CC2}"/>
    <dgm:cxn modelId="{9D623E08-E3D4-4BF0-9FCB-E4CB2627FEAF}" type="presParOf" srcId="{6145F3F9-6FAF-4293-9BC7-0259A2A52847}" destId="{93703215-ACDD-4CCE-BDCA-D1E7AA5C62FA}" srcOrd="0" destOrd="0" presId="urn:microsoft.com/office/officeart/2005/8/layout/radial4"/>
    <dgm:cxn modelId="{B80844E5-CF6C-4D39-8F21-EF095557EA45}" type="presParOf" srcId="{6145F3F9-6FAF-4293-9BC7-0259A2A52847}" destId="{0F31508D-E52E-4AA3-9F2A-B03CDE514349}" srcOrd="1" destOrd="0" presId="urn:microsoft.com/office/officeart/2005/8/layout/radial4"/>
    <dgm:cxn modelId="{B33474E5-B5C1-4071-B719-F8C7568974EF}" type="presParOf" srcId="{6145F3F9-6FAF-4293-9BC7-0259A2A52847}" destId="{20D3601E-3BE4-4083-B60A-14289363F5E5}" srcOrd="2" destOrd="0" presId="urn:microsoft.com/office/officeart/2005/8/layout/radial4"/>
    <dgm:cxn modelId="{26C8C8A7-78FA-4636-A9E7-AC1B70A76B20}" type="presParOf" srcId="{6145F3F9-6FAF-4293-9BC7-0259A2A52847}" destId="{482F5765-1746-456C-B6E2-7F6D4B25B1E2}" srcOrd="3" destOrd="0" presId="urn:microsoft.com/office/officeart/2005/8/layout/radial4"/>
    <dgm:cxn modelId="{27204696-9CC8-46DA-ADB2-0AA56670147D}" type="presParOf" srcId="{6145F3F9-6FAF-4293-9BC7-0259A2A52847}" destId="{AC509968-B13F-41F8-9428-BFAAD1B7E4AC}" srcOrd="4" destOrd="0" presId="urn:microsoft.com/office/officeart/2005/8/layout/radial4"/>
    <dgm:cxn modelId="{18CD0D1E-B2D7-4A68-B090-7F89C18FB16C}" type="presParOf" srcId="{6145F3F9-6FAF-4293-9BC7-0259A2A52847}" destId="{E96420E9-A3F4-4659-855C-132438C77E32}" srcOrd="5" destOrd="0" presId="urn:microsoft.com/office/officeart/2005/8/layout/radial4"/>
    <dgm:cxn modelId="{8466F505-2420-4C6C-A59C-EBB7F2E2F243}" type="presParOf" srcId="{6145F3F9-6FAF-4293-9BC7-0259A2A52847}" destId="{014C71F4-D1F2-4E29-9E91-797588485615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703215-ACDD-4CCE-BDCA-D1E7AA5C62FA}">
      <dsp:nvSpPr>
        <dsp:cNvPr id="0" name=""/>
        <dsp:cNvSpPr/>
      </dsp:nvSpPr>
      <dsp:spPr>
        <a:xfrm>
          <a:off x="802361" y="2350729"/>
          <a:ext cx="1852117" cy="7797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Здравоохранение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1%</a:t>
          </a:r>
          <a:endParaRPr lang="ru-RU" sz="1800" kern="1200" dirty="0"/>
        </a:p>
      </dsp:txBody>
      <dsp:txXfrm>
        <a:off x="840427" y="2388795"/>
        <a:ext cx="1775985" cy="703651"/>
      </dsp:txXfrm>
    </dsp:sp>
    <dsp:sp modelId="{0F31508D-E52E-4AA3-9F2A-B03CDE514349}">
      <dsp:nvSpPr>
        <dsp:cNvPr id="0" name=""/>
        <dsp:cNvSpPr/>
      </dsp:nvSpPr>
      <dsp:spPr>
        <a:xfrm rot="12890218">
          <a:off x="426668" y="1973959"/>
          <a:ext cx="858336" cy="3187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D3601E-3BE4-4083-B60A-14289363F5E5}">
      <dsp:nvSpPr>
        <dsp:cNvPr id="0" name=""/>
        <dsp:cNvSpPr/>
      </dsp:nvSpPr>
      <dsp:spPr>
        <a:xfrm>
          <a:off x="-343964" y="1380052"/>
          <a:ext cx="1695095" cy="101622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Субъекты профилактики: 50%</a:t>
          </a:r>
          <a:endParaRPr lang="ru-RU" sz="1600" kern="1200" dirty="0"/>
        </a:p>
      </dsp:txBody>
      <dsp:txXfrm>
        <a:off x="-314200" y="1409816"/>
        <a:ext cx="1635567" cy="956696"/>
      </dsp:txXfrm>
    </dsp:sp>
    <dsp:sp modelId="{482F5765-1746-456C-B6E2-7F6D4B25B1E2}">
      <dsp:nvSpPr>
        <dsp:cNvPr id="0" name=""/>
        <dsp:cNvSpPr/>
      </dsp:nvSpPr>
      <dsp:spPr>
        <a:xfrm rot="16345349">
          <a:off x="1161127" y="1508021"/>
          <a:ext cx="1225392" cy="3187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09968-B13F-41F8-9428-BFAAD1B7E4AC}">
      <dsp:nvSpPr>
        <dsp:cNvPr id="0" name=""/>
        <dsp:cNvSpPr/>
      </dsp:nvSpPr>
      <dsp:spPr>
        <a:xfrm>
          <a:off x="1069981" y="527441"/>
          <a:ext cx="1459479" cy="10555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Образование: 10%</a:t>
          </a:r>
          <a:endParaRPr lang="ru-RU" sz="1500" kern="1200" dirty="0"/>
        </a:p>
      </dsp:txBody>
      <dsp:txXfrm>
        <a:off x="1100898" y="558358"/>
        <a:ext cx="1397645" cy="993760"/>
      </dsp:txXfrm>
    </dsp:sp>
    <dsp:sp modelId="{E96420E9-A3F4-4659-855C-132438C77E32}">
      <dsp:nvSpPr>
        <dsp:cNvPr id="0" name=""/>
        <dsp:cNvSpPr/>
      </dsp:nvSpPr>
      <dsp:spPr>
        <a:xfrm rot="18771306">
          <a:off x="1988509" y="1956745"/>
          <a:ext cx="638660" cy="318730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4C71F4-D1F2-4E29-9E91-797588485615}">
      <dsp:nvSpPr>
        <dsp:cNvPr id="0" name=""/>
        <dsp:cNvSpPr/>
      </dsp:nvSpPr>
      <dsp:spPr>
        <a:xfrm>
          <a:off x="1617136" y="1421370"/>
          <a:ext cx="1815788" cy="9212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Межличностные отношения:39%</a:t>
          </a:r>
          <a:endParaRPr lang="ru-RU" sz="1400" kern="1200" dirty="0"/>
        </a:p>
      </dsp:txBody>
      <dsp:txXfrm>
        <a:off x="1644120" y="1448354"/>
        <a:ext cx="1761820" cy="867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D81C9-6BB1-5045-BAF3-C1F370DEEE06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21AB61-5F47-EA40-8346-CEC0DED9334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16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9668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373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2037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2106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2987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93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935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935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0935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21AB61-5F47-EA40-8346-CEC0DED9334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2177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452723B-8FF7-A091-BDF9-0BBDA106FC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8151650A-5316-11AB-BF8B-B757BD7C7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A0E31C0-F0A0-2584-3FF1-A8ADF3AFB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17136D9-CE90-82C5-EE83-6C1F211A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57E320B-BEA3-173A-7F7B-2CBD43E3E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4951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2CF9738-A6C8-9E77-EF15-747D36770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E6816AA-DCC5-B554-7E60-304EB0692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5149B78-BA9A-4B41-D2DA-9C733C3EB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D7E814B-C2B0-1AAC-7A17-F1F299780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3D48659-3E12-F9A8-C9E9-023EB9D7C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7836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D9EEC28-97C8-0761-8C56-F95F69160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5946F61-8F7D-F4BB-2BA9-6BADFAFD5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C6E8FDA-8191-9C53-C5CE-44E678FE4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98A845F-DD36-9D18-22F5-C31B5D8ED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7C6AAF-CE90-0603-D960-BCC80910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553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0C6781-2047-F05D-281B-A29AFFC1C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9950D11-83A9-F269-474D-EF7A56659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F3392B-F7D5-12DA-AA93-FE492BCD9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6F0051-7642-A970-BDC3-1FBD6D66F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4AD5169-D98A-9918-94BE-631CE160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115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DCDAF2E-6275-5B80-15E3-A77856D19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AE4A502-5250-3B6C-60F7-A2ADD2BC7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B418D50-113D-137C-A992-6BBD03224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B241FD-C683-EE97-283F-A3C8FB370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474C972-7DF3-0855-83D7-97E3826CB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047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4ACE12-C486-26E7-B85E-76194CB33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9D02F3E-6C4D-BC40-619E-E258EB7099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9354A611-AFDC-2812-6B57-1848034717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3BA748A4-0CB9-E0B6-1575-CD628C25E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B75F105-78F6-9056-327E-8DCC20D2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34D6971-B8BC-231C-4815-EA725212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241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9E1050B-8DA4-D2F0-766E-EA0786C2D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37BB25-CDEE-692B-02E6-AEC4274D3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BD32B5E-613C-776F-88B0-4EA46995E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5F5E21C6-F5B8-36FF-9216-678B2FD8C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F1D09D07-994F-1D0E-3BE6-071B2B0649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89094C81-8475-7D2D-EC61-004850B88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0A67DE8-029C-14D9-6064-910AA342D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CD64A54C-FD6C-2822-22FE-EA2CCBE4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4268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BF86EA-6353-CA7D-0E99-398094A04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D09A3E1-DDB2-FECD-9109-851F2C83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F175358-560E-284F-A49F-2581DF9F4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E22A5AC-2924-5580-0610-30C81EF6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54324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5945A46-5C7C-A6A6-6D39-96BF090CA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4A7ED3C-F3D6-E856-6786-9E9559F51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B6D9BDB-DC30-343D-D634-A1C94C271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80851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5F8726-B0C6-4E88-4307-B311A5C46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3E34C89-1238-91F0-394D-35528E248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7474FB8-82B6-ED2F-A7B8-BF3C075AD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BE81D48F-A7F9-90FD-B560-A5903F270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5450263-846D-823D-02E3-65253537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7153330-684A-3EFF-8892-6D9083589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2402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6206FA-5128-8C46-7093-8607F9C50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1E2DE97-E28B-4C90-617C-2A145365B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217F860-62B3-13A0-A850-8BF81E0B2F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9560596-CC56-CA8F-9A27-58AAF214E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E236762-7E5A-F533-136F-0BE3C0FAA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B1C29E92-E243-040E-A528-08C3ED955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71243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CAE9C8F-7405-99AE-9196-790D9FDD0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163FE9E-33FB-B062-184D-474648F18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0D2F06-6E71-2A03-0A26-EDF050BFF3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BB64E-D2CE-4F47-8D98-A6F0875370DA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F179240-45E8-CE1C-887A-A04866453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E86A2F-1A7E-0F9A-70EB-E5A40A081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59A36-A056-B745-92A7-D9DD034DD0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258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image" Target="../media/image8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8.png"/><Relationship Id="rId9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3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8.png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5.png"/><Relationship Id="rId9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microsoft.com/office/2007/relationships/diagramDrawing" Target="../diagrams/drawing1.xml"/><Relationship Id="rId4" Type="http://schemas.openxmlformats.org/officeDocument/2006/relationships/image" Target="../media/image8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gif"/><Relationship Id="rId3" Type="http://schemas.openxmlformats.org/officeDocument/2006/relationships/image" Target="../media/image3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A35C59A-03E1-AF05-0249-FED597A2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334" y="0"/>
            <a:ext cx="792533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39E4E6C-E7BC-F9A9-84D5-8B02780B9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20" y="596603"/>
            <a:ext cx="835704" cy="1109551"/>
          </a:xfrm>
          <a:prstGeom prst="rect">
            <a:avLst/>
          </a:prstGeom>
        </p:spPr>
      </p:pic>
      <p:sp>
        <p:nvSpPr>
          <p:cNvPr id="14" name="Заголовок 13">
            <a:extLst>
              <a:ext uri="{FF2B5EF4-FFF2-40B4-BE49-F238E27FC236}">
                <a16:creationId xmlns="" xmlns:a16="http://schemas.microsoft.com/office/drawing/2014/main" id="{CEB5545F-7FC3-064C-D145-7517AD40C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735" y="2913775"/>
            <a:ext cx="5256212" cy="18614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Алгоритм работы специалистов по формированию позитивного </a:t>
            </a:r>
            <a:r>
              <a:rPr lang="ru-RU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родительства</a:t>
            </a:r>
            <a:r>
              <a:rPr lang="ru-RU" sz="25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несовершеннолетних мам</a:t>
            </a:r>
            <a:endParaRPr lang="ru-RU" sz="2500" b="1" dirty="0">
              <a:solidFill>
                <a:srgbClr val="002060"/>
              </a:solidFill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443A9B7F-BFAC-2062-97B0-1B0207635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5180496"/>
            <a:ext cx="5256212" cy="356897"/>
          </a:xfrm>
        </p:spPr>
        <p:txBody>
          <a:bodyPr>
            <a:noAutofit/>
          </a:bodyPr>
          <a:lstStyle/>
          <a:p>
            <a:r>
              <a:rPr lang="ru-RU" sz="2000" dirty="0" err="1" smtClean="0">
                <a:solidFill>
                  <a:srgbClr val="002060"/>
                </a:solidFill>
              </a:rPr>
              <a:t>Санженаков</a:t>
            </a:r>
            <a:r>
              <a:rPr lang="ru-RU" sz="2000" dirty="0" smtClean="0">
                <a:solidFill>
                  <a:srgbClr val="002060"/>
                </a:solidFill>
              </a:rPr>
              <a:t> Алексей Владимирович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66C57206-4D06-C2C8-5AA7-E980788C2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773" y="335285"/>
            <a:ext cx="2751953" cy="15242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910F46D3-AE8F-DBA7-C0AA-E975F059E0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028" y="623769"/>
            <a:ext cx="1151852" cy="11378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E6F3F05-C96B-1391-0A7B-BC7A2E4C055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7"/>
          <a:srcRect t="1080" b="1080"/>
          <a:stretch/>
        </p:blipFill>
        <p:spPr>
          <a:xfrm>
            <a:off x="6338888" y="2601913"/>
            <a:ext cx="5092700" cy="3314700"/>
          </a:xfr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096BCB7-15C3-A9B7-9140-6F3B7525A6B4}"/>
              </a:ext>
            </a:extLst>
          </p:cNvPr>
          <p:cNvSpPr txBox="1"/>
          <p:nvPr/>
        </p:nvSpPr>
        <p:spPr>
          <a:xfrm>
            <a:off x="836613" y="2584174"/>
            <a:ext cx="4997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Доклад: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="" xmlns:a16="http://schemas.microsoft.com/office/drawing/2014/main" id="{4CFFCC89-4197-E071-0E72-A6A221C5D913}"/>
              </a:ext>
            </a:extLst>
          </p:cNvPr>
          <p:cNvCxnSpPr/>
          <p:nvPr/>
        </p:nvCxnSpPr>
        <p:spPr>
          <a:xfrm>
            <a:off x="836613" y="5028648"/>
            <a:ext cx="5236334" cy="0"/>
          </a:xfrm>
          <a:prstGeom prst="line">
            <a:avLst/>
          </a:prstGeom>
          <a:ln w="38100">
            <a:gradFill>
              <a:gsLst>
                <a:gs pos="0">
                  <a:srgbClr val="5DC3FC"/>
                </a:gs>
                <a:gs pos="100000">
                  <a:srgbClr val="206243"/>
                </a:gs>
              </a:gsLst>
              <a:lin ang="6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15">
            <a:extLst>
              <a:ext uri="{FF2B5EF4-FFF2-40B4-BE49-F238E27FC236}">
                <a16:creationId xmlns="" xmlns:a16="http://schemas.microsoft.com/office/drawing/2014/main" id="{ABFE3DB2-642B-9E5F-09BB-5AADEC00CFC7}"/>
              </a:ext>
            </a:extLst>
          </p:cNvPr>
          <p:cNvSpPr txBox="1">
            <a:spLocks/>
          </p:cNvSpPr>
          <p:nvPr/>
        </p:nvSpPr>
        <p:spPr>
          <a:xfrm>
            <a:off x="811213" y="5530022"/>
            <a:ext cx="5256212" cy="35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002060"/>
                </a:solidFill>
              </a:rPr>
              <a:t>Кемеровская область-Кузбасс, город Таштагол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88B2A96-29C4-7624-0544-27A0EC6615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123" y="5028648"/>
            <a:ext cx="3173661" cy="24278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47192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478"/>
            <a:ext cx="11353800" cy="931222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Вероятные трудности :</a:t>
            </a:r>
            <a:endParaRPr lang="ru-RU" sz="2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9900" y="1071089"/>
            <a:ext cx="7658100" cy="51689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/>
              <a:t>Неподготовленность несовершеннолетней к исполнению обязанностей матери, что негативно сказывается на ребенке. Организм девочки не готов к родам, поэтому возникают сложности в </a:t>
            </a:r>
            <a:r>
              <a:rPr lang="ru-RU" dirty="0" err="1" smtClean="0"/>
              <a:t>родоразрешении</a:t>
            </a:r>
            <a:r>
              <a:rPr lang="ru-RU" dirty="0" smtClean="0"/>
              <a:t>, налаживании процесса грудного вскармливания.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В виду раннего возраста, молодая мама не может полностью перестроиться на новый уровень жизни, когда кормление, гигиена и сон у ребенка должны быть регулярными и расписанными по часам. Такие мамы чаще всего забывают или не успевают следить и ухаживать за своим ребенком, что также негативно сказывается на процессе нормального функционирования и его дальнейшем развитии.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Зачастую, когда несовершеннолетняя рожает ребенка, ей не удается успеть получить даже обязательное образование, не говоря уже о среднем –специальном или высшем, что затрудняет в дальнейшем поиск работы и востребованность на рынке труда, а, как следствие, недостаточность средств для воспитания и содержания ребенка.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/>
              <a:t>Ввиду своей незрелости, молодая мама перепоручает воспитание ребенка его бабушкам и дедушкам.  Это препятствует формированию надежного типа привязанности ребенка с мамой, что в дальнейшем приводит к нарушениям социальных контактов. Ребенок становится либо слишком навязчивым, либо он начинает избегать близкого общения.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endParaRPr lang="ru-RU" dirty="0"/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3" name="Рисунок 12" descr="3333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201" y="1943100"/>
            <a:ext cx="2797400" cy="1322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трелка вправо с вырезом 13"/>
          <p:cNvSpPr/>
          <p:nvPr/>
        </p:nvSpPr>
        <p:spPr>
          <a:xfrm>
            <a:off x="7670800" y="2692400"/>
            <a:ext cx="901700" cy="1905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7543800" y="1651000"/>
            <a:ext cx="1168400" cy="177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 descr="44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000" y="3175000"/>
            <a:ext cx="2540000" cy="151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1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368095">
            <a:off x="8670635" y="255187"/>
            <a:ext cx="3228225" cy="1815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трелка вправо с вырезом 16"/>
          <p:cNvSpPr/>
          <p:nvPr/>
        </p:nvSpPr>
        <p:spPr>
          <a:xfrm>
            <a:off x="7772400" y="4000500"/>
            <a:ext cx="1155700" cy="177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 descr="555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0800" y="4780281"/>
            <a:ext cx="1391227" cy="1836419"/>
          </a:xfrm>
          <a:prstGeom prst="rect">
            <a:avLst/>
          </a:prstGeom>
        </p:spPr>
      </p:pic>
      <p:sp>
        <p:nvSpPr>
          <p:cNvPr id="19" name="Стрелка вправо с вырезом 18"/>
          <p:cNvSpPr/>
          <p:nvPr/>
        </p:nvSpPr>
        <p:spPr>
          <a:xfrm>
            <a:off x="7289442" y="5769735"/>
            <a:ext cx="1587858" cy="23126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100" y="317500"/>
            <a:ext cx="11315700" cy="59817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 marL="342900" indent="-342900" algn="ctr"/>
            <a:r>
              <a:rPr lang="ru-RU" b="1" i="1" dirty="0" smtClean="0"/>
              <a:t>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Я-мама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. Я смогу»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(обучающая база для развития семейных отношений, детско-родительской общности , где не просто показывается положительный опыт, но и объясняется, что такое семейные ценности, формируется  любовь к своим детям и  восхищение ими</a:t>
            </a:r>
            <a:r>
              <a:rPr lang="ru-RU" dirty="0" smtClean="0"/>
              <a:t>).</a:t>
            </a:r>
          </a:p>
          <a:p>
            <a:pPr marL="342900" indent="-342900" algn="ctr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начале каждого занятия проводится психотерапия (о том, что воспитание малыша – и огромный труд и удовольствие. Она умница, у нее        все получится. Беседа об успехах малыша, о положительных результатах предыдущих занятий). Получив определенные знания и навык в        «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Я-мама.Я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смогу»,несовершеннолетние матери вместе с малышами принимают активное участие в играх – занятиях, в рамках реализации программы «Обучение с пеленок». Игры-занятия направлены на формирование тех умений, которые не могут возникнуть у ребенка без специального обучения и помощи родителя (понимание речи, подражание звукам, развитие речи, выполнение некоторых движений). Но  этим не заканчивается деятельность несовершеннолетних матерей. Ежедневно (дома)под руководством специалистов они выполняют рекомендации, полученные в «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Я-мама.Я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смогу»» и на занятиях «Обучение с пеленок». Связь со специалистами поддерживается посредством телефона 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видеосообщений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/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Используется определенная последовательность в структуре занятия: актуализация опорных знаний; рефлексия для оценивания своего опыта; дискуссия, мини-лекция, практическое задание, подведение итогов занятия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                                                            </a:t>
            </a:r>
          </a:p>
          <a:p>
            <a:pPr marL="342900" indent="-342900">
              <a:lnSpc>
                <a:spcPct val="100000"/>
              </a:lnSpc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65100"/>
            <a:ext cx="11252200" cy="6223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Принятые меры для решения возникающих трудностей:</a:t>
            </a:r>
            <a:b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6146800" y="1549400"/>
            <a:ext cx="5334000" cy="1384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/>
            <a:r>
              <a:rPr lang="ru-RU" sz="1400" dirty="0" smtClean="0"/>
              <a:t>        «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</a:rPr>
              <a:t>Постнатальное сопровождение несовершеннолетней матери».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Цель:  обеспечение участия несовершеннолетней матери в жизни малыша для подведения юной женщины к решению самостоятельного воспитания ребенка.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96900" y="1498600"/>
            <a:ext cx="4978400" cy="1447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00" dirty="0" smtClean="0"/>
              <a:t>«</a:t>
            </a:r>
            <a:r>
              <a:rPr lang="ru-RU" sz="1400" b="1" i="1" u="sng" dirty="0" smtClean="0">
                <a:latin typeface="Times New Roman" pitchFamily="18" charset="0"/>
                <a:cs typeface="Times New Roman" pitchFamily="18" charset="0"/>
              </a:rPr>
              <a:t>Перинатальное сопровождение несовершеннолетней беременной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».Цель: становление собственного «Я» беременной, ее развитие и формирование как полноценного взрослого человека, способного в дальнейшем заботиться о своем ребенке. Развитие чувства привязанности к ребенку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трелка вправо с вырезом 26"/>
          <p:cNvSpPr/>
          <p:nvPr/>
        </p:nvSpPr>
        <p:spPr>
          <a:xfrm rot="1326567">
            <a:off x="8001000" y="1168400"/>
            <a:ext cx="1117600" cy="558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 этап</a:t>
            </a:r>
            <a:endParaRPr lang="ru-RU" dirty="0"/>
          </a:p>
        </p:txBody>
      </p:sp>
      <p:sp>
        <p:nvSpPr>
          <p:cNvPr id="28" name="Стрелка вправо с вырезом 27"/>
          <p:cNvSpPr/>
          <p:nvPr/>
        </p:nvSpPr>
        <p:spPr>
          <a:xfrm rot="9682964">
            <a:off x="2237843" y="1186293"/>
            <a:ext cx="1268924" cy="48470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10799999"/>
              </a:camera>
              <a:lightRig rig="threePt" dir="t"/>
            </a:scene3d>
          </a:bodyPr>
          <a:lstStyle/>
          <a:p>
            <a:pPr algn="ctr"/>
            <a:r>
              <a:rPr lang="ru-RU" dirty="0" smtClean="0"/>
              <a:t>1 этап</a:t>
            </a:r>
            <a:endParaRPr lang="ru-RU" dirty="0"/>
          </a:p>
        </p:txBody>
      </p:sp>
      <p:pic>
        <p:nvPicPr>
          <p:cNvPr id="11" name="Рисунок 10" descr="IMG-20220705-WA0041.jpg"/>
          <p:cNvPicPr>
            <a:picLocks noChangeAspect="1"/>
          </p:cNvPicPr>
          <p:nvPr/>
        </p:nvPicPr>
        <p:blipFill>
          <a:blip r:embed="rId5"/>
          <a:srcRect l="12245" t="23265" r="12653"/>
          <a:stretch>
            <a:fillRect/>
          </a:stretch>
        </p:blipFill>
        <p:spPr>
          <a:xfrm>
            <a:off x="698500" y="5168762"/>
            <a:ext cx="1638300" cy="1498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20819-WA00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88400" y="5041900"/>
            <a:ext cx="1612900" cy="1612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20220901_135049.jpg"/>
          <p:cNvPicPr>
            <a:picLocks noChangeAspect="1"/>
          </p:cNvPicPr>
          <p:nvPr/>
        </p:nvPicPr>
        <p:blipFill>
          <a:blip r:embed="rId7"/>
          <a:srcRect l="9353" r="22988"/>
          <a:stretch>
            <a:fillRect/>
          </a:stretch>
        </p:blipFill>
        <p:spPr>
          <a:xfrm rot="5400000">
            <a:off x="2133310" y="5118388"/>
            <a:ext cx="1905002" cy="157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220401-WA0040.jpg"/>
          <p:cNvPicPr>
            <a:picLocks noChangeAspect="1"/>
          </p:cNvPicPr>
          <p:nvPr/>
        </p:nvPicPr>
        <p:blipFill>
          <a:blip r:embed="rId8"/>
          <a:srcRect l="16146" r="12153"/>
          <a:stretch>
            <a:fillRect/>
          </a:stretch>
        </p:blipFill>
        <p:spPr>
          <a:xfrm>
            <a:off x="6489700" y="5124453"/>
            <a:ext cx="2438400" cy="153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Screenshot_20220901-104048_Gallery (1).jpg"/>
          <p:cNvPicPr>
            <a:picLocks noChangeAspect="1"/>
          </p:cNvPicPr>
          <p:nvPr/>
        </p:nvPicPr>
        <p:blipFill>
          <a:blip r:embed="rId9"/>
          <a:srcRect t="19815" b="29444"/>
          <a:stretch>
            <a:fillRect/>
          </a:stretch>
        </p:blipFill>
        <p:spPr>
          <a:xfrm>
            <a:off x="3848099" y="5098768"/>
            <a:ext cx="1600201" cy="175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20819-WA0013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08600" y="5008033"/>
            <a:ext cx="1263650" cy="168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100" y="317500"/>
            <a:ext cx="11315700" cy="59817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 marL="342900" indent="-342900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65100"/>
            <a:ext cx="11252200" cy="6223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Принятые меры для решения возникающих трудностей:</a:t>
            </a:r>
            <a:b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342900" y="1130300"/>
            <a:ext cx="4203700" cy="1790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Пункт проката и взаимопомощи «</a:t>
            </a:r>
            <a:r>
              <a:rPr lang="ru-RU" b="1" i="1" dirty="0" err="1" smtClean="0">
                <a:solidFill>
                  <a:srgbClr val="00B050"/>
                </a:solidFill>
              </a:rPr>
              <a:t>Бэбилэнд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620000" y="1143000"/>
            <a:ext cx="4394200" cy="177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Индивидуальные консультации «</a:t>
            </a:r>
            <a:r>
              <a:rPr lang="ru-RU" b="1" i="1" dirty="0" err="1" smtClean="0">
                <a:solidFill>
                  <a:srgbClr val="00B050"/>
                </a:solidFill>
              </a:rPr>
              <a:t>Я-папа.Моя</a:t>
            </a:r>
            <a:r>
              <a:rPr lang="ru-RU" b="1" i="1" dirty="0" smtClean="0">
                <a:solidFill>
                  <a:srgbClr val="00B050"/>
                </a:solidFill>
              </a:rPr>
              <a:t> ответственность»</a:t>
            </a:r>
            <a:endParaRPr lang="ru-RU" b="1" i="1" dirty="0">
              <a:solidFill>
                <a:srgbClr val="00B050"/>
              </a:solidFill>
            </a:endParaRPr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7912100" y="609600"/>
            <a:ext cx="1803400" cy="1016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2159000" y="609600"/>
            <a:ext cx="2032000" cy="9271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5" name="Рисунок 14" descr="IMG-20220901-WA0009.jpg"/>
          <p:cNvPicPr>
            <a:picLocks noChangeAspect="1"/>
          </p:cNvPicPr>
          <p:nvPr/>
        </p:nvPicPr>
        <p:blipFill>
          <a:blip r:embed="rId5"/>
          <a:srcRect l="4321" t="33889" r="617" b="37037"/>
          <a:stretch>
            <a:fillRect/>
          </a:stretch>
        </p:blipFill>
        <p:spPr>
          <a:xfrm>
            <a:off x="2301692" y="4762500"/>
            <a:ext cx="4391207" cy="1790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IMG-20220819-WA001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00" y="3136900"/>
            <a:ext cx="25146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20901-WA0001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0100" y="2971800"/>
            <a:ext cx="2120900" cy="2565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-20220901-WA000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900" y="3657600"/>
            <a:ext cx="2146300" cy="28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Овал 19"/>
          <p:cNvSpPr/>
          <p:nvPr/>
        </p:nvSpPr>
        <p:spPr>
          <a:xfrm>
            <a:off x="4140200" y="812800"/>
            <a:ext cx="3657600" cy="254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Групповые занятия для родителей (законных представителей), ближайшего окружения </a:t>
            </a:r>
            <a:r>
              <a:rPr lang="ru-RU" b="1" i="1" dirty="0" smtClean="0">
                <a:solidFill>
                  <a:srgbClr val="00B050"/>
                </a:solidFill>
              </a:rPr>
              <a:t>«Родительская академия</a:t>
            </a:r>
            <a:r>
              <a:rPr lang="ru-RU" dirty="0" smtClean="0">
                <a:solidFill>
                  <a:srgbClr val="00B050"/>
                </a:solidFill>
              </a:rPr>
              <a:t>»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5867400" y="584200"/>
            <a:ext cx="457200" cy="292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VYHM4733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600" y="2895600"/>
            <a:ext cx="2120900" cy="1614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TAZX2972 (1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95900" y="3228824"/>
            <a:ext cx="2197099" cy="1533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00581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92100" y="317500"/>
            <a:ext cx="11315700" cy="59817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 marL="342900" indent="-342900"/>
            <a:endParaRPr lang="ru-RU" sz="1100" dirty="0" smtClean="0"/>
          </a:p>
          <a:p>
            <a:pPr marL="342900" indent="-342900"/>
            <a:endParaRPr lang="ru-RU" sz="1100" dirty="0" smtClean="0"/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65100"/>
            <a:ext cx="11252200" cy="622300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Кейс</a:t>
            </a:r>
            <a:endParaRPr lang="ru-RU" sz="2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0574" y="702365"/>
            <a:ext cx="1174142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Екатерина П.,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забеременела в 16 лет, родила в 17 лет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Выявленные проблемы: одинокая мать, отца ребенка не знает, нет жилья, с родителями конфликт после известия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 беременности, живет у родной тети, не посещает учебное заведение. На учет по беременности встала в 35 недель.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Выявлен положительный ВИЧ-статус. Родила в 36 недель. У ребенка ВИЧ-статус пока не определен. Доходы отсутствуют, у ребенка нет предметов первой необходимости. В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доме-антисанитария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Сигнал поступил от органов здравоохранения. </a:t>
            </a:r>
          </a:p>
          <a:p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Действия специалистов: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Взаимодействие с врачом-эпидемиологом по вопросам посещения и получения лекарств по нозологии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Профилактические беседы по соблюдению ЗОЖ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Совместная уборка дома с обучением правил ведения хозяйства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Консультации психолога по формированию надежного типа привязанности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Содействие в получении питания для новорожденного и получение продуктов питания от спонсоров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Консультации психолога по вопросам взаимоотношений с собственными родителями </a:t>
            </a:r>
          </a:p>
          <a:p>
            <a:pPr>
              <a:buFont typeface="Wingdings" pitchFamily="2" charset="2"/>
              <a:buChar char="v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Постоянный межведомственный контроль</a:t>
            </a:r>
          </a:p>
          <a:p>
            <a:r>
              <a:rPr lang="ru-RU" sz="1600" b="1" u="sng" dirty="0" smtClean="0">
                <a:latin typeface="Times New Roman" pitchFamily="18" charset="0"/>
                <a:cs typeface="Times New Roman" pitchFamily="18" charset="0"/>
              </a:rPr>
              <a:t>Промежуточные результаты: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доме поддерживается чистота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Выдан пожарный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извещатель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Регулярное получение и прием лекарственных препаратов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Выданы кроватка, коляска, бутылочки, подогреватель для бутылочек, стерилизатор, детские вещи и игрушки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Мама заинтересована, находится на постоянном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онлайн-консультировании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 вопросам ухода за новорожденным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 мамы появилось желание продолжить учебу в училище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родителями находятся в нейтральных отношениях, отсутствует открытый негатив, работа  продолжается.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11" name="Рисунок 10" descr="IMG-20220705-WA00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113" y="1775792"/>
            <a:ext cx="2067338" cy="1490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20901-WA000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679" y="3623656"/>
            <a:ext cx="1590260" cy="151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Screenshot_20220901-102927_Gallery.jpg"/>
          <p:cNvPicPr>
            <a:picLocks noChangeAspect="1"/>
          </p:cNvPicPr>
          <p:nvPr/>
        </p:nvPicPr>
        <p:blipFill>
          <a:blip r:embed="rId7"/>
          <a:srcRect l="5201" t="17392" r="6457" b="21159"/>
          <a:stretch>
            <a:fillRect/>
          </a:stretch>
        </p:blipFill>
        <p:spPr>
          <a:xfrm>
            <a:off x="10363200" y="3301549"/>
            <a:ext cx="1643271" cy="2057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00581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600" y="1244600"/>
            <a:ext cx="10744200" cy="505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Чтобы предотвратить такое негативное явление как раннее материнство необходимо проводить огромную профилактическую, информационно-просветительскую работу среди подростков. Однако же программы полового образования не дают детям полного представления об интимных отношениях между мужчиной и женщиной, о возможных нежелательных последствиях и об ответственности, к которой ведут эти отношения. Поэтому мы считаем, что огромную роль в достижении целей реализации проекта играет– профилактика ранней беременности В рамках данного этапа проводятся следующие мероприятия: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лекции, тренинги на тему «Половое воспитание», «Профилактика ИППП» среди учащихся общеобразовательных школ и ПТУ;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социальная реклама и профилактические статьи в СМИ;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— проведение социальных акций. 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endParaRPr lang="ru-RU" dirty="0" smtClean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65100"/>
            <a:ext cx="11252200" cy="622300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8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Профилактика ранней беременности как один из  методов формирования позитивного </a:t>
            </a:r>
            <a:r>
              <a:rPr lang="ru-RU" sz="2800" b="1" u="sng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родительства</a:t>
            </a:r>
            <a:endParaRPr lang="ru-RU" sz="28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Рисунок 6" descr="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900" y="3975100"/>
            <a:ext cx="2082800" cy="208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300" y="3526367"/>
            <a:ext cx="2203450" cy="2937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12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1868" y="3187700"/>
            <a:ext cx="2353733" cy="176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111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2800" y="4504266"/>
            <a:ext cx="1479550" cy="1972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11111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6900" y="3924150"/>
            <a:ext cx="1523726" cy="2311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20220127_143020.jpg"/>
          <p:cNvPicPr>
            <a:picLocks noChangeAspect="1"/>
          </p:cNvPicPr>
          <p:nvPr/>
        </p:nvPicPr>
        <p:blipFill>
          <a:blip r:embed="rId10"/>
          <a:srcRect l="9660" r="11998" b="3671"/>
          <a:stretch>
            <a:fillRect/>
          </a:stretch>
        </p:blipFill>
        <p:spPr>
          <a:xfrm rot="5400000">
            <a:off x="2357281" y="4513071"/>
            <a:ext cx="2603500" cy="147675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Выгнутая влево стрелка 14"/>
          <p:cNvSpPr/>
          <p:nvPr/>
        </p:nvSpPr>
        <p:spPr>
          <a:xfrm>
            <a:off x="800100" y="5270500"/>
            <a:ext cx="1625600" cy="635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3600" y="1244600"/>
            <a:ext cx="10744200" cy="5054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развиваются механизмы социально-психологической поддержки путем расширения социальных услуг и организации социального сопровождения (в период беременности и после рождения ребенка) с использованием эффективных технологий и практик работы;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сформирована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безопасная социальная среда через организацию работы с родителями (законными представителями) и ближайшим окружением, направленной на сохранение и восстановление родственных связей, устранение факторов риска;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несовершеннолетних матерей сформированы положительные жизненные ориентиры на материнство, семейные ценности и осознанное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родительство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создаются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условия для развития личностного потенциала несовершеннолетних матерей, в том числе формирования здорового образа жизни у несовершеннолетних в период беременности и после появления новорожденного; оказывается содействие в защите законных прав и интересов, получении образования и дальнейшем трудоустройстве; 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также, что не маловажно, </a:t>
            </a:r>
            <a:r>
              <a:rPr lang="ru-RU" i="1" u="sng" dirty="0" smtClean="0">
                <a:latin typeface="Times New Roman" pitchFamily="18" charset="0"/>
                <a:cs typeface="Times New Roman" pitchFamily="18" charset="0"/>
              </a:rPr>
              <a:t>повышается профессиональная компетенция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специалистов в вопросах оказания социально-психологической поддержки несовершеннолетним матерям в районе.</a:t>
            </a:r>
          </a:p>
          <a:p>
            <a:pPr>
              <a:buFont typeface="Wingdings" pitchFamily="2" charset="2"/>
              <a:buChar char="v"/>
            </a:pPr>
            <a:endParaRPr lang="ru-RU" dirty="0" smtClean="0"/>
          </a:p>
          <a:p>
            <a:r>
              <a:rPr lang="ru-RU" sz="3200" b="1" i="1" dirty="0" smtClean="0">
                <a:solidFill>
                  <a:srgbClr val="FF0000"/>
                </a:solidFill>
              </a:rPr>
              <a:t>Тула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" y="165100"/>
            <a:ext cx="11252200" cy="622300"/>
          </a:xfrm>
        </p:spPr>
        <p:txBody>
          <a:bodyPr anchor="t">
            <a:normAutofit fontScale="90000"/>
          </a:bodyPr>
          <a:lstStyle/>
          <a:p>
            <a: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Важность внедрения типовой модели оказания социально-психологической поддержки несовершеннолетним беременным и несовершеннолетним мамам с детьми</a:t>
            </a:r>
            <a: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/>
              <a:t/>
            </a:r>
            <a:br>
              <a:rPr lang="ru-RU" sz="2800" b="1" i="1" dirty="0" smtClean="0"/>
            </a:br>
            <a:endParaRPr lang="ru-RU" sz="2800" b="1" i="1" dirty="0"/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7" name="Рисунок 6" descr="IMG-20220518-WA004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0" y="5067300"/>
            <a:ext cx="2235200" cy="15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-20220518-WA005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9097" y="5041900"/>
            <a:ext cx="2082803" cy="147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IMG-20220518-WA004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900" y="4787900"/>
            <a:ext cx="1657349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6654CDE9-8D15-ACB2-CA80-7A77ED52F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895" y="1792708"/>
            <a:ext cx="5853619" cy="50652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BC014254-3072-3276-442C-086F5962E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086" y="2789309"/>
            <a:ext cx="4701913" cy="40686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FE365184-8E3C-9F4A-250B-A359ED52C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184" y="4605261"/>
            <a:ext cx="1703688" cy="223751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97" y="2819112"/>
            <a:ext cx="1889555" cy="566223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2060"/>
                </a:solidFill>
                <a:latin typeface="+mn-lt"/>
              </a:rPr>
              <a:t>Контакты:</a:t>
            </a: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3997" y="3599872"/>
            <a:ext cx="6516420" cy="382363"/>
          </a:xfrm>
        </p:spPr>
        <p:txBody>
          <a:bodyPr>
            <a:noAutofit/>
          </a:bodyPr>
          <a:lstStyle/>
          <a:p>
            <a:r>
              <a:rPr lang="ru-RU" sz="2500" dirty="0" smtClean="0">
                <a:solidFill>
                  <a:srgbClr val="002060"/>
                </a:solidFill>
              </a:rPr>
              <a:t>Телефон: </a:t>
            </a:r>
            <a:r>
              <a:rPr lang="ru-RU" sz="2800" dirty="0" smtClean="0"/>
              <a:t>8(38473</a:t>
            </a:r>
            <a:r>
              <a:rPr lang="ru-RU" sz="2800" dirty="0" smtClean="0"/>
              <a:t>) тел. 3-36-13; </a:t>
            </a:r>
            <a:r>
              <a:rPr lang="ru-RU" sz="2800" dirty="0" smtClean="0"/>
              <a:t>2-33-36, </a:t>
            </a:r>
          </a:p>
          <a:p>
            <a:r>
              <a:rPr lang="ru-RU" sz="2800" dirty="0" smtClean="0"/>
              <a:t> </a:t>
            </a:r>
            <a:r>
              <a:rPr lang="ru-RU" sz="2800" dirty="0" smtClean="0"/>
              <a:t>8 905-911-56-54</a:t>
            </a:r>
          </a:p>
          <a:p>
            <a:endParaRPr lang="ru-RU" sz="2800" dirty="0" smtClean="0"/>
          </a:p>
          <a:p>
            <a:endParaRPr lang="ru-RU" sz="25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A5706A4-2B43-9353-CAA9-FA55E000E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120" y="655384"/>
            <a:ext cx="835704" cy="1109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B8A5F76-A7FC-E050-BC7A-1606E1173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8671" y="429327"/>
            <a:ext cx="2751953" cy="15242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01327DD-E499-3638-5276-ED2E14D89E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028" y="682550"/>
            <a:ext cx="1151852" cy="1137805"/>
          </a:xfrm>
          <a:prstGeom prst="rect">
            <a:avLst/>
          </a:prstGeom>
        </p:spPr>
      </p:pic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5234DE73-2E94-A82C-CF97-CC4A3D44ADC7}"/>
              </a:ext>
            </a:extLst>
          </p:cNvPr>
          <p:cNvSpPr txBox="1">
            <a:spLocks/>
          </p:cNvSpPr>
          <p:nvPr/>
        </p:nvSpPr>
        <p:spPr>
          <a:xfrm>
            <a:off x="2136697" y="4545496"/>
            <a:ext cx="3764552" cy="477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00" dirty="0">
                <a:solidFill>
                  <a:srgbClr val="002060"/>
                </a:solidFill>
              </a:rPr>
              <a:t>E-mail</a:t>
            </a:r>
            <a:r>
              <a:rPr lang="ru-RU" sz="2500" dirty="0">
                <a:solidFill>
                  <a:srgbClr val="002060"/>
                </a:solidFill>
              </a:rPr>
              <a:t>: </a:t>
            </a:r>
            <a:r>
              <a:rPr lang="en-US" sz="2500" dirty="0" smtClean="0">
                <a:solidFill>
                  <a:srgbClr val="002060"/>
                </a:solidFill>
              </a:rPr>
              <a:t>askada10@mail.ru</a:t>
            </a:r>
            <a:endParaRPr lang="ru-RU" sz="25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7E7E51DE-566D-2F74-9656-60DB31FFC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2137" y="4008361"/>
            <a:ext cx="2159863" cy="28366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2F48238-0E6E-0957-627A-0C96B81AF3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6635" y="4868118"/>
            <a:ext cx="1516654" cy="197465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7405BCF-E1AE-5057-463A-031F19F6FD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9" name="Текст 15">
            <a:extLst>
              <a:ext uri="{FF2B5EF4-FFF2-40B4-BE49-F238E27FC236}">
                <a16:creationId xmlns="" xmlns:a16="http://schemas.microsoft.com/office/drawing/2014/main" id="{B0970138-1BF5-44FE-2360-8BBF1DB0B2F0}"/>
              </a:ext>
            </a:extLst>
          </p:cNvPr>
          <p:cNvSpPr txBox="1">
            <a:spLocks/>
          </p:cNvSpPr>
          <p:nvPr/>
        </p:nvSpPr>
        <p:spPr>
          <a:xfrm>
            <a:off x="836611" y="5989605"/>
            <a:ext cx="469675" cy="35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01</a:t>
            </a:r>
          </a:p>
        </p:txBody>
      </p:sp>
    </p:spTree>
    <p:extLst>
      <p:ext uri="{BB962C8B-B14F-4D97-AF65-F5344CB8AC3E}">
        <p14:creationId xmlns="" xmlns:p14="http://schemas.microsoft.com/office/powerpoint/2010/main" val="42636019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95ECFEF-F472-E782-A598-5C2CEBFE2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0" y="50211"/>
            <a:ext cx="12192000" cy="68083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480FBF9D-BC1B-FCC6-8CFA-847E90CD47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120" y="263600"/>
            <a:ext cx="726211" cy="96417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5D66D5FA-1466-F58A-50FF-21C2435179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8651" y="75381"/>
            <a:ext cx="2159970" cy="11963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F08644D1-7294-9FF3-1E9E-646D161F72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2942" y="313295"/>
            <a:ext cx="1000938" cy="988731"/>
          </a:xfrm>
          <a:prstGeom prst="rect">
            <a:avLst/>
          </a:prstGeom>
        </p:spPr>
      </p:pic>
      <p:sp>
        <p:nvSpPr>
          <p:cNvPr id="17" name="Заголовок 13">
            <a:extLst>
              <a:ext uri="{FF2B5EF4-FFF2-40B4-BE49-F238E27FC236}">
                <a16:creationId xmlns="" xmlns:a16="http://schemas.microsoft.com/office/drawing/2014/main" id="{CD93E6FA-32D4-E848-2616-20B33AB8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49" y="1888210"/>
            <a:ext cx="9492887" cy="3698034"/>
          </a:xfr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500" dirty="0">
                <a:solidFill>
                  <a:schemeClr val="bg1"/>
                </a:solidFill>
              </a:rPr>
              <a:t>РАСШИРЕННОЕ ЗАСЕДАНИЕ КООРДИНАЦИОННОГО СОВЕТА </a:t>
            </a:r>
            <a:r>
              <a:rPr lang="ru-RU" sz="2500" dirty="0" smtClean="0">
                <a:solidFill>
                  <a:schemeClr val="bg1"/>
                </a:solidFill>
              </a:rPr>
              <a:t>УПОЛНОМОЧЕННЫХ </a:t>
            </a:r>
            <a:r>
              <a:rPr lang="ru-RU" sz="2500" dirty="0">
                <a:solidFill>
                  <a:schemeClr val="bg1"/>
                </a:solidFill>
              </a:rPr>
              <a:t>ПО ПРАВАМ РЕБЕНКА В СУБЪЕКТАХ РОССИЙСКОЙ ФЕДЕРАЦИИ, ВХОДЯЩИХ В СОСТАВ СИБИРСКОГО ФЕДЕРАЛЬНОГО ОКРУГА «ДОСТУПНАЯ И КАЧЕСТВЕННАЯ </a:t>
            </a:r>
            <a:r>
              <a:rPr lang="ru-RU" sz="2500" dirty="0" smtClean="0">
                <a:solidFill>
                  <a:schemeClr val="bg1"/>
                </a:solidFill>
              </a:rPr>
              <a:t/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ПОМОЩЬ </a:t>
            </a:r>
            <a:r>
              <a:rPr lang="ru-RU" sz="2500" dirty="0">
                <a:solidFill>
                  <a:schemeClr val="bg1"/>
                </a:solidFill>
              </a:rPr>
              <a:t>– </a:t>
            </a:r>
            <a:r>
              <a:rPr lang="ru-RU" sz="2500" dirty="0" smtClean="0">
                <a:solidFill>
                  <a:schemeClr val="bg1"/>
                </a:solidFill>
              </a:rPr>
              <a:t>ОСНОВА </a:t>
            </a:r>
            <a:r>
              <a:rPr lang="ru-RU" sz="2500" dirty="0">
                <a:solidFill>
                  <a:schemeClr val="bg1"/>
                </a:solidFill>
              </a:rPr>
              <a:t>СИСТЕМЫ ЗАЩИТЫ ПРАВ </a:t>
            </a:r>
            <a:r>
              <a:rPr lang="ru-RU" sz="2500" dirty="0" smtClean="0">
                <a:solidFill>
                  <a:schemeClr val="bg1"/>
                </a:solidFill>
              </a:rPr>
              <a:t/>
            </a:r>
            <a:br>
              <a:rPr lang="ru-RU" sz="2500" dirty="0" smtClean="0">
                <a:solidFill>
                  <a:schemeClr val="bg1"/>
                </a:solidFill>
              </a:rPr>
            </a:br>
            <a:r>
              <a:rPr lang="ru-RU" sz="2500" dirty="0" smtClean="0">
                <a:solidFill>
                  <a:schemeClr val="bg1"/>
                </a:solidFill>
              </a:rPr>
              <a:t>И </a:t>
            </a:r>
            <a:r>
              <a:rPr lang="ru-RU" sz="2500" dirty="0">
                <a:solidFill>
                  <a:schemeClr val="bg1"/>
                </a:solidFill>
              </a:rPr>
              <a:t>ЗАКОННЫХ ИНТЕРЕСОВ РЕБЕНКА»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424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C:\Users\User\Desktop\Специалист по социальной работе\ПРОЕТ ТЕРРИТОРИЯ МАМ!!!!!!\лого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87" t="4048" r="1764" b="3532"/>
          <a:stretch/>
        </p:blipFill>
        <p:spPr bwMode="auto">
          <a:xfrm>
            <a:off x="3155324" y="5254579"/>
            <a:ext cx="4972676" cy="1455313"/>
          </a:xfrm>
          <a:prstGeom prst="round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61" y="215900"/>
            <a:ext cx="11500833" cy="1320800"/>
          </a:xfrm>
        </p:spPr>
        <p:txBody>
          <a:bodyPr anchor="t">
            <a:noAutofit/>
          </a:bodyPr>
          <a:lstStyle/>
          <a:p>
            <a:r>
              <a:rPr lang="ru-RU" sz="24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программа  «Территория мам»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апробация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типовой модели социально-психологической поддержки несовершеннолетних матерей путем расширения социальных услуг и организации социального сопровождения (в период беременности и после рождения ребенка) в Таштагольском муниципальном районе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4201" y="1854558"/>
            <a:ext cx="10679110" cy="433034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Внедрить и развить в Таштагольском районе эффективный механизм комплексного решения проблем несовершеннолетних матерей путем создания типовой модели социально-психологической поддержки.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Создать условия стабильности и безопасности для развития ребенка путем разработки и реализации программ социально-психологической помощи беременным несовершеннолетним, несовершеннолетним матерям с новорожденными детьми.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3.Сформировать социально-адаптивные качества молодых мам к способности по выполнению обязанностей материнства.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Сформировать поддерживающую социальную среду через организацию работы с родителями (законными представителями) и ближайшим </a:t>
            </a:r>
            <a:r>
              <a:rPr lang="ru-RU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ружением, направленной на сохранение и восстановление родственных связей.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25967049-1601-05AC-1309-F856DE397969}"/>
              </a:ext>
            </a:extLst>
          </p:cNvPr>
          <p:cNvSpPr txBox="1">
            <a:spLocks/>
          </p:cNvSpPr>
          <p:nvPr/>
        </p:nvSpPr>
        <p:spPr>
          <a:xfrm>
            <a:off x="800101" y="1536700"/>
            <a:ext cx="3873499" cy="4508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Задачи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F3B07FBE-5BD2-3D04-FE8F-5B021FAEA1D6}"/>
              </a:ext>
            </a:extLst>
          </p:cNvPr>
          <p:cNvSpPr txBox="1">
            <a:spLocks/>
          </p:cNvSpPr>
          <p:nvPr/>
        </p:nvSpPr>
        <p:spPr>
          <a:xfrm>
            <a:off x="836611" y="5989605"/>
            <a:ext cx="469675" cy="3568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>
                <a:solidFill>
                  <a:srgbClr val="002060"/>
                </a:solidFill>
              </a:rPr>
              <a:t>01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37137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yKPMVGrqn9YrKjFYb59hgyHXZxp2PrdpVBQerQRQYco9E8EBt3jfBg5dBT3ICA_h7YQYOCYIZHQeHEBPNCJM5Sd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9537" y="2556814"/>
            <a:ext cx="1473200" cy="1473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15900"/>
            <a:ext cx="10566400" cy="1320800"/>
          </a:xfrm>
        </p:spPr>
        <p:txBody>
          <a:bodyPr anchor="t">
            <a:noAutofit/>
          </a:bodyPr>
          <a:lstStyle/>
          <a:p>
            <a:r>
              <a:rPr lang="ru-RU" sz="2400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География проекта: Таштагольский муниципальный район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1" y="1422400"/>
            <a:ext cx="10515599" cy="5248856"/>
          </a:xfrm>
        </p:spPr>
        <p:txBody>
          <a:bodyPr>
            <a:normAutofit fontScale="47500" lnSpcReduction="20000"/>
          </a:bodyPr>
          <a:lstStyle/>
          <a:p>
            <a:r>
              <a:rPr lang="ru-RU" sz="3700" b="1" i="1" dirty="0" smtClean="0"/>
              <a:t>Население: 28 500 человек</a:t>
            </a:r>
          </a:p>
          <a:p>
            <a:r>
              <a:rPr lang="ru-RU" sz="3700" b="1" i="1" dirty="0" smtClean="0"/>
              <a:t>Несовершеннолетние: 6879 детей</a:t>
            </a:r>
          </a:p>
          <a:p>
            <a:r>
              <a:rPr lang="ru-RU" sz="3700" b="1" i="1" dirty="0" smtClean="0"/>
              <a:t>Находящиеся в ТЖС и СОП:  70 семей   в них 196 детей</a:t>
            </a:r>
          </a:p>
          <a:p>
            <a:r>
              <a:rPr lang="ru-RU" sz="3700" b="1" i="1" dirty="0" smtClean="0"/>
              <a:t>Ежегодные данные:</a:t>
            </a:r>
          </a:p>
          <a:p>
            <a:r>
              <a:rPr lang="ru-RU" sz="4500" b="1" i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 </a:t>
            </a:r>
            <a:r>
              <a:rPr lang="ru-RU" sz="45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600 заявителей получают социальную помощь </a:t>
            </a:r>
            <a:endParaRPr lang="ru-RU" sz="4500" b="1" i="1" u="sng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500" b="1" i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   </a:t>
            </a:r>
            <a:r>
              <a:rPr lang="ru-RU" sz="45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140 семей стоит на социальном сопровождении</a:t>
            </a:r>
            <a:endParaRPr lang="ru-RU" sz="4500" b="1" i="1" u="sng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500" b="1" i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 </a:t>
            </a:r>
            <a:r>
              <a:rPr lang="ru-RU" sz="4500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50 выездов мобильных бригад</a:t>
            </a:r>
            <a:endParaRPr lang="ru-RU" sz="4500" b="1" i="1" u="sng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500" b="1" i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  </a:t>
            </a:r>
            <a:r>
              <a:rPr lang="ru-RU" sz="45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800   выходов в семью</a:t>
            </a:r>
            <a:endParaRPr lang="ru-RU" sz="4500" b="1" i="1" u="sng" spc="300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500" b="1" i="1" u="sng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  </a:t>
            </a:r>
            <a:r>
              <a:rPr lang="ru-RU" sz="4500" b="1" spc="3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200 различных мероприятий для всех</a:t>
            </a:r>
          </a:p>
          <a:p>
            <a:r>
              <a:rPr lang="ru-RU" sz="4500" b="1" spc="3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категорий получателей социальных услуг</a:t>
            </a:r>
          </a:p>
          <a:p>
            <a:r>
              <a:rPr lang="ru-RU" sz="4400" dirty="0" smtClean="0"/>
              <a:t>Количество случаев раннего материнства:</a:t>
            </a:r>
          </a:p>
          <a:p>
            <a:r>
              <a:rPr lang="ru-RU" sz="4400" dirty="0" smtClean="0"/>
              <a:t>2019 - 3</a:t>
            </a:r>
          </a:p>
          <a:p>
            <a:r>
              <a:rPr lang="ru-RU" sz="4400" dirty="0" smtClean="0"/>
              <a:t>2020 - 4</a:t>
            </a:r>
          </a:p>
          <a:p>
            <a:r>
              <a:rPr lang="ru-RU" sz="4400" dirty="0" smtClean="0"/>
              <a:t>2021-  9</a:t>
            </a:r>
          </a:p>
          <a:p>
            <a:endParaRPr lang="ru-RU" spc="300" dirty="0" smtClean="0">
              <a:solidFill>
                <a:srgbClr val="FF0000"/>
              </a:solidFill>
              <a:cs typeface="Aharoni" pitchFamily="2" charset="-79"/>
            </a:endParaRP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25967049-1601-05AC-1309-F856DE397969}"/>
              </a:ext>
            </a:extLst>
          </p:cNvPr>
          <p:cNvSpPr txBox="1">
            <a:spLocks/>
          </p:cNvSpPr>
          <p:nvPr/>
        </p:nvSpPr>
        <p:spPr>
          <a:xfrm>
            <a:off x="800101" y="774700"/>
            <a:ext cx="10552110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</a:t>
            </a:r>
            <a:r>
              <a:rPr lang="ru-RU" b="1" i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Статистические данные</a:t>
            </a: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fontAlgn="base">
              <a:lnSpc>
                <a:spcPct val="150000"/>
              </a:lnSpc>
            </a:pPr>
            <a:endParaRPr lang="ru-RU" b="1" u="sng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F3B07FBE-5BD2-3D04-FE8F-5B021FAEA1D6}"/>
              </a:ext>
            </a:extLst>
          </p:cNvPr>
          <p:cNvSpPr txBox="1">
            <a:spLocks/>
          </p:cNvSpPr>
          <p:nvPr/>
        </p:nvSpPr>
        <p:spPr>
          <a:xfrm>
            <a:off x="546101" y="6057900"/>
            <a:ext cx="760186" cy="431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02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1" name="Рисунок 10" descr="kemerov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1521" y="-88900"/>
            <a:ext cx="2754398" cy="3022600"/>
          </a:xfrm>
          <a:prstGeom prst="rect">
            <a:avLst/>
          </a:prstGeom>
        </p:spPr>
      </p:pic>
      <p:pic>
        <p:nvPicPr>
          <p:cNvPr id="13" name="Рисунок 12" descr="pic-0237w2w5q0-068.jpg"/>
          <p:cNvPicPr>
            <a:picLocks noChangeAspect="1"/>
          </p:cNvPicPr>
          <p:nvPr/>
        </p:nvPicPr>
        <p:blipFill>
          <a:blip r:embed="rId7">
            <a:lum bright="-10000" contrast="65000"/>
          </a:blip>
          <a:srcRect l="2678" t="-2232"/>
          <a:stretch>
            <a:fillRect/>
          </a:stretch>
        </p:blipFill>
        <p:spPr>
          <a:xfrm>
            <a:off x="9041992" y="3989930"/>
            <a:ext cx="2997200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37137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478"/>
            <a:ext cx="10515600" cy="931222"/>
          </a:xfrm>
        </p:spPr>
        <p:txBody>
          <a:bodyPr anchor="t">
            <a:norm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Ключевые моменты  программы:</a:t>
            </a:r>
            <a:endParaRPr lang="ru-RU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130300"/>
            <a:ext cx="5919789" cy="3860800"/>
          </a:xfrm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группа: 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несовершеннолетние беременные и несовершеннолетние матери, беременные и матери до 23 лет - выпускники учреждений для детей-сирот и детей, оставшихся без попечения родителей, оказавшиеся в трудной жизненной ситуации</a:t>
            </a:r>
          </a:p>
          <a:p>
            <a:pPr fontAlgn="base">
              <a:lnSpc>
                <a:spcPct val="150000"/>
              </a:lnSpc>
            </a:pPr>
            <a:r>
              <a:rPr lang="ru-RU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Оказываемая помощь: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социально-правовая, социально-бытовая, социально-педагогическая, социально-психологическая помощь и поддержка.</a:t>
            </a:r>
          </a:p>
          <a:p>
            <a:pPr fontAlgn="base">
              <a:lnSpc>
                <a:spcPct val="150000"/>
              </a:lnSpc>
            </a:pPr>
            <a:endParaRPr lang="ru-RU" dirty="0" smtClean="0"/>
          </a:p>
          <a:p>
            <a:pPr fontAlgn="base">
              <a:lnSpc>
                <a:spcPct val="1500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Рисунок 11" descr="Screenshot_20220817-172840_Gallery.jpg"/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30971" b="30971"/>
          <a:stretch>
            <a:fillRect/>
          </a:stretch>
        </p:blipFill>
        <p:spPr>
          <a:xfrm>
            <a:off x="9232899" y="3152822"/>
            <a:ext cx="2606675" cy="2149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57201" y="5994400"/>
            <a:ext cx="609600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03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4" name="Рисунок 13" descr="20220817_17335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8447" y="847545"/>
            <a:ext cx="2149352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62001" y="4984599"/>
            <a:ext cx="66929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миссия: 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социального сиротства</a:t>
            </a:r>
          </a:p>
          <a:p>
            <a:pPr>
              <a:buFont typeface="Wingdings" pitchFamily="2" charset="2"/>
              <a:buChar char="v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комплексная поддержка несовершеннолетних беременных и юных матерей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IMG-20220819-WA001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6224" y="368300"/>
            <a:ext cx="2066925" cy="275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Screenshot_20220901-102927_Gallery.jpg"/>
          <p:cNvPicPr>
            <a:picLocks noChangeAspect="1"/>
          </p:cNvPicPr>
          <p:nvPr/>
        </p:nvPicPr>
        <p:blipFill>
          <a:blip r:embed="rId8"/>
          <a:srcRect l="18302" t="18452" r="12284" b="19561"/>
          <a:stretch>
            <a:fillRect/>
          </a:stretch>
        </p:blipFill>
        <p:spPr>
          <a:xfrm>
            <a:off x="7213600" y="3568700"/>
            <a:ext cx="2197100" cy="309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215900"/>
            <a:ext cx="10566400" cy="1320800"/>
          </a:xfrm>
        </p:spPr>
        <p:txBody>
          <a:bodyPr anchor="t">
            <a:noAutofit/>
          </a:bodyPr>
          <a:lstStyle/>
          <a:p>
            <a:r>
              <a:rPr lang="ru-RU" sz="2400" b="1" u="sng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Организационные моменты программы: </a:t>
            </a:r>
            <a:endParaRPr lang="ru-RU" sz="24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2700" y="5384800"/>
            <a:ext cx="9004300" cy="800100"/>
          </a:xfrm>
          <a:ln w="28575">
            <a:solidFill>
              <a:schemeClr val="tx1"/>
            </a:solidFill>
            <a:prstDash val="sysDash"/>
          </a:ln>
        </p:spPr>
        <p:txBody>
          <a:bodyPr>
            <a:normAutofit fontScale="77500" lnSpcReduction="20000"/>
          </a:bodyPr>
          <a:lstStyle/>
          <a:p>
            <a:r>
              <a:rPr lang="ru-RU" b="1" i="1" u="sng" dirty="0" smtClean="0"/>
              <a:t>Главное для будущей мамы: </a:t>
            </a:r>
            <a:r>
              <a:rPr lang="ru-RU" b="1" i="1" dirty="0" smtClean="0"/>
              <a:t>Поздравляю! У вас будет малыш. Да, возможно, это слишком рано, но этот маленький человек уже есть рядом с вами, и теперь параллельно с ролями дочери, ученицы, одноклассницы ты будешь играть еще одну — роль мамы. Отныне ты будешь продолжать учиться и открывать этот мир вместе со своим собственным ребенком. От того, что будешь делать ты, зависит то, чему научится твой малыш.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25967049-1601-05AC-1309-F856DE397969}"/>
              </a:ext>
            </a:extLst>
          </p:cNvPr>
          <p:cNvSpPr txBox="1">
            <a:spLocks/>
          </p:cNvSpPr>
          <p:nvPr/>
        </p:nvSpPr>
        <p:spPr>
          <a:xfrm>
            <a:off x="800101" y="774700"/>
            <a:ext cx="10552110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</a:t>
            </a: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F3B07FBE-5BD2-3D04-FE8F-5B021FAEA1D6}"/>
              </a:ext>
            </a:extLst>
          </p:cNvPr>
          <p:cNvSpPr txBox="1">
            <a:spLocks/>
          </p:cNvSpPr>
          <p:nvPr/>
        </p:nvSpPr>
        <p:spPr>
          <a:xfrm>
            <a:off x="431801" y="6070600"/>
            <a:ext cx="457199" cy="546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04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405791580"/>
              </p:ext>
            </p:extLst>
          </p:nvPr>
        </p:nvGraphicFramePr>
        <p:xfrm>
          <a:off x="622300" y="762846"/>
          <a:ext cx="7175500" cy="44991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655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7582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Участники системы</a:t>
                      </a:r>
                      <a:r>
                        <a:rPr lang="ru-RU" baseline="0" dirty="0" smtClean="0"/>
                        <a:t> межведомственного  взаимодействия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Процент участия по</a:t>
                      </a:r>
                      <a:r>
                        <a:rPr lang="ru-RU" baseline="0" dirty="0" smtClean="0"/>
                        <a:t> итогам реализации типовой модели социально-психологической поддержки несовершеннолетних беременных и несовершеннолетних мам с детьми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5827">
                <a:tc>
                  <a:txBody>
                    <a:bodyPr/>
                    <a:lstStyle/>
                    <a:p>
                      <a:r>
                        <a:rPr lang="ru-RU" dirty="0" smtClean="0"/>
                        <a:t>СРЦ Таштагольского района (УСЗН</a:t>
                      </a:r>
                      <a:r>
                        <a:rPr lang="ru-RU" baseline="0" dirty="0" smtClean="0"/>
                        <a:t> Таштагольского муниципального района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75827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КДНиЗП</a:t>
                      </a:r>
                      <a:r>
                        <a:rPr lang="ru-RU" dirty="0" smtClean="0"/>
                        <a:t> Таштагольского муниципального района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75827">
                <a:tc>
                  <a:txBody>
                    <a:bodyPr/>
                    <a:lstStyle/>
                    <a:p>
                      <a:r>
                        <a:rPr lang="ru-RU" dirty="0" smtClean="0"/>
                        <a:t>Учреждения здравоохранения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Учреждения образования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dirty="0" smtClean="0"/>
                        <a:t>Общественные организации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10%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" name="Схема 15"/>
          <p:cNvGraphicFramePr/>
          <p:nvPr>
            <p:extLst>
              <p:ext uri="{D42A27DB-BD31-4B8C-83A1-F6EECF244321}">
                <p14:modId xmlns="" xmlns:p14="http://schemas.microsoft.com/office/powerpoint/2010/main" val="1317984288"/>
              </p:ext>
            </p:extLst>
          </p:nvPr>
        </p:nvGraphicFramePr>
        <p:xfrm>
          <a:off x="8331200" y="1384299"/>
          <a:ext cx="3543300" cy="3860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Рисунок 19" descr="95ujnncvoxyj00y9mwmustvahvy2f5ugtr4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2600" y="203200"/>
            <a:ext cx="1460500" cy="14605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 flipH="1">
            <a:off x="9232900" y="1422400"/>
            <a:ext cx="1625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?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5400000">
            <a:off x="8328606" y="1657350"/>
            <a:ext cx="1231900" cy="1016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rot="16200000" flipH="1">
            <a:off x="10521950" y="1746250"/>
            <a:ext cx="1155700" cy="104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9518471" y="3396456"/>
            <a:ext cx="6731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rot="16200000" flipH="1">
            <a:off x="10220906" y="1797050"/>
            <a:ext cx="279400" cy="12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137137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478"/>
            <a:ext cx="11353800" cy="931222"/>
          </a:xfrm>
        </p:spPr>
        <p:txBody>
          <a:bodyPr anchor="t">
            <a:normAutofit/>
          </a:bodyPr>
          <a:lstStyle/>
          <a:p>
            <a:r>
              <a:rPr lang="ru-RU" sz="2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Apple Symbols" panose="02000000000000000000" pitchFamily="2" charset="-79"/>
                <a:cs typeface="Calibri" panose="020F0502020204030204" pitchFamily="34" charset="0"/>
              </a:rPr>
              <a:t>Действия специалистов в рамках программы:</a:t>
            </a: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600" y="1130300"/>
            <a:ext cx="8178800" cy="5537200"/>
          </a:xfrm>
        </p:spPr>
        <p:txBody>
          <a:bodyPr>
            <a:normAutofit fontScale="85000" lnSpcReduction="10000"/>
          </a:bodyPr>
          <a:lstStyle/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Первичная индивидуальная беседа с каждым участником программы. </a:t>
            </a:r>
          </a:p>
          <a:p>
            <a:pPr marL="342900" indent="-34290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Диагностика и выявление актуальных проблем.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первичного выхода в семью с целью определения 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нуждаемости семьи и контроля за созданием надлежащих условий для юной матери и новорожденного.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Разработка индивидуальной программы работы с семьей/клиентом.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межведомственного взаимодействия с целью комплексной поддержки юной матери.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Осуществление социального психолого-педагогического патронажа с целью контроля за внутрисемейной ситуацией.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групповых занятий с беременными и юными матерями по темам программы.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индивидуальной работы с беременными и юными матерями.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индивидуальной работы с социальным окружением несовершеннолетних беременных и юных матерей.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детско-родительских групп с целью формирования диады «мать-дитя».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Организация и проведение групповых занятий, направленных на профилактику абортов и пропаганду здорового образа жизни со школьниками и студентами учебных заведений.</a:t>
            </a:r>
          </a:p>
          <a:p>
            <a:pPr marL="285750" indent="-285750">
              <a:spcAft>
                <a:spcPts val="0"/>
              </a:spcAft>
              <a:buClr>
                <a:srgbClr val="7030A0"/>
              </a:buClr>
              <a:buFont typeface="Wingdings" panose="05000000000000000000" pitchFamily="2" charset="2"/>
              <a:buChar char="ü"/>
              <a:tabLst>
                <a:tab pos="139700" algn="l"/>
                <a:tab pos="457200" algn="l"/>
              </a:tabLs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Подведение итогов, оценка эффективности комплексного сопровождения.</a:t>
            </a:r>
          </a:p>
          <a:p>
            <a:pPr fontAlgn="base">
              <a:lnSpc>
                <a:spcPct val="150000"/>
              </a:lnSpc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2" name="Рисунок 11" descr="IMG-20220324-WA0011(1).jpg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894" r="894"/>
          <a:stretch>
            <a:fillRect/>
          </a:stretch>
        </p:blipFill>
        <p:spPr>
          <a:xfrm>
            <a:off x="7988299" y="0"/>
            <a:ext cx="1854201" cy="25172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-20220705-WA00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686" y="190499"/>
            <a:ext cx="1830813" cy="2311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wAN9MykZgNdODyd_cQKA0_FZdebmhn8938ye5XqD78UchozPv4_nf07bsBDtYZJ73pWGjg9KKKdSq2LamFRJ0dJT (1)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021" y="2578100"/>
            <a:ext cx="3583608" cy="1648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-20220722-WA0037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1050" y="4254500"/>
            <a:ext cx="1676400" cy="223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Screenshot_20220901-104409_Gallery.jpg"/>
          <p:cNvPicPr>
            <a:picLocks noChangeAspect="1"/>
          </p:cNvPicPr>
          <p:nvPr/>
        </p:nvPicPr>
        <p:blipFill>
          <a:blip r:embed="rId9"/>
          <a:srcRect l="7469" t="33334" b="32407"/>
          <a:stretch>
            <a:fillRect/>
          </a:stretch>
        </p:blipFill>
        <p:spPr>
          <a:xfrm>
            <a:off x="10045700" y="4152900"/>
            <a:ext cx="1667704" cy="130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546652" y="683039"/>
          <a:ext cx="11315700" cy="565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9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289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289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2892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2724150">
                <a:tc>
                  <a:txBody>
                    <a:bodyPr/>
                    <a:lstStyle/>
                    <a:p>
                      <a:pPr algn="just"/>
                      <a:r>
                        <a:rPr lang="ru-RU" dirty="0" err="1" smtClean="0"/>
                        <a:t>Со-действие</a:t>
                      </a:r>
                      <a:endParaRPr lang="ru-RU" dirty="0" smtClean="0"/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создана для оказания помощи в принятии несовершеннолетней решения об  оставлении беременности и в перспективе своего ребенка; для формирования у беременных несовершеннолетних первичного чувства материнства, как профилактики отказов от новорожденных, абортов. </a:t>
                      </a:r>
                    </a:p>
                    <a:p>
                      <a:pPr algn="just"/>
                      <a:r>
                        <a:rPr lang="ru-RU" sz="12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Главной целью данной платформы является сохранение беременности, а также формированию безопасной поддерживающей социальной сферы через организацию работы с родителями и ближайшим окружением.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Со-участие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endParaRPr lang="ru-RU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Со-единение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Со-бытиЕ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4150">
                <a:tc>
                  <a:txBody>
                    <a:bodyPr/>
                    <a:lstStyle/>
                    <a:p>
                      <a:r>
                        <a:rPr lang="ru-RU" sz="12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Беременных</a:t>
                      </a:r>
                      <a:r>
                        <a:rPr lang="ru-RU" sz="12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несовершеннолетних: 12</a:t>
                      </a:r>
                    </a:p>
                    <a:p>
                      <a:r>
                        <a:rPr lang="ru-RU" sz="12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Окружение: 25</a:t>
                      </a:r>
                    </a:p>
                    <a:p>
                      <a:r>
                        <a:rPr lang="ru-RU" sz="1200" b="1" u="sng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Абортов: 0</a:t>
                      </a:r>
                      <a:r>
                        <a:rPr lang="ru-RU" sz="12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                                  </a:t>
                      </a:r>
                      <a:endParaRPr lang="ru-RU" sz="12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Мастер-классы: </a:t>
                      </a:r>
                      <a:r>
                        <a:rPr lang="ru-RU" sz="1400" b="1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400" b="1" u="sng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400" b="1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Тренинги: 34</a:t>
                      </a:r>
                      <a:endParaRPr lang="ru-RU" sz="1400" b="1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Индивидуальные занятия</a:t>
                      </a:r>
                      <a:r>
                        <a:rPr lang="ru-RU" sz="1400" dirty="0" smtClean="0"/>
                        <a:t>: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28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Групповые лекции: 4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Лекции для специалистов: 3</a:t>
                      </a:r>
                    </a:p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 сопровождении: 12 семей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697" y="5562600"/>
            <a:ext cx="1303577" cy="863600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39" y="215900"/>
            <a:ext cx="10566400" cy="1320800"/>
          </a:xfrm>
        </p:spPr>
        <p:txBody>
          <a:bodyPr anchor="t">
            <a:noAutofit/>
          </a:bodyPr>
          <a:lstStyle/>
          <a:p>
            <a:r>
              <a:rPr lang="ru-RU" sz="24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платформ программы:</a:t>
            </a:r>
            <a:endParaRPr lang="ru-RU" sz="2400" b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 15">
            <a:extLst>
              <a:ext uri="{FF2B5EF4-FFF2-40B4-BE49-F238E27FC236}">
                <a16:creationId xmlns="" xmlns:a16="http://schemas.microsoft.com/office/drawing/2014/main" id="{25967049-1601-05AC-1309-F856DE397969}"/>
              </a:ext>
            </a:extLst>
          </p:cNvPr>
          <p:cNvSpPr txBox="1">
            <a:spLocks/>
          </p:cNvSpPr>
          <p:nvPr/>
        </p:nvSpPr>
        <p:spPr>
          <a:xfrm>
            <a:off x="800101" y="774700"/>
            <a:ext cx="10552110" cy="88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                          </a:t>
            </a:r>
          </a:p>
          <a:p>
            <a:pPr fontAlgn="base">
              <a:lnSpc>
                <a:spcPct val="150000"/>
              </a:lnSpc>
            </a:pPr>
            <a:endParaRPr lang="ru-RU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Текст 15">
            <a:extLst>
              <a:ext uri="{FF2B5EF4-FFF2-40B4-BE49-F238E27FC236}">
                <a16:creationId xmlns="" xmlns:a16="http://schemas.microsoft.com/office/drawing/2014/main" id="{F3B07FBE-5BD2-3D04-FE8F-5B021FAEA1D6}"/>
              </a:ext>
            </a:extLst>
          </p:cNvPr>
          <p:cNvSpPr txBox="1">
            <a:spLocks/>
          </p:cNvSpPr>
          <p:nvPr/>
        </p:nvSpPr>
        <p:spPr>
          <a:xfrm>
            <a:off x="368300" y="6375400"/>
            <a:ext cx="546100" cy="48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06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F16AFE5-8C6F-8CBB-BA83-0884BBB55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3390900" y="876300"/>
            <a:ext cx="26797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проводится обучение  беременных девочек эмоциональной </a:t>
            </a:r>
            <a:r>
              <a:rPr kumimoji="0" lang="ru-RU" sz="1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саморегуляции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(техники релаксации и регуляции эмоций, ресурсные техники), тренинги взаимодействия с ребенком, эмоционального сопровождения тактильного контакта и т.д.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6197600" y="993913"/>
            <a:ext cx="26924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обучения несовершеннолетних целевой группы материнским компетенциям.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индивидуальных и групповых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занятиях будут затронуты такие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важные вопросы, как: грудное вскармливание, обучение правилам ухода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 новорожденным ребенком, основные направления жизни семьи с детьми.</a:t>
            </a: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004300" y="848140"/>
            <a:ext cx="2616200" cy="2287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организации</a:t>
            </a:r>
          </a:p>
          <a:p>
            <a:r>
              <a:rPr lang="ru-RU" sz="1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социального сопровождения несовершеннолетних беременных и матерей, формированию мотивации к дальнейшему развитию в социуме, просветительской работы по вопросам мер социальной поддержки</a:t>
            </a:r>
            <a:endParaRPr lang="ru-RU" sz="1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IMG-20220126-WA006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0" y="4330700"/>
            <a:ext cx="1282699" cy="1577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03200" y="3810000"/>
            <a:ext cx="35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/>
              <a:t>Р</a:t>
            </a:r>
          </a:p>
          <a:p>
            <a:r>
              <a:rPr lang="ru-RU" b="1" u="sng" dirty="0" smtClean="0"/>
              <a:t>Е</a:t>
            </a:r>
          </a:p>
          <a:p>
            <a:r>
              <a:rPr lang="ru-RU" b="1" u="sng" dirty="0" smtClean="0"/>
              <a:t>З</a:t>
            </a:r>
          </a:p>
          <a:p>
            <a:r>
              <a:rPr lang="ru-RU" b="1" u="sng" dirty="0" smtClean="0"/>
              <a:t>У</a:t>
            </a:r>
          </a:p>
          <a:p>
            <a:r>
              <a:rPr lang="ru-RU" b="1" u="sng" dirty="0" smtClean="0"/>
              <a:t>Л</a:t>
            </a:r>
          </a:p>
          <a:p>
            <a:r>
              <a:rPr lang="ru-RU" b="1" u="sng" dirty="0" smtClean="0"/>
              <a:t>Ь</a:t>
            </a:r>
          </a:p>
          <a:p>
            <a:r>
              <a:rPr lang="ru-RU" b="1" u="sng" dirty="0" smtClean="0"/>
              <a:t>Т</a:t>
            </a:r>
          </a:p>
          <a:p>
            <a:r>
              <a:rPr lang="ru-RU" b="1" u="sng" dirty="0" smtClean="0"/>
              <a:t>А</a:t>
            </a:r>
          </a:p>
          <a:p>
            <a:r>
              <a:rPr lang="ru-RU" b="1" u="sng" dirty="0" smtClean="0"/>
              <a:t>Т</a:t>
            </a:r>
          </a:p>
          <a:p>
            <a:endParaRPr lang="ru-RU" dirty="0"/>
          </a:p>
        </p:txBody>
      </p:sp>
      <p:pic>
        <p:nvPicPr>
          <p:cNvPr id="21" name="Рисунок 20" descr="IMG-20220127-WA002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98" y="4897965"/>
            <a:ext cx="1130302" cy="1363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лекция для предполагаемых волонтеров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9129" y="4280452"/>
            <a:ext cx="1722783" cy="1132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Screenshot_20220901-104048_Gallery.jpg"/>
          <p:cNvPicPr>
            <a:picLocks noChangeAspect="1"/>
          </p:cNvPicPr>
          <p:nvPr/>
        </p:nvPicPr>
        <p:blipFill>
          <a:blip r:embed="rId8"/>
          <a:srcRect l="3527" t="9275" b="24831"/>
          <a:stretch>
            <a:fillRect/>
          </a:stretch>
        </p:blipFill>
        <p:spPr>
          <a:xfrm>
            <a:off x="3360466" y="4174435"/>
            <a:ext cx="1164129" cy="1855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Screenshot_20220901-102955_Gallery.jpg"/>
          <p:cNvPicPr>
            <a:picLocks noChangeAspect="1"/>
          </p:cNvPicPr>
          <p:nvPr/>
        </p:nvPicPr>
        <p:blipFill>
          <a:blip r:embed="rId9"/>
          <a:srcRect l="2689" t="20870" b="20966"/>
          <a:stretch>
            <a:fillRect/>
          </a:stretch>
        </p:blipFill>
        <p:spPr>
          <a:xfrm>
            <a:off x="6308034" y="4177642"/>
            <a:ext cx="1272209" cy="1647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220330-WA0000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7308" y="4399721"/>
            <a:ext cx="1306995" cy="174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IMG-20220722-WA002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8928" y="4585253"/>
            <a:ext cx="1247361" cy="166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IMG-20201001-WA0004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23514" y="5196439"/>
            <a:ext cx="1583426" cy="84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13713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"/>
            <a:ext cx="11353800" cy="1676400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Технологии социальной работы в  формировании позитивного </a:t>
            </a:r>
            <a:r>
              <a:rPr lang="ru-RU" sz="2800" b="1" i="1" u="sng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родительства</a:t>
            </a:r>
            <a:r>
              <a:rPr lang="ru-RU" sz="2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 несовершеннолетних мам</a:t>
            </a:r>
            <a:endParaRPr lang="ru-RU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600" y="1130300"/>
            <a:ext cx="8839200" cy="5537200"/>
          </a:xfrm>
        </p:spPr>
        <p:txBody>
          <a:bodyPr>
            <a:normAutofit/>
          </a:bodyPr>
          <a:lstStyle/>
          <a:p>
            <a:pPr fontAlgn="base">
              <a:lnSpc>
                <a:spcPct val="150000"/>
              </a:lnSpc>
            </a:pPr>
            <a:r>
              <a:rPr lang="ru-RU" b="1" i="1" u="sng" dirty="0" smtClean="0"/>
              <a:t>Социальная диагностика</a:t>
            </a:r>
          </a:p>
          <a:p>
            <a:pPr fontAlgn="base">
              <a:lnSpc>
                <a:spcPct val="150000"/>
              </a:lnSpc>
            </a:pPr>
            <a:r>
              <a:rPr lang="ru-RU" b="1" i="1" dirty="0" smtClean="0"/>
              <a:t>                                                                                                                    </a:t>
            </a:r>
            <a:r>
              <a:rPr lang="ru-RU" b="1" i="1" u="sng" dirty="0" smtClean="0"/>
              <a:t>Социальная профилактика</a:t>
            </a:r>
          </a:p>
          <a:p>
            <a:pPr fontAlgn="base">
              <a:lnSpc>
                <a:spcPct val="150000"/>
              </a:lnSpc>
            </a:pPr>
            <a:r>
              <a:rPr lang="ru-RU" b="1" i="1" u="sng" dirty="0" smtClean="0"/>
              <a:t>Социальная реабилитация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                                                   </a:t>
            </a:r>
            <a:r>
              <a:rPr lang="ru-RU" b="1" i="1" u="sng" dirty="0" smtClean="0"/>
              <a:t>Социальная коррекция</a:t>
            </a:r>
          </a:p>
          <a:p>
            <a:pPr fontAlgn="base">
              <a:lnSpc>
                <a:spcPct val="150000"/>
              </a:lnSpc>
            </a:pPr>
            <a:r>
              <a:rPr lang="ru-RU" b="1" i="1" u="sng" dirty="0" smtClean="0"/>
              <a:t>Социальная терапия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                                                   </a:t>
            </a:r>
            <a:r>
              <a:rPr lang="ru-RU" b="1" i="1" u="sng" dirty="0" smtClean="0"/>
              <a:t>Социальное проектирование</a:t>
            </a:r>
          </a:p>
          <a:p>
            <a:pPr fontAlgn="base">
              <a:lnSpc>
                <a:spcPct val="150000"/>
              </a:lnSpc>
            </a:pPr>
            <a:r>
              <a:rPr lang="ru-RU" b="1" i="1" u="sng" dirty="0" smtClean="0"/>
              <a:t>Социальный прогноз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                                                                 </a:t>
            </a:r>
            <a:r>
              <a:rPr lang="ru-RU" b="1" i="1" u="sng" dirty="0" smtClean="0"/>
              <a:t>Социальная экспертиза</a:t>
            </a:r>
          </a:p>
          <a:p>
            <a:pPr fontAlgn="base">
              <a:lnSpc>
                <a:spcPct val="150000"/>
              </a:lnSpc>
            </a:pPr>
            <a:r>
              <a:rPr lang="ru-RU" b="1" i="1" u="sng" dirty="0" smtClean="0"/>
              <a:t>Социальный патронат</a:t>
            </a:r>
          </a:p>
          <a:p>
            <a:pPr fontAlgn="base">
              <a:lnSpc>
                <a:spcPct val="150000"/>
              </a:lnSpc>
            </a:pPr>
            <a:r>
              <a:rPr lang="ru-RU" dirty="0" smtClean="0"/>
              <a:t>                                                  </a:t>
            </a:r>
            <a:r>
              <a:rPr lang="ru-RU" b="1" i="1" u="sng" dirty="0" smtClean="0"/>
              <a:t>    Социальное консультирование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v"/>
            </a:pPr>
            <a:endParaRPr lang="ru-RU" dirty="0"/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  <p:pic>
        <p:nvPicPr>
          <p:cNvPr id="12" name="Рисунок 11" descr="1.jpg"/>
          <p:cNvPicPr>
            <a:picLocks noGrp="1" noChangeAspect="1"/>
          </p:cNvPicPr>
          <p:nvPr>
            <p:ph type="pic" idx="1"/>
          </p:nvPr>
        </p:nvPicPr>
        <p:blipFill>
          <a:blip r:embed="rId5"/>
          <a:srcRect l="13134" r="13134"/>
          <a:stretch>
            <a:fillRect/>
          </a:stretch>
        </p:blipFill>
        <p:spPr>
          <a:xfrm>
            <a:off x="3467100" y="1016000"/>
            <a:ext cx="1231605" cy="762000"/>
          </a:xfrm>
        </p:spPr>
      </p:pic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6286" y="1511301"/>
            <a:ext cx="1281614" cy="673100"/>
          </a:xfrm>
          <a:prstGeom prst="rect">
            <a:avLst/>
          </a:prstGeom>
        </p:spPr>
      </p:pic>
      <p:pic>
        <p:nvPicPr>
          <p:cNvPr id="14" name="Рисунок 13" descr="4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1700" y="1801812"/>
            <a:ext cx="1447800" cy="904875"/>
          </a:xfrm>
          <a:prstGeom prst="rect">
            <a:avLst/>
          </a:prstGeom>
        </p:spPr>
      </p:pic>
      <p:pic>
        <p:nvPicPr>
          <p:cNvPr id="15" name="Рисунок 14" descr="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3451" y="2222500"/>
            <a:ext cx="1044436" cy="793210"/>
          </a:xfrm>
          <a:prstGeom prst="rect">
            <a:avLst/>
          </a:prstGeom>
        </p:spPr>
      </p:pic>
      <p:pic>
        <p:nvPicPr>
          <p:cNvPr id="16" name="Рисунок 15" descr="6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1921" y="2847158"/>
            <a:ext cx="1259479" cy="839652"/>
          </a:xfrm>
          <a:prstGeom prst="rect">
            <a:avLst/>
          </a:prstGeom>
        </p:spPr>
      </p:pic>
      <p:pic>
        <p:nvPicPr>
          <p:cNvPr id="17" name="Рисунок 16" descr="7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61399" y="3238501"/>
            <a:ext cx="1524000" cy="952500"/>
          </a:xfrm>
          <a:prstGeom prst="rect">
            <a:avLst/>
          </a:prstGeom>
        </p:spPr>
      </p:pic>
      <p:pic>
        <p:nvPicPr>
          <p:cNvPr id="18" name="Рисунок 17" descr="8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963" y="3924300"/>
            <a:ext cx="1211037" cy="753534"/>
          </a:xfrm>
          <a:prstGeom prst="rect">
            <a:avLst/>
          </a:prstGeom>
        </p:spPr>
      </p:pic>
      <p:pic>
        <p:nvPicPr>
          <p:cNvPr id="19" name="Рисунок 18" descr="9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86338" y="4292600"/>
            <a:ext cx="1429779" cy="889000"/>
          </a:xfrm>
          <a:prstGeom prst="rect">
            <a:avLst/>
          </a:prstGeom>
        </p:spPr>
      </p:pic>
      <p:pic>
        <p:nvPicPr>
          <p:cNvPr id="20" name="Рисунок 19" descr="10.gif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50751" y="4851400"/>
            <a:ext cx="1451449" cy="868361"/>
          </a:xfrm>
          <a:prstGeom prst="rect">
            <a:avLst/>
          </a:prstGeom>
        </p:spPr>
      </p:pic>
      <p:pic>
        <p:nvPicPr>
          <p:cNvPr id="21" name="Рисунок 20" descr="11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5501" y="5257800"/>
            <a:ext cx="1739900" cy="11593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2EA87D-F05B-CA26-6F3A-ADB0E21AF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751" y="5584764"/>
            <a:ext cx="1461824" cy="809682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FC96DA1A-4EF2-FB00-401D-D85E39A3C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353800" cy="838200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i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материалы:</a:t>
            </a:r>
            <a:endParaRPr lang="ru-RU" sz="2800" b="1" i="1" u="sng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15">
            <a:extLst>
              <a:ext uri="{FF2B5EF4-FFF2-40B4-BE49-F238E27FC236}">
                <a16:creationId xmlns="" xmlns:a16="http://schemas.microsoft.com/office/drawing/2014/main" id="{F8A3FDD6-4A5C-7C7B-C958-C874C2841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2600" y="1130300"/>
            <a:ext cx="9893300" cy="5168900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Диагностика психологического состояния беременной женщины.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Диагностика степени ее готовности к материнству и родам.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Диагностика определения психологического компонента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гестационной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доминанты (по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Добрякову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И.В.).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Интервью по шевелению.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Проективная рисуночная методика на определение отношения к материнству и будущему ребенку (по Филипповой Г.Г.).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Тест-опросник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«Сознательное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родительство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» (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Овчарова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Р.В.).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Диагностика эмоционального состояния (цветовой тест </a:t>
            </a: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Люшера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).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err="1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Генограмма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 семьи.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Карта социальных связей.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Ø"/>
              <a:tabLst>
                <a:tab pos="90170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MS Mincho" panose="02020609040205080304" pitchFamily="49" charset="-128"/>
                <a:cs typeface="Times New Roman" panose="02020603050405020304" pitchFamily="18" charset="0"/>
              </a:rPr>
              <a:t>Анкета «Жизненные планы».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540385" algn="l"/>
              </a:tabLst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ea typeface="Times New Roman" panose="02020603050405020304" pitchFamily="18" charset="0"/>
              </a:rPr>
              <a:t>Методика уровня готовности к самостоятельной жизни</a:t>
            </a:r>
          </a:p>
          <a:p>
            <a:pPr fontAlgn="base">
              <a:lnSpc>
                <a:spcPct val="150000"/>
              </a:lnSpc>
            </a:pPr>
            <a:endParaRPr lang="ru-RU" dirty="0"/>
          </a:p>
        </p:txBody>
      </p:sp>
      <p:sp>
        <p:nvSpPr>
          <p:cNvPr id="5" name="Текст 15">
            <a:extLst>
              <a:ext uri="{FF2B5EF4-FFF2-40B4-BE49-F238E27FC236}">
                <a16:creationId xmlns="" xmlns:a16="http://schemas.microsoft.com/office/drawing/2014/main" id="{06E9C440-D588-0A31-1038-32FB34BFAED5}"/>
              </a:ext>
            </a:extLst>
          </p:cNvPr>
          <p:cNvSpPr txBox="1">
            <a:spLocks/>
          </p:cNvSpPr>
          <p:nvPr/>
        </p:nvSpPr>
        <p:spPr>
          <a:xfrm>
            <a:off x="444501" y="6286500"/>
            <a:ext cx="861786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dirty="0" smtClean="0">
                <a:solidFill>
                  <a:srgbClr val="002060"/>
                </a:solidFill>
              </a:rPr>
              <a:t>05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5DD1C21-D89D-2A67-A872-C492E006F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17" y="0"/>
            <a:ext cx="16443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05564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1959</Words>
  <Application>Microsoft Office PowerPoint</Application>
  <PresentationFormat>Произвольный</PresentationFormat>
  <Paragraphs>237</Paragraphs>
  <Slides>17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Алгоритм работы специалистов по формированию позитивного родительства несовершеннолетних мам</vt:lpstr>
      <vt:lpstr>Проектная программа  «Территория мам» как апробация типовой модели социально-психологической поддержки несовершеннолетних матерей путем расширения социальных услуг и организации социального сопровождения (в период беременности и после рождения ребенка) в Таштагольском муниципальном районе</vt:lpstr>
      <vt:lpstr>География проекта: Таштагольский муниципальный район</vt:lpstr>
      <vt:lpstr>Ключевые моменты  программы:</vt:lpstr>
      <vt:lpstr>Организационные моменты программы: </vt:lpstr>
      <vt:lpstr>Действия специалистов в рамках программы:</vt:lpstr>
      <vt:lpstr>Работа платформ программы:</vt:lpstr>
      <vt:lpstr>Технологии социальной работы в  формировании позитивного родительства  несовершеннолетних мам</vt:lpstr>
      <vt:lpstr>Используемые материалы:</vt:lpstr>
      <vt:lpstr>Вероятные трудности :</vt:lpstr>
      <vt:lpstr>Принятые меры для решения возникающих трудностей: </vt:lpstr>
      <vt:lpstr>Принятые меры для решения возникающих трудностей: </vt:lpstr>
      <vt:lpstr>Кейс</vt:lpstr>
      <vt:lpstr>Профилактика ранней беременности как один из  методов формирования позитивного родительства</vt:lpstr>
      <vt:lpstr>Важность внедрения типовой модели оказания социально-психологической поддержки несовершеннолетним беременным и несовершеннолетним мамам с детьми:    </vt:lpstr>
      <vt:lpstr>Контакты:</vt:lpstr>
      <vt:lpstr>РАСШИРЕННОЕ ЗАСЕДАНИЕ КООРДИНАЦИОННОГО СОВЕТА УПОЛНОМОЧЕННЫХ ПО ПРАВАМ РЕБЕНКА В СУБЪЕКТАХ РОССИЙСКОЙ ФЕДЕРАЦИИ, ВХОДЯЩИХ В СОСТАВ СИБИРСКОГО ФЕДЕРАЛЬНОГО ОКРУГА «ДОСТУПНАЯ И КАЧЕСТВЕННАЯ  ПОМОЩЬ – ОСНОВА СИСТЕМЫ ЗАЩИТЫ ПРАВ  И ЗАКОННЫХ ИНТЕРЕСОВ РЕБЕНКА»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USER</cp:lastModifiedBy>
  <cp:revision>106</cp:revision>
  <cp:lastPrinted>2022-08-18T11:14:10Z</cp:lastPrinted>
  <dcterms:created xsi:type="dcterms:W3CDTF">2022-08-05T09:44:51Z</dcterms:created>
  <dcterms:modified xsi:type="dcterms:W3CDTF">2022-09-02T03:18:38Z</dcterms:modified>
</cp:coreProperties>
</file>