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4" r:id="rId2"/>
    <p:sldId id="273" r:id="rId3"/>
    <p:sldId id="272" r:id="rId4"/>
  </p:sldIdLst>
  <p:sldSz cx="12192000" cy="6858000"/>
  <p:notesSz cx="9874250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1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6" d="100"/>
          <a:sy n="116" d="100"/>
        </p:scale>
        <p:origin x="127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07A426-7721-42BC-B36D-E8F5F6922AD6}" type="doc">
      <dgm:prSet loTypeId="urn:microsoft.com/office/officeart/2005/8/layout/process1" loCatId="process" qsTypeId="urn:microsoft.com/office/officeart/2005/8/quickstyle/simple2" qsCatId="simple" csTypeId="urn:microsoft.com/office/officeart/2005/8/colors/accent1_2" csCatId="accent1" phldr="1"/>
      <dgm:spPr/>
    </dgm:pt>
    <dgm:pt modelId="{9B6A3784-70E0-4DE3-9DE4-08B94F58046C}">
      <dgm:prSet phldrT="[Текст]" custT="1"/>
      <dgm:spPr>
        <a:solidFill>
          <a:srgbClr val="009999"/>
        </a:solidFill>
      </dgm:spPr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Заявитель сканирует</a:t>
          </a:r>
          <a:r>
            <a: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QR-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код и заполняет опросник </a:t>
          </a:r>
          <a:b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(5 шагов)</a:t>
          </a:r>
          <a:endParaRPr lang="ru-RU" sz="16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C5AFD3-6DE3-4D55-A7A2-BEC964B4C553}" type="parTrans" cxnId="{284C389D-47AF-41ED-A29E-7E9F770CDE52}">
      <dgm:prSet/>
      <dgm:spPr/>
      <dgm:t>
        <a:bodyPr/>
        <a:lstStyle/>
        <a:p>
          <a:endParaRPr lang="ru-RU" sz="1600"/>
        </a:p>
      </dgm:t>
    </dgm:pt>
    <dgm:pt modelId="{3866CC93-56A6-4F3D-BB8F-1B4ACF28FF8A}" type="sibTrans" cxnId="{284C389D-47AF-41ED-A29E-7E9F770CDE52}">
      <dgm:prSet custT="1"/>
      <dgm:spPr>
        <a:solidFill>
          <a:srgbClr val="009999"/>
        </a:solidFill>
      </dgm:spPr>
      <dgm:t>
        <a:bodyPr/>
        <a:lstStyle/>
        <a:p>
          <a:endParaRPr lang="ru-RU" sz="1100" dirty="0"/>
        </a:p>
      </dgm:t>
    </dgm:pt>
    <dgm:pt modelId="{5244CD5E-BECC-4156-A2BF-EFB86EEBA279}">
      <dgm:prSet phldrT="[Текст]" custT="1"/>
      <dgm:spPr>
        <a:solidFill>
          <a:srgbClr val="009999"/>
        </a:solidFill>
      </dgm:spPr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Обращение поступает </a:t>
          </a:r>
          <a:b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ЦУР</a:t>
          </a:r>
        </a:p>
      </dgm:t>
    </dgm:pt>
    <dgm:pt modelId="{0A7E8137-70B3-4F50-92DB-1EFC5F431798}" type="sibTrans" cxnId="{B604E5E0-7C85-411A-99B8-CB9D5127B4D5}">
      <dgm:prSet custT="1"/>
      <dgm:spPr>
        <a:solidFill>
          <a:srgbClr val="009999"/>
        </a:solidFill>
      </dgm:spPr>
      <dgm:t>
        <a:bodyPr/>
        <a:lstStyle/>
        <a:p>
          <a:endParaRPr lang="ru-RU" sz="1200"/>
        </a:p>
      </dgm:t>
    </dgm:pt>
    <dgm:pt modelId="{0BA3FCA0-0B17-49A6-9A1F-D873D0AB8027}" type="parTrans" cxnId="{B604E5E0-7C85-411A-99B8-CB9D5127B4D5}">
      <dgm:prSet/>
      <dgm:spPr/>
      <dgm:t>
        <a:bodyPr/>
        <a:lstStyle/>
        <a:p>
          <a:endParaRPr lang="ru-RU" sz="1600"/>
        </a:p>
      </dgm:t>
    </dgm:pt>
    <dgm:pt modelId="{2F0B0D7F-7E70-4C4F-A18C-6C5E231CD028}">
      <dgm:prSet phldrT="[Текст]" custT="1"/>
      <dgm:spPr>
        <a:solidFill>
          <a:srgbClr val="009999"/>
        </a:solidFill>
      </dgm:spPr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ООО «</a:t>
          </a:r>
          <a:r>
            <a:rPr lang="ru-RU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МосОблЕирц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» отрабатывает обращение</a:t>
          </a:r>
        </a:p>
      </dgm:t>
    </dgm:pt>
    <dgm:pt modelId="{0879A791-A73F-47E8-A7C1-02E0B4424497}" type="parTrans" cxnId="{23CE6C12-CAA5-48F5-9E6C-F30BB4C1C905}">
      <dgm:prSet/>
      <dgm:spPr/>
      <dgm:t>
        <a:bodyPr/>
        <a:lstStyle/>
        <a:p>
          <a:endParaRPr lang="ru-RU" sz="1400"/>
        </a:p>
      </dgm:t>
    </dgm:pt>
    <dgm:pt modelId="{73FAD42C-2FDB-42EF-8EAC-C6EACAD4234F}" type="sibTrans" cxnId="{23CE6C12-CAA5-48F5-9E6C-F30BB4C1C905}">
      <dgm:prSet/>
      <dgm:spPr/>
      <dgm:t>
        <a:bodyPr/>
        <a:lstStyle/>
        <a:p>
          <a:endParaRPr lang="ru-RU" sz="1400"/>
        </a:p>
      </dgm:t>
    </dgm:pt>
    <dgm:pt modelId="{385E5336-CF2C-48DC-85E4-E2AD19CD76A3}" type="pres">
      <dgm:prSet presAssocID="{B607A426-7721-42BC-B36D-E8F5F6922AD6}" presName="Name0" presStyleCnt="0">
        <dgm:presLayoutVars>
          <dgm:dir/>
          <dgm:resizeHandles val="exact"/>
        </dgm:presLayoutVars>
      </dgm:prSet>
      <dgm:spPr/>
    </dgm:pt>
    <dgm:pt modelId="{CFFCA109-C3C3-43F3-9A78-5BA35B2C51A2}" type="pres">
      <dgm:prSet presAssocID="{9B6A3784-70E0-4DE3-9DE4-08B94F58046C}" presName="node" presStyleLbl="node1" presStyleIdx="0" presStyleCnt="3" custScaleX="88675" custLinFactY="-100000" custLinFactNeighborX="1511" custLinFactNeighborY="-141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05EF14-E5DE-4FEA-9D0B-6BB2F9BCF03C}" type="pres">
      <dgm:prSet presAssocID="{3866CC93-56A6-4F3D-BB8F-1B4ACF28FF8A}" presName="sibTrans" presStyleLbl="sibTrans2D1" presStyleIdx="0" presStyleCnt="2" custScaleX="145035" custScaleY="84662" custLinFactNeighborX="-5348" custLinFactNeighborY="-2910"/>
      <dgm:spPr/>
      <dgm:t>
        <a:bodyPr/>
        <a:lstStyle/>
        <a:p>
          <a:endParaRPr lang="ru-RU"/>
        </a:p>
      </dgm:t>
    </dgm:pt>
    <dgm:pt modelId="{D0D1D7A9-73C8-4CD1-B62C-45A5FBCD27CE}" type="pres">
      <dgm:prSet presAssocID="{3866CC93-56A6-4F3D-BB8F-1B4ACF28FF8A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0866144C-9F6C-465C-8E02-536CC98A654F}" type="pres">
      <dgm:prSet presAssocID="{5244CD5E-BECC-4156-A2BF-EFB86EEBA279}" presName="node" presStyleLbl="node1" presStyleIdx="1" presStyleCnt="3" custScaleX="76168" custLinFactY="-100000" custLinFactNeighborX="-3782" custLinFactNeighborY="-141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66BC0D-3B18-4C7C-BF6F-EA91037ABF85}" type="pres">
      <dgm:prSet presAssocID="{0A7E8137-70B3-4F50-92DB-1EFC5F431798}" presName="sibTrans" presStyleLbl="sibTrans2D1" presStyleIdx="1" presStyleCnt="2" custScaleX="166956" custScaleY="70111" custLinFactNeighborX="-1357" custLinFactNeighborY="-30349"/>
      <dgm:spPr/>
      <dgm:t>
        <a:bodyPr/>
        <a:lstStyle/>
        <a:p>
          <a:endParaRPr lang="ru-RU"/>
        </a:p>
      </dgm:t>
    </dgm:pt>
    <dgm:pt modelId="{259E8975-94E1-4C69-9259-45F09EAA4303}" type="pres">
      <dgm:prSet presAssocID="{0A7E8137-70B3-4F50-92DB-1EFC5F431798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F650A520-BA53-4B13-9C91-FE219D9CD554}" type="pres">
      <dgm:prSet presAssocID="{2F0B0D7F-7E70-4C4F-A18C-6C5E231CD028}" presName="node" presStyleLbl="node1" presStyleIdx="2" presStyleCnt="3" custScaleX="80257" custLinFactY="-100000" custLinFactNeighborX="-3782" custLinFactNeighborY="-141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179064-4307-40A4-910D-25B70A12744C}" type="presOf" srcId="{B607A426-7721-42BC-B36D-E8F5F6922AD6}" destId="{385E5336-CF2C-48DC-85E4-E2AD19CD76A3}" srcOrd="0" destOrd="0" presId="urn:microsoft.com/office/officeart/2005/8/layout/process1"/>
    <dgm:cxn modelId="{B604E5E0-7C85-411A-99B8-CB9D5127B4D5}" srcId="{B607A426-7721-42BC-B36D-E8F5F6922AD6}" destId="{5244CD5E-BECC-4156-A2BF-EFB86EEBA279}" srcOrd="1" destOrd="0" parTransId="{0BA3FCA0-0B17-49A6-9A1F-D873D0AB8027}" sibTransId="{0A7E8137-70B3-4F50-92DB-1EFC5F431798}"/>
    <dgm:cxn modelId="{9D69C4BB-A25A-42A3-A507-6A0390FDE886}" type="presOf" srcId="{0A7E8137-70B3-4F50-92DB-1EFC5F431798}" destId="{259E8975-94E1-4C69-9259-45F09EAA4303}" srcOrd="1" destOrd="0" presId="urn:microsoft.com/office/officeart/2005/8/layout/process1"/>
    <dgm:cxn modelId="{4BEE7AC5-ADB3-4B56-925F-A68D22B38A82}" type="presOf" srcId="{2F0B0D7F-7E70-4C4F-A18C-6C5E231CD028}" destId="{F650A520-BA53-4B13-9C91-FE219D9CD554}" srcOrd="0" destOrd="0" presId="urn:microsoft.com/office/officeart/2005/8/layout/process1"/>
    <dgm:cxn modelId="{1846D135-21EA-4E6D-BBCA-C1E69C74CA82}" type="presOf" srcId="{9B6A3784-70E0-4DE3-9DE4-08B94F58046C}" destId="{CFFCA109-C3C3-43F3-9A78-5BA35B2C51A2}" srcOrd="0" destOrd="0" presId="urn:microsoft.com/office/officeart/2005/8/layout/process1"/>
    <dgm:cxn modelId="{23CE6C12-CAA5-48F5-9E6C-F30BB4C1C905}" srcId="{B607A426-7721-42BC-B36D-E8F5F6922AD6}" destId="{2F0B0D7F-7E70-4C4F-A18C-6C5E231CD028}" srcOrd="2" destOrd="0" parTransId="{0879A791-A73F-47E8-A7C1-02E0B4424497}" sibTransId="{73FAD42C-2FDB-42EF-8EAC-C6EACAD4234F}"/>
    <dgm:cxn modelId="{1E7E086E-27A4-4693-AEBF-0E6540ECAD88}" type="presOf" srcId="{0A7E8137-70B3-4F50-92DB-1EFC5F431798}" destId="{3E66BC0D-3B18-4C7C-BF6F-EA91037ABF85}" srcOrd="0" destOrd="0" presId="urn:microsoft.com/office/officeart/2005/8/layout/process1"/>
    <dgm:cxn modelId="{406DFEA0-887E-4B56-BF80-19576DA7A5E1}" type="presOf" srcId="{3866CC93-56A6-4F3D-BB8F-1B4ACF28FF8A}" destId="{D0D1D7A9-73C8-4CD1-B62C-45A5FBCD27CE}" srcOrd="1" destOrd="0" presId="urn:microsoft.com/office/officeart/2005/8/layout/process1"/>
    <dgm:cxn modelId="{4093F597-EE33-4A30-9741-FAD579705096}" type="presOf" srcId="{5244CD5E-BECC-4156-A2BF-EFB86EEBA279}" destId="{0866144C-9F6C-465C-8E02-536CC98A654F}" srcOrd="0" destOrd="0" presId="urn:microsoft.com/office/officeart/2005/8/layout/process1"/>
    <dgm:cxn modelId="{284C389D-47AF-41ED-A29E-7E9F770CDE52}" srcId="{B607A426-7721-42BC-B36D-E8F5F6922AD6}" destId="{9B6A3784-70E0-4DE3-9DE4-08B94F58046C}" srcOrd="0" destOrd="0" parTransId="{B9C5AFD3-6DE3-4D55-A7A2-BEC964B4C553}" sibTransId="{3866CC93-56A6-4F3D-BB8F-1B4ACF28FF8A}"/>
    <dgm:cxn modelId="{A26D9F6B-F59C-4251-91A5-A2C3218F6FBA}" type="presOf" srcId="{3866CC93-56A6-4F3D-BB8F-1B4ACF28FF8A}" destId="{4705EF14-E5DE-4FEA-9D0B-6BB2F9BCF03C}" srcOrd="0" destOrd="0" presId="urn:microsoft.com/office/officeart/2005/8/layout/process1"/>
    <dgm:cxn modelId="{D208614B-832B-4598-9B2F-D232D0CF619F}" type="presParOf" srcId="{385E5336-CF2C-48DC-85E4-E2AD19CD76A3}" destId="{CFFCA109-C3C3-43F3-9A78-5BA35B2C51A2}" srcOrd="0" destOrd="0" presId="urn:microsoft.com/office/officeart/2005/8/layout/process1"/>
    <dgm:cxn modelId="{538A00B1-D09A-473B-8521-B9AC54A1A3E4}" type="presParOf" srcId="{385E5336-CF2C-48DC-85E4-E2AD19CD76A3}" destId="{4705EF14-E5DE-4FEA-9D0B-6BB2F9BCF03C}" srcOrd="1" destOrd="0" presId="urn:microsoft.com/office/officeart/2005/8/layout/process1"/>
    <dgm:cxn modelId="{8D48E26B-AB9D-479B-A3CB-8A8C075B32EB}" type="presParOf" srcId="{4705EF14-E5DE-4FEA-9D0B-6BB2F9BCF03C}" destId="{D0D1D7A9-73C8-4CD1-B62C-45A5FBCD27CE}" srcOrd="0" destOrd="0" presId="urn:microsoft.com/office/officeart/2005/8/layout/process1"/>
    <dgm:cxn modelId="{3C21D765-FD54-4E22-BB73-1CDDBC33ECC1}" type="presParOf" srcId="{385E5336-CF2C-48DC-85E4-E2AD19CD76A3}" destId="{0866144C-9F6C-465C-8E02-536CC98A654F}" srcOrd="2" destOrd="0" presId="urn:microsoft.com/office/officeart/2005/8/layout/process1"/>
    <dgm:cxn modelId="{23311D58-E7D5-47E0-9FF3-DC910698DB17}" type="presParOf" srcId="{385E5336-CF2C-48DC-85E4-E2AD19CD76A3}" destId="{3E66BC0D-3B18-4C7C-BF6F-EA91037ABF85}" srcOrd="3" destOrd="0" presId="urn:microsoft.com/office/officeart/2005/8/layout/process1"/>
    <dgm:cxn modelId="{2A34F132-CA27-4E97-A6EC-269A2B75986E}" type="presParOf" srcId="{3E66BC0D-3B18-4C7C-BF6F-EA91037ABF85}" destId="{259E8975-94E1-4C69-9259-45F09EAA4303}" srcOrd="0" destOrd="0" presId="urn:microsoft.com/office/officeart/2005/8/layout/process1"/>
    <dgm:cxn modelId="{A1714779-09FD-47AB-9F41-45D09097F33B}" type="presParOf" srcId="{385E5336-CF2C-48DC-85E4-E2AD19CD76A3}" destId="{F650A520-BA53-4B13-9C91-FE219D9CD55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FCA109-C3C3-43F3-9A78-5BA35B2C51A2}">
      <dsp:nvSpPr>
        <dsp:cNvPr id="0" name=""/>
        <dsp:cNvSpPr/>
      </dsp:nvSpPr>
      <dsp:spPr>
        <a:xfrm>
          <a:off x="24271" y="0"/>
          <a:ext cx="3237437" cy="1125663"/>
        </a:xfrm>
        <a:prstGeom prst="roundRect">
          <a:avLst>
            <a:gd name="adj" fmla="val 10000"/>
          </a:avLst>
        </a:prstGeom>
        <a:solidFill>
          <a:srgbClr val="009999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Заявитель сканирует</a:t>
          </a:r>
          <a:r>
            <a:rPr lang="en-US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QR-</a:t>
          </a: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код и заполняет опросник </a:t>
          </a:r>
          <a:b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(5 шагов)</a:t>
          </a:r>
          <a:endParaRPr lang="ru-RU" sz="16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241" y="32970"/>
        <a:ext cx="3171497" cy="1059723"/>
      </dsp:txXfrm>
    </dsp:sp>
    <dsp:sp modelId="{4705EF14-E5DE-4FEA-9D0B-6BB2F9BCF03C}">
      <dsp:nvSpPr>
        <dsp:cNvPr id="0" name=""/>
        <dsp:cNvSpPr/>
      </dsp:nvSpPr>
      <dsp:spPr>
        <a:xfrm>
          <a:off x="3406182" y="153208"/>
          <a:ext cx="1085434" cy="766549"/>
        </a:xfrm>
        <a:prstGeom prst="rightArrow">
          <a:avLst>
            <a:gd name="adj1" fmla="val 60000"/>
            <a:gd name="adj2" fmla="val 50000"/>
          </a:avLst>
        </a:prstGeom>
        <a:solidFill>
          <a:srgbClr val="009999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3406182" y="306518"/>
        <a:ext cx="855469" cy="459929"/>
      </dsp:txXfrm>
    </dsp:sp>
    <dsp:sp modelId="{0866144C-9F6C-465C-8E02-536CC98A654F}">
      <dsp:nvSpPr>
        <dsp:cNvPr id="0" name=""/>
        <dsp:cNvSpPr/>
      </dsp:nvSpPr>
      <dsp:spPr>
        <a:xfrm>
          <a:off x="4673775" y="0"/>
          <a:ext cx="2780819" cy="1125663"/>
        </a:xfrm>
        <a:prstGeom prst="roundRect">
          <a:avLst>
            <a:gd name="adj" fmla="val 10000"/>
          </a:avLst>
        </a:prstGeom>
        <a:solidFill>
          <a:srgbClr val="009999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Обращение поступает </a:t>
          </a:r>
          <a:b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ЦУР</a:t>
          </a:r>
        </a:p>
      </dsp:txBody>
      <dsp:txXfrm>
        <a:off x="4706745" y="32970"/>
        <a:ext cx="2714879" cy="1059723"/>
      </dsp:txXfrm>
    </dsp:sp>
    <dsp:sp modelId="{3E66BC0D-3B18-4C7C-BF6F-EA91037ABF85}">
      <dsp:nvSpPr>
        <dsp:cNvPr id="0" name=""/>
        <dsp:cNvSpPr/>
      </dsp:nvSpPr>
      <dsp:spPr>
        <a:xfrm>
          <a:off x="7550065" y="-29356"/>
          <a:ext cx="1292225" cy="634801"/>
        </a:xfrm>
        <a:prstGeom prst="rightArrow">
          <a:avLst>
            <a:gd name="adj1" fmla="val 60000"/>
            <a:gd name="adj2" fmla="val 50000"/>
          </a:avLst>
        </a:prstGeom>
        <a:solidFill>
          <a:srgbClr val="009999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7550065" y="97604"/>
        <a:ext cx="1101785" cy="380881"/>
      </dsp:txXfrm>
    </dsp:sp>
    <dsp:sp modelId="{F650A520-BA53-4B13-9C91-FE219D9CD554}">
      <dsp:nvSpPr>
        <dsp:cNvPr id="0" name=""/>
        <dsp:cNvSpPr/>
      </dsp:nvSpPr>
      <dsp:spPr>
        <a:xfrm>
          <a:off x="8914956" y="0"/>
          <a:ext cx="2930105" cy="1125663"/>
        </a:xfrm>
        <a:prstGeom prst="roundRect">
          <a:avLst>
            <a:gd name="adj" fmla="val 10000"/>
          </a:avLst>
        </a:prstGeom>
        <a:solidFill>
          <a:srgbClr val="009999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ООО «</a:t>
          </a:r>
          <a:r>
            <a:rPr lang="ru-RU" sz="16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МосОблЕирц</a:t>
          </a: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» отрабатывает обращение</a:t>
          </a:r>
        </a:p>
      </dsp:txBody>
      <dsp:txXfrm>
        <a:off x="8947926" y="32970"/>
        <a:ext cx="2864165" cy="10597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842" cy="341458"/>
          </a:xfrm>
          <a:prstGeom prst="rect">
            <a:avLst/>
          </a:prstGeom>
        </p:spPr>
        <p:txBody>
          <a:bodyPr vert="horz" lIns="80019" tIns="40010" rIns="80019" bIns="40010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2837" y="0"/>
            <a:ext cx="4278842" cy="341458"/>
          </a:xfrm>
          <a:prstGeom prst="rect">
            <a:avLst/>
          </a:prstGeom>
        </p:spPr>
        <p:txBody>
          <a:bodyPr vert="horz" lIns="80019" tIns="40010" rIns="80019" bIns="40010" rtlCol="0"/>
          <a:lstStyle>
            <a:lvl1pPr algn="r">
              <a:defRPr sz="1100"/>
            </a:lvl1pPr>
          </a:lstStyle>
          <a:p>
            <a:fld id="{599EF997-5F1E-4D49-A93D-EFB56F4733B6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98775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019" tIns="40010" rIns="80019" bIns="4001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7425" y="3271382"/>
            <a:ext cx="7899400" cy="2676584"/>
          </a:xfrm>
          <a:prstGeom prst="rect">
            <a:avLst/>
          </a:prstGeom>
        </p:spPr>
        <p:txBody>
          <a:bodyPr vert="horz" lIns="80019" tIns="40010" rIns="80019" bIns="4001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278842" cy="341457"/>
          </a:xfrm>
          <a:prstGeom prst="rect">
            <a:avLst/>
          </a:prstGeom>
        </p:spPr>
        <p:txBody>
          <a:bodyPr vert="horz" lIns="80019" tIns="40010" rIns="80019" bIns="40010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2837" y="6456219"/>
            <a:ext cx="4278842" cy="341457"/>
          </a:xfrm>
          <a:prstGeom prst="rect">
            <a:avLst/>
          </a:prstGeom>
        </p:spPr>
        <p:txBody>
          <a:bodyPr vert="horz" lIns="80019" tIns="40010" rIns="80019" bIns="40010" rtlCol="0" anchor="b"/>
          <a:lstStyle>
            <a:lvl1pPr algn="r">
              <a:defRPr sz="1100"/>
            </a:lvl1pPr>
          </a:lstStyle>
          <a:p>
            <a:fld id="{80388B6C-6EB0-4657-8F99-3170AC12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019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Shape 638"/>
          <p:cNvSpPr txBox="1">
            <a:spLocks noGrp="1"/>
          </p:cNvSpPr>
          <p:nvPr>
            <p:ph type="body" idx="1"/>
          </p:nvPr>
        </p:nvSpPr>
        <p:spPr>
          <a:xfrm>
            <a:off x="555427" y="4305194"/>
            <a:ext cx="4443412" cy="4078605"/>
          </a:xfrm>
          <a:prstGeom prst="rect">
            <a:avLst/>
          </a:prstGeom>
        </p:spPr>
        <p:txBody>
          <a:bodyPr lIns="80006" tIns="80006" rIns="80006" bIns="80006" anchor="t" anchorCtr="0">
            <a:noAutofit/>
          </a:bodyPr>
          <a:lstStyle/>
          <a:p>
            <a:pPr defTabSz="800191">
              <a:defRPr/>
            </a:pPr>
            <a:endParaRPr lang="ru-RU" sz="1400" dirty="0"/>
          </a:p>
        </p:txBody>
      </p:sp>
      <p:sp>
        <p:nvSpPr>
          <p:cNvPr id="639" name="Shape 639"/>
          <p:cNvSpPr>
            <a:spLocks noGrp="1" noRot="1" noChangeAspect="1"/>
          </p:cNvSpPr>
          <p:nvPr>
            <p:ph type="sldImg" idx="2"/>
          </p:nvPr>
        </p:nvSpPr>
        <p:spPr>
          <a:xfrm>
            <a:off x="-244475" y="679450"/>
            <a:ext cx="6042025" cy="33988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1242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Shape 638"/>
          <p:cNvSpPr txBox="1">
            <a:spLocks noGrp="1"/>
          </p:cNvSpPr>
          <p:nvPr>
            <p:ph type="body" idx="1"/>
          </p:nvPr>
        </p:nvSpPr>
        <p:spPr>
          <a:xfrm>
            <a:off x="555427" y="4305194"/>
            <a:ext cx="4443412" cy="4078605"/>
          </a:xfrm>
          <a:prstGeom prst="rect">
            <a:avLst/>
          </a:prstGeom>
        </p:spPr>
        <p:txBody>
          <a:bodyPr lIns="80006" tIns="80006" rIns="80006" bIns="80006" anchor="t" anchorCtr="0">
            <a:noAutofit/>
          </a:bodyPr>
          <a:lstStyle/>
          <a:p>
            <a:pPr defTabSz="800191">
              <a:defRPr/>
            </a:pPr>
            <a:endParaRPr lang="ru-RU" sz="1400" dirty="0"/>
          </a:p>
        </p:txBody>
      </p:sp>
      <p:sp>
        <p:nvSpPr>
          <p:cNvPr id="639" name="Shape 639"/>
          <p:cNvSpPr>
            <a:spLocks noGrp="1" noRot="1" noChangeAspect="1"/>
          </p:cNvSpPr>
          <p:nvPr>
            <p:ph type="sldImg" idx="2"/>
          </p:nvPr>
        </p:nvSpPr>
        <p:spPr>
          <a:xfrm>
            <a:off x="-244475" y="679450"/>
            <a:ext cx="6042025" cy="33988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7622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255" y="737612"/>
            <a:ext cx="11987784" cy="612038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7304" y="1118616"/>
            <a:ext cx="11603736" cy="557479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115564"/>
            <a:ext cx="12192000" cy="5742432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7304" y="5836920"/>
            <a:ext cx="1469136" cy="6858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64079" y="5827776"/>
            <a:ext cx="2971799" cy="694944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2192000" cy="146913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23415" y="375919"/>
            <a:ext cx="9345168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75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75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75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75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75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eneral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1471524"/>
      </p:ext>
    </p:extLst>
  </p:cSld>
  <p:clrMapOvr>
    <a:masterClrMapping/>
  </p:clrMapOvr>
  <p:transition spd="slow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12192000" cy="1185672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129016" y="262127"/>
            <a:ext cx="3727704" cy="86868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30480" y="54864"/>
            <a:ext cx="7202170" cy="697865"/>
          </a:xfrm>
          <a:custGeom>
            <a:avLst/>
            <a:gdLst/>
            <a:ahLst/>
            <a:cxnLst/>
            <a:rect l="l" t="t" r="r" b="b"/>
            <a:pathLst>
              <a:path w="7202170" h="697865">
                <a:moveTo>
                  <a:pt x="7072757" y="0"/>
                </a:moveTo>
                <a:lnTo>
                  <a:pt x="129019" y="0"/>
                </a:lnTo>
                <a:lnTo>
                  <a:pt x="78799" y="10159"/>
                </a:lnTo>
                <a:lnTo>
                  <a:pt x="37790" y="37845"/>
                </a:lnTo>
                <a:lnTo>
                  <a:pt x="10138" y="78866"/>
                </a:lnTo>
                <a:lnTo>
                  <a:pt x="0" y="129031"/>
                </a:lnTo>
                <a:lnTo>
                  <a:pt x="0" y="568451"/>
                </a:lnTo>
                <a:lnTo>
                  <a:pt x="10138" y="618616"/>
                </a:lnTo>
                <a:lnTo>
                  <a:pt x="37790" y="659637"/>
                </a:lnTo>
                <a:lnTo>
                  <a:pt x="78799" y="687323"/>
                </a:lnTo>
                <a:lnTo>
                  <a:pt x="129019" y="697483"/>
                </a:lnTo>
                <a:lnTo>
                  <a:pt x="7072757" y="697483"/>
                </a:lnTo>
                <a:lnTo>
                  <a:pt x="7123049" y="687323"/>
                </a:lnTo>
                <a:lnTo>
                  <a:pt x="7163943" y="659637"/>
                </a:lnTo>
                <a:lnTo>
                  <a:pt x="7191629" y="618616"/>
                </a:lnTo>
                <a:lnTo>
                  <a:pt x="7201789" y="568451"/>
                </a:lnTo>
                <a:lnTo>
                  <a:pt x="7201789" y="129031"/>
                </a:lnTo>
                <a:lnTo>
                  <a:pt x="7191629" y="78866"/>
                </a:lnTo>
                <a:lnTo>
                  <a:pt x="7163943" y="37845"/>
                </a:lnTo>
                <a:lnTo>
                  <a:pt x="7123049" y="10159"/>
                </a:lnTo>
                <a:lnTo>
                  <a:pt x="7072757" y="0"/>
                </a:lnTo>
                <a:close/>
              </a:path>
            </a:pathLst>
          </a:custGeom>
          <a:solidFill>
            <a:srgbClr val="00929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12192000" cy="1182624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129016" y="259079"/>
            <a:ext cx="3727704" cy="87172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-507" y="132334"/>
            <a:ext cx="12193015" cy="878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3813" y="2779331"/>
            <a:ext cx="10878185" cy="30549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926823" y="6614566"/>
            <a:ext cx="196850" cy="263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75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588074"/>
            <a:ext cx="12192000" cy="6120765"/>
            <a:chOff x="20515" y="737615"/>
            <a:chExt cx="12192000" cy="6120382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3255" y="737615"/>
              <a:ext cx="11987784" cy="6120382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7304" y="1118616"/>
              <a:ext cx="11603736" cy="557479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515" y="1062817"/>
              <a:ext cx="12192000" cy="5742430"/>
            </a:xfrm>
            <a:prstGeom prst="rect">
              <a:avLst/>
            </a:prstGeom>
          </p:spPr>
        </p:pic>
      </p:grpSp>
      <p:grpSp>
        <p:nvGrpSpPr>
          <p:cNvPr id="7" name="object 7"/>
          <p:cNvGrpSpPr/>
          <p:nvPr/>
        </p:nvGrpSpPr>
        <p:grpSpPr>
          <a:xfrm>
            <a:off x="0" y="0"/>
            <a:ext cx="12192000" cy="6522720"/>
            <a:chOff x="0" y="0"/>
            <a:chExt cx="12192000" cy="6522720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7304" y="5836920"/>
              <a:ext cx="1469136" cy="6858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64079" y="5827776"/>
              <a:ext cx="2971799" cy="69494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12192000" cy="1469136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8477504" y="379856"/>
            <a:ext cx="2172970" cy="758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600" spc="-90" dirty="0">
                <a:solidFill>
                  <a:srgbClr val="FFFFFF"/>
                </a:solidFill>
                <a:latin typeface="Microsoft Sans Serif"/>
                <a:cs typeface="Microsoft Sans Serif"/>
              </a:rPr>
              <a:t>М</a:t>
            </a:r>
            <a:r>
              <a:rPr sz="1600" spc="-85" dirty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sz="1600" spc="-80" dirty="0">
                <a:solidFill>
                  <a:srgbClr val="FFFFFF"/>
                </a:solidFill>
                <a:latin typeface="Microsoft Sans Serif"/>
                <a:cs typeface="Microsoft Sans Serif"/>
              </a:rPr>
              <a:t>н</a:t>
            </a:r>
            <a:r>
              <a:rPr sz="1600" spc="-85" dirty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sz="1600" spc="-130" dirty="0">
                <a:solidFill>
                  <a:srgbClr val="FFFFFF"/>
                </a:solidFill>
                <a:latin typeface="Microsoft Sans Serif"/>
                <a:cs typeface="Microsoft Sans Serif"/>
              </a:rPr>
              <a:t>с</a:t>
            </a:r>
            <a:r>
              <a:rPr sz="1600" spc="-145" dirty="0">
                <a:solidFill>
                  <a:srgbClr val="FFFFFF"/>
                </a:solidFill>
                <a:latin typeface="Microsoft Sans Serif"/>
                <a:cs typeface="Microsoft Sans Serif"/>
              </a:rPr>
              <a:t>т</a:t>
            </a:r>
            <a:r>
              <a:rPr sz="1600" spc="-125" dirty="0">
                <a:solidFill>
                  <a:srgbClr val="FFFFFF"/>
                </a:solidFill>
                <a:latin typeface="Microsoft Sans Serif"/>
                <a:cs typeface="Microsoft Sans Serif"/>
              </a:rPr>
              <a:t>е</a:t>
            </a:r>
            <a:r>
              <a:rPr sz="1600" spc="-100" dirty="0">
                <a:solidFill>
                  <a:srgbClr val="FFFFFF"/>
                </a:solidFill>
                <a:latin typeface="Microsoft Sans Serif"/>
                <a:cs typeface="Microsoft Sans Serif"/>
              </a:rPr>
              <a:t>р</a:t>
            </a:r>
            <a:r>
              <a:rPr sz="1600" spc="-130" dirty="0">
                <a:solidFill>
                  <a:srgbClr val="FFFFFF"/>
                </a:solidFill>
                <a:latin typeface="Microsoft Sans Serif"/>
                <a:cs typeface="Microsoft Sans Serif"/>
              </a:rPr>
              <a:t>ст</a:t>
            </a:r>
            <a:r>
              <a:rPr sz="1600" spc="-145" dirty="0">
                <a:solidFill>
                  <a:srgbClr val="FFFFFF"/>
                </a:solidFill>
                <a:latin typeface="Microsoft Sans Serif"/>
                <a:cs typeface="Microsoft Sans Serif"/>
              </a:rPr>
              <a:t>в</a:t>
            </a:r>
            <a:r>
              <a:rPr sz="1600" spc="-90" dirty="0">
                <a:solidFill>
                  <a:srgbClr val="FFFFFF"/>
                </a:solidFill>
                <a:latin typeface="Microsoft Sans Serif"/>
                <a:cs typeface="Microsoft Sans Serif"/>
              </a:rPr>
              <a:t>о</a:t>
            </a:r>
            <a:r>
              <a:rPr sz="1600" spc="-5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80" dirty="0">
                <a:solidFill>
                  <a:srgbClr val="FFFFFF"/>
                </a:solidFill>
                <a:latin typeface="Microsoft Sans Serif"/>
                <a:cs typeface="Microsoft Sans Serif"/>
              </a:rPr>
              <a:t>ж</a:t>
            </a:r>
            <a:r>
              <a:rPr sz="1600" spc="-105" dirty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sz="1600" spc="-100" dirty="0">
                <a:solidFill>
                  <a:srgbClr val="FFFFFF"/>
                </a:solidFill>
                <a:latin typeface="Microsoft Sans Serif"/>
                <a:cs typeface="Microsoft Sans Serif"/>
              </a:rPr>
              <a:t>л</a:t>
            </a:r>
            <a:r>
              <a:rPr sz="1600" spc="-85" dirty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sz="1600" spc="-114" dirty="0">
                <a:solidFill>
                  <a:srgbClr val="FFFFFF"/>
                </a:solidFill>
                <a:latin typeface="Microsoft Sans Serif"/>
                <a:cs typeface="Microsoft Sans Serif"/>
              </a:rPr>
              <a:t>щ</a:t>
            </a:r>
            <a:r>
              <a:rPr sz="1600" spc="-80" dirty="0">
                <a:solidFill>
                  <a:srgbClr val="FFFFFF"/>
                </a:solidFill>
                <a:latin typeface="Microsoft Sans Serif"/>
                <a:cs typeface="Microsoft Sans Serif"/>
              </a:rPr>
              <a:t>н</a:t>
            </a:r>
            <a:r>
              <a:rPr sz="1600" spc="-130" dirty="0">
                <a:solidFill>
                  <a:srgbClr val="FFFFFF"/>
                </a:solidFill>
                <a:latin typeface="Microsoft Sans Serif"/>
                <a:cs typeface="Microsoft Sans Serif"/>
              </a:rPr>
              <a:t>о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-  </a:t>
            </a:r>
            <a:r>
              <a:rPr sz="1600" spc="-130" dirty="0">
                <a:solidFill>
                  <a:srgbClr val="FFFFFF"/>
                </a:solidFill>
                <a:latin typeface="Microsoft Sans Serif"/>
                <a:cs typeface="Microsoft Sans Serif"/>
              </a:rPr>
              <a:t>к</a:t>
            </a:r>
            <a:r>
              <a:rPr sz="1600" spc="-80" dirty="0">
                <a:solidFill>
                  <a:srgbClr val="FFFFFF"/>
                </a:solidFill>
                <a:latin typeface="Microsoft Sans Serif"/>
                <a:cs typeface="Microsoft Sans Serif"/>
              </a:rPr>
              <a:t>о</a:t>
            </a:r>
            <a:r>
              <a:rPr sz="1600" spc="-165" dirty="0">
                <a:solidFill>
                  <a:srgbClr val="FFFFFF"/>
                </a:solidFill>
                <a:latin typeface="Microsoft Sans Serif"/>
                <a:cs typeface="Microsoft Sans Serif"/>
              </a:rPr>
              <a:t>мм</a:t>
            </a:r>
            <a:r>
              <a:rPr sz="1600" spc="-80" dirty="0">
                <a:solidFill>
                  <a:srgbClr val="FFFFFF"/>
                </a:solidFill>
                <a:latin typeface="Microsoft Sans Serif"/>
                <a:cs typeface="Microsoft Sans Serif"/>
              </a:rPr>
              <a:t>у</a:t>
            </a:r>
            <a:r>
              <a:rPr sz="1600" spc="-75" dirty="0">
                <a:solidFill>
                  <a:srgbClr val="FFFFFF"/>
                </a:solidFill>
                <a:latin typeface="Microsoft Sans Serif"/>
                <a:cs typeface="Microsoft Sans Serif"/>
              </a:rPr>
              <a:t>н</a:t>
            </a:r>
            <a:r>
              <a:rPr sz="1600" spc="-140" dirty="0">
                <a:solidFill>
                  <a:srgbClr val="FFFFFF"/>
                </a:solidFill>
                <a:latin typeface="Microsoft Sans Serif"/>
                <a:cs typeface="Microsoft Sans Serif"/>
              </a:rPr>
              <a:t>а</a:t>
            </a:r>
            <a:r>
              <a:rPr sz="1600" spc="-155" dirty="0">
                <a:solidFill>
                  <a:srgbClr val="FFFFFF"/>
                </a:solidFill>
                <a:latin typeface="Microsoft Sans Serif"/>
                <a:cs typeface="Microsoft Sans Serif"/>
              </a:rPr>
              <a:t>л</a:t>
            </a:r>
            <a:r>
              <a:rPr sz="1600" spc="-170" dirty="0">
                <a:solidFill>
                  <a:srgbClr val="FFFFFF"/>
                </a:solidFill>
                <a:latin typeface="Microsoft Sans Serif"/>
                <a:cs typeface="Microsoft Sans Serif"/>
              </a:rPr>
              <a:t>ь</a:t>
            </a:r>
            <a:r>
              <a:rPr sz="1600" spc="-100" dirty="0">
                <a:solidFill>
                  <a:srgbClr val="FFFFFF"/>
                </a:solidFill>
                <a:latin typeface="Microsoft Sans Serif"/>
                <a:cs typeface="Microsoft Sans Serif"/>
              </a:rPr>
              <a:t>н</a:t>
            </a:r>
            <a:r>
              <a:rPr sz="1600" spc="-80" dirty="0">
                <a:solidFill>
                  <a:srgbClr val="FFFFFF"/>
                </a:solidFill>
                <a:latin typeface="Microsoft Sans Serif"/>
                <a:cs typeface="Microsoft Sans Serif"/>
              </a:rPr>
              <a:t>о</a:t>
            </a:r>
            <a:r>
              <a:rPr sz="1600" spc="-114" dirty="0">
                <a:solidFill>
                  <a:srgbClr val="FFFFFF"/>
                </a:solidFill>
                <a:latin typeface="Microsoft Sans Serif"/>
                <a:cs typeface="Microsoft Sans Serif"/>
              </a:rPr>
              <a:t>г</a:t>
            </a:r>
            <a:r>
              <a:rPr sz="1600" spc="-90" dirty="0">
                <a:solidFill>
                  <a:srgbClr val="FFFFFF"/>
                </a:solidFill>
                <a:latin typeface="Microsoft Sans Serif"/>
                <a:cs typeface="Microsoft Sans Serif"/>
              </a:rPr>
              <a:t>о</a:t>
            </a:r>
            <a:r>
              <a:rPr sz="1600" spc="-7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80" dirty="0">
                <a:solidFill>
                  <a:srgbClr val="FFFFFF"/>
                </a:solidFill>
                <a:latin typeface="Microsoft Sans Serif"/>
                <a:cs typeface="Microsoft Sans Serif"/>
              </a:rPr>
              <a:t>хо</a:t>
            </a:r>
            <a:r>
              <a:rPr sz="1600" spc="-155" dirty="0">
                <a:solidFill>
                  <a:srgbClr val="FFFFFF"/>
                </a:solidFill>
                <a:latin typeface="Microsoft Sans Serif"/>
                <a:cs typeface="Microsoft Sans Serif"/>
              </a:rPr>
              <a:t>зя</a:t>
            </a:r>
            <a:r>
              <a:rPr sz="1600" spc="-85" dirty="0">
                <a:solidFill>
                  <a:srgbClr val="FFFFFF"/>
                </a:solidFill>
                <a:latin typeface="Microsoft Sans Serif"/>
                <a:cs typeface="Microsoft Sans Serif"/>
              </a:rPr>
              <a:t>й</a:t>
            </a:r>
            <a:r>
              <a:rPr sz="1600" spc="-130" dirty="0">
                <a:solidFill>
                  <a:srgbClr val="FFFFFF"/>
                </a:solidFill>
                <a:latin typeface="Microsoft Sans Serif"/>
                <a:cs typeface="Microsoft Sans Serif"/>
              </a:rPr>
              <a:t>ст</a:t>
            </a:r>
            <a:r>
              <a:rPr sz="1600" spc="-145" dirty="0">
                <a:solidFill>
                  <a:srgbClr val="FFFFFF"/>
                </a:solidFill>
                <a:latin typeface="Microsoft Sans Serif"/>
                <a:cs typeface="Microsoft Sans Serif"/>
              </a:rPr>
              <a:t>в</a:t>
            </a:r>
            <a:r>
              <a:rPr sz="1600" spc="-114" dirty="0">
                <a:solidFill>
                  <a:srgbClr val="FFFFFF"/>
                </a:solidFill>
                <a:latin typeface="Microsoft Sans Serif"/>
                <a:cs typeface="Microsoft Sans Serif"/>
              </a:rPr>
              <a:t>а  </a:t>
            </a:r>
            <a:r>
              <a:rPr sz="1600" spc="-85" dirty="0">
                <a:solidFill>
                  <a:srgbClr val="FFFFFF"/>
                </a:solidFill>
                <a:latin typeface="Microsoft Sans Serif"/>
                <a:cs typeface="Microsoft Sans Serif"/>
              </a:rPr>
              <a:t>М</a:t>
            </a:r>
            <a:r>
              <a:rPr sz="1600" spc="-75" dirty="0">
                <a:solidFill>
                  <a:srgbClr val="FFFFFF"/>
                </a:solidFill>
                <a:latin typeface="Microsoft Sans Serif"/>
                <a:cs typeface="Microsoft Sans Serif"/>
              </a:rPr>
              <a:t>о</a:t>
            </a:r>
            <a:r>
              <a:rPr sz="1600" spc="-100" dirty="0">
                <a:solidFill>
                  <a:srgbClr val="FFFFFF"/>
                </a:solidFill>
                <a:latin typeface="Microsoft Sans Serif"/>
                <a:cs typeface="Microsoft Sans Serif"/>
              </a:rPr>
              <a:t>с</a:t>
            </a:r>
            <a:r>
              <a:rPr sz="1600" spc="-120" dirty="0">
                <a:solidFill>
                  <a:srgbClr val="FFFFFF"/>
                </a:solidFill>
                <a:latin typeface="Microsoft Sans Serif"/>
                <a:cs typeface="Microsoft Sans Serif"/>
              </a:rPr>
              <a:t>к</a:t>
            </a:r>
            <a:r>
              <a:rPr sz="1600" spc="-75" dirty="0">
                <a:solidFill>
                  <a:srgbClr val="FFFFFF"/>
                </a:solidFill>
                <a:latin typeface="Microsoft Sans Serif"/>
                <a:cs typeface="Microsoft Sans Serif"/>
              </a:rPr>
              <a:t>о</a:t>
            </a:r>
            <a:r>
              <a:rPr sz="1600" spc="-155" dirty="0">
                <a:solidFill>
                  <a:srgbClr val="FFFFFF"/>
                </a:solidFill>
                <a:latin typeface="Microsoft Sans Serif"/>
                <a:cs typeface="Microsoft Sans Serif"/>
              </a:rPr>
              <a:t>в</a:t>
            </a:r>
            <a:r>
              <a:rPr sz="1600" spc="-100" dirty="0">
                <a:solidFill>
                  <a:srgbClr val="FFFFFF"/>
                </a:solidFill>
                <a:latin typeface="Microsoft Sans Serif"/>
                <a:cs typeface="Microsoft Sans Serif"/>
              </a:rPr>
              <a:t>с</a:t>
            </a:r>
            <a:r>
              <a:rPr sz="1600" spc="-120" dirty="0">
                <a:solidFill>
                  <a:srgbClr val="FFFFFF"/>
                </a:solidFill>
                <a:latin typeface="Microsoft Sans Serif"/>
                <a:cs typeface="Microsoft Sans Serif"/>
              </a:rPr>
              <a:t>к</a:t>
            </a:r>
            <a:r>
              <a:rPr sz="1600" spc="-75" dirty="0">
                <a:solidFill>
                  <a:srgbClr val="FFFFFF"/>
                </a:solidFill>
                <a:latin typeface="Microsoft Sans Serif"/>
                <a:cs typeface="Microsoft Sans Serif"/>
              </a:rPr>
              <a:t>о</a:t>
            </a:r>
            <a:r>
              <a:rPr sz="1600" spc="-90" dirty="0">
                <a:solidFill>
                  <a:srgbClr val="FFFFFF"/>
                </a:solidFill>
                <a:latin typeface="Microsoft Sans Serif"/>
                <a:cs typeface="Microsoft Sans Serif"/>
              </a:rPr>
              <a:t>й</a:t>
            </a:r>
            <a:r>
              <a:rPr sz="1600" spc="-6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55" dirty="0">
                <a:solidFill>
                  <a:srgbClr val="FFFFFF"/>
                </a:solidFill>
                <a:latin typeface="Microsoft Sans Serif"/>
                <a:cs typeface="Microsoft Sans Serif"/>
              </a:rPr>
              <a:t>о</a:t>
            </a:r>
            <a:r>
              <a:rPr sz="1600" spc="-105" dirty="0">
                <a:solidFill>
                  <a:srgbClr val="FFFFFF"/>
                </a:solidFill>
                <a:latin typeface="Microsoft Sans Serif"/>
                <a:cs typeface="Microsoft Sans Serif"/>
              </a:rPr>
              <a:t>бл</a:t>
            </a:r>
            <a:r>
              <a:rPr sz="1600" spc="-125" dirty="0">
                <a:solidFill>
                  <a:srgbClr val="FFFFFF"/>
                </a:solidFill>
                <a:latin typeface="Microsoft Sans Serif"/>
                <a:cs typeface="Microsoft Sans Serif"/>
              </a:rPr>
              <a:t>асти</a:t>
            </a:r>
            <a:endParaRPr sz="1600" dirty="0">
              <a:latin typeface="Microsoft Sans Serif"/>
              <a:cs typeface="Microsoft Sans Serif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816863" y="262127"/>
            <a:ext cx="7538084" cy="988060"/>
            <a:chOff x="816863" y="262127"/>
            <a:chExt cx="7538084" cy="988060"/>
          </a:xfrm>
        </p:grpSpPr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16863" y="262127"/>
              <a:ext cx="4224528" cy="987551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879080" y="399287"/>
              <a:ext cx="475487" cy="630936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1447800" y="2232615"/>
            <a:ext cx="102044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услуг и сервисов ЖКХ в электронном виде </a:t>
            </a:r>
          </a:p>
        </p:txBody>
      </p:sp>
    </p:spTree>
    <p:extLst>
      <p:ext uri="{BB962C8B-B14F-4D97-AF65-F5344CB8AC3E}">
        <p14:creationId xmlns:p14="http://schemas.microsoft.com/office/powerpoint/2010/main" val="23311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Номер слайда 7"/>
          <p:cNvSpPr txBox="1">
            <a:spLocks/>
          </p:cNvSpPr>
          <p:nvPr/>
        </p:nvSpPr>
        <p:spPr>
          <a:xfrm>
            <a:off x="9168341" y="6581657"/>
            <a:ext cx="2844800" cy="365124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54" name="Номер слайда 7"/>
          <p:cNvSpPr txBox="1">
            <a:spLocks/>
          </p:cNvSpPr>
          <p:nvPr/>
        </p:nvSpPr>
        <p:spPr>
          <a:xfrm>
            <a:off x="11598799" y="6612356"/>
            <a:ext cx="372525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 marL="0" algn="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5" name="object 5"/>
          <p:cNvSpPr/>
          <p:nvPr/>
        </p:nvSpPr>
        <p:spPr>
          <a:xfrm>
            <a:off x="-8792" y="0"/>
            <a:ext cx="8001000" cy="1178145"/>
          </a:xfrm>
          <a:custGeom>
            <a:avLst/>
            <a:gdLst/>
            <a:ahLst/>
            <a:cxnLst/>
            <a:rect l="l" t="t" r="r" b="b"/>
            <a:pathLst>
              <a:path w="6152515" h="1332230">
                <a:moveTo>
                  <a:pt x="5905881" y="0"/>
                </a:moveTo>
                <a:lnTo>
                  <a:pt x="246557" y="0"/>
                </a:lnTo>
                <a:lnTo>
                  <a:pt x="196868" y="5008"/>
                </a:lnTo>
                <a:lnTo>
                  <a:pt x="150586" y="19371"/>
                </a:lnTo>
                <a:lnTo>
                  <a:pt x="108705" y="42099"/>
                </a:lnTo>
                <a:lnTo>
                  <a:pt x="72215" y="72199"/>
                </a:lnTo>
                <a:lnTo>
                  <a:pt x="42108" y="108681"/>
                </a:lnTo>
                <a:lnTo>
                  <a:pt x="19375" y="150554"/>
                </a:lnTo>
                <a:lnTo>
                  <a:pt x="5009" y="196826"/>
                </a:lnTo>
                <a:lnTo>
                  <a:pt x="0" y="246506"/>
                </a:lnTo>
                <a:lnTo>
                  <a:pt x="0" y="1085468"/>
                </a:lnTo>
                <a:lnTo>
                  <a:pt x="5009" y="1135149"/>
                </a:lnTo>
                <a:lnTo>
                  <a:pt x="19375" y="1181421"/>
                </a:lnTo>
                <a:lnTo>
                  <a:pt x="42108" y="1223294"/>
                </a:lnTo>
                <a:lnTo>
                  <a:pt x="72215" y="1259776"/>
                </a:lnTo>
                <a:lnTo>
                  <a:pt x="108705" y="1289876"/>
                </a:lnTo>
                <a:lnTo>
                  <a:pt x="150586" y="1312604"/>
                </a:lnTo>
                <a:lnTo>
                  <a:pt x="196868" y="1326967"/>
                </a:lnTo>
                <a:lnTo>
                  <a:pt x="246557" y="1331976"/>
                </a:lnTo>
                <a:lnTo>
                  <a:pt x="5905881" y="1331976"/>
                </a:lnTo>
                <a:lnTo>
                  <a:pt x="5955561" y="1326967"/>
                </a:lnTo>
                <a:lnTo>
                  <a:pt x="6001833" y="1312604"/>
                </a:lnTo>
                <a:lnTo>
                  <a:pt x="6043706" y="1289876"/>
                </a:lnTo>
                <a:lnTo>
                  <a:pt x="6080188" y="1259776"/>
                </a:lnTo>
                <a:lnTo>
                  <a:pt x="6110288" y="1223294"/>
                </a:lnTo>
                <a:lnTo>
                  <a:pt x="6133016" y="1181421"/>
                </a:lnTo>
                <a:lnTo>
                  <a:pt x="6147379" y="1135149"/>
                </a:lnTo>
                <a:lnTo>
                  <a:pt x="6152388" y="1085468"/>
                </a:lnTo>
                <a:lnTo>
                  <a:pt x="6152388" y="246506"/>
                </a:lnTo>
                <a:lnTo>
                  <a:pt x="6147379" y="196826"/>
                </a:lnTo>
                <a:lnTo>
                  <a:pt x="6133016" y="150554"/>
                </a:lnTo>
                <a:lnTo>
                  <a:pt x="6110288" y="108681"/>
                </a:lnTo>
                <a:lnTo>
                  <a:pt x="6080188" y="72199"/>
                </a:lnTo>
                <a:lnTo>
                  <a:pt x="6043706" y="42099"/>
                </a:lnTo>
                <a:lnTo>
                  <a:pt x="6001833" y="19371"/>
                </a:lnTo>
                <a:lnTo>
                  <a:pt x="5955561" y="5008"/>
                </a:lnTo>
                <a:lnTo>
                  <a:pt x="5905881" y="0"/>
                </a:lnTo>
                <a:close/>
              </a:path>
            </a:pathLst>
          </a:custGeom>
          <a:solidFill>
            <a:srgbClr val="009292"/>
          </a:solidFill>
        </p:spPr>
        <p:txBody>
          <a:bodyPr wrap="square" lIns="0" tIns="0" rIns="0" bIns="0" rtlCol="0"/>
          <a:lstStyle/>
          <a:p>
            <a:endParaRPr sz="1500" dirty="0"/>
          </a:p>
        </p:txBody>
      </p:sp>
      <p:sp>
        <p:nvSpPr>
          <p:cNvPr id="16" name="TextBox 15"/>
          <p:cNvSpPr txBox="1"/>
          <p:nvPr/>
        </p:nvSpPr>
        <p:spPr>
          <a:xfrm>
            <a:off x="109012" y="50463"/>
            <a:ext cx="7765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9011" y="228600"/>
            <a:ext cx="7765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Новый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 обратный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связи через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QR-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821107"/>
              </p:ext>
            </p:extLst>
          </p:nvPr>
        </p:nvGraphicFramePr>
        <p:xfrm>
          <a:off x="109011" y="4100716"/>
          <a:ext cx="6901389" cy="2681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01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51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Преимущества</a:t>
                      </a:r>
                      <a:endParaRPr sz="1600" b="1" dirty="0">
                        <a:solidFill>
                          <a:srgbClr val="00206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271">
                <a:tc>
                  <a:txBody>
                    <a:bodyPr/>
                    <a:lstStyle/>
                    <a:p>
                      <a:pPr marL="180975" indent="-180975">
                        <a:buFont typeface="+mj-lt"/>
                        <a:buAutoNum type="arabicPeriod"/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Исключение </a:t>
                      </a:r>
                      <a:r>
                        <a:rPr lang="ru-RU" sz="1600" b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фейковых</a:t>
                      </a:r>
                      <a:r>
                        <a:rPr lang="ru-RU" sz="1600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жалоб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sz="1600" b="0" i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(скан </a:t>
                      </a:r>
                      <a:r>
                        <a:rPr lang="en-US" sz="1600" b="0" i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QR-</a:t>
                      </a:r>
                      <a:r>
                        <a:rPr lang="ru-RU" sz="1600" b="0" i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кода – подтверждение реального обращения)</a:t>
                      </a:r>
                      <a:endParaRPr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666977"/>
                  </a:ext>
                </a:extLst>
              </a:tr>
              <a:tr h="670271">
                <a:tc>
                  <a:txBody>
                    <a:bodyPr/>
                    <a:lstStyle/>
                    <a:p>
                      <a:pPr marL="180975" indent="-180975">
                        <a:buFont typeface="+mj-lt"/>
                        <a:buAutoNum type="arabicPeriod" startAt="2"/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Удобство подачи обращения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(минимальное количество обязательных строк для заполнения)</a:t>
                      </a:r>
                      <a:endParaRPr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5208850"/>
                  </a:ext>
                </a:extLst>
              </a:tr>
              <a:tr h="670271">
                <a:tc>
                  <a:txBody>
                    <a:bodyPr/>
                    <a:lstStyle/>
                    <a:p>
                      <a:pPr marL="180975" indent="-180975">
                        <a:buFont typeface="+mj-lt"/>
                        <a:buAutoNum type="arabicPeriod" startAt="3"/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Оперативная отработка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(Сокращение сроков отработки до 5 дней)</a:t>
                      </a:r>
                      <a:endParaRPr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2368966"/>
                  </a:ext>
                </a:extLst>
              </a:tr>
              <a:tr h="335135">
                <a:tc>
                  <a:txBody>
                    <a:bodyPr/>
                    <a:lstStyle/>
                    <a:p>
                      <a:pPr marL="0" marR="0" lvl="0" indent="0" algn="l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Качественное рассмотрение обращения </a:t>
                      </a:r>
                      <a:endParaRPr lang="ru-RU" sz="1600" b="1" kern="1200" spc="-15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2021 год"/>
          <p:cNvSpPr txBox="1"/>
          <p:nvPr/>
        </p:nvSpPr>
        <p:spPr>
          <a:xfrm>
            <a:off x="1828800" y="1123258"/>
            <a:ext cx="9023116" cy="54618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7092" tIns="57092" rIns="57092" bIns="57092" anchor="ctr">
            <a:spAutoFit/>
          </a:bodyPr>
          <a:lstStyle>
            <a:lvl1pPr>
              <a:defRPr sz="6400" cap="small"/>
            </a:lvl1pPr>
          </a:lstStyle>
          <a:p>
            <a:pPr algn="ctr" defTabSz="2604469" hangingPunct="0"/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Proxima Nova"/>
              </a:rPr>
              <a:t>QR-</a:t>
            </a:r>
            <a:r>
              <a:rPr lang="ru-RU" sz="2800" b="1" kern="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Proxima Nova"/>
              </a:rPr>
              <a:t>код по вопросам начислений за ЖКУ </a:t>
            </a:r>
          </a:p>
        </p:txBody>
      </p:sp>
      <p:graphicFrame>
        <p:nvGraphicFramePr>
          <p:cNvPr id="24" name="Схема 23"/>
          <p:cNvGraphicFramePr/>
          <p:nvPr>
            <p:extLst>
              <p:ext uri="{D42A27DB-BD31-4B8C-83A1-F6EECF244321}">
                <p14:modId xmlns:p14="http://schemas.microsoft.com/office/powerpoint/2010/main" val="2978824870"/>
              </p:ext>
            </p:extLst>
          </p:nvPr>
        </p:nvGraphicFramePr>
        <p:xfrm>
          <a:off x="0" y="1578953"/>
          <a:ext cx="11887200" cy="1125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5" name="Группа 24"/>
          <p:cNvGrpSpPr/>
          <p:nvPr/>
        </p:nvGrpSpPr>
        <p:grpSpPr>
          <a:xfrm>
            <a:off x="3422156" y="3160311"/>
            <a:ext cx="4864510" cy="787144"/>
            <a:chOff x="3211679" y="0"/>
            <a:chExt cx="2457426" cy="1296144"/>
          </a:xfrm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3211679" y="0"/>
              <a:ext cx="2457426" cy="1296144"/>
            </a:xfrm>
            <a:prstGeom prst="roundRect">
              <a:avLst>
                <a:gd name="adj" fmla="val 10000"/>
              </a:avLst>
            </a:prstGeom>
            <a:solidFill>
              <a:srgbClr val="009999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Скругленный прямоугольник 4"/>
            <p:cNvSpPr txBox="1"/>
            <p:nvPr/>
          </p:nvSpPr>
          <p:spPr>
            <a:xfrm>
              <a:off x="3474525" y="311830"/>
              <a:ext cx="1946812" cy="6724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Ответ направляется </a:t>
              </a:r>
              <a:br>
                <a:rPr lang="ru-RU" sz="16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sz="16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электронную почту заявителя </a:t>
              </a:r>
              <a:br>
                <a:rPr lang="ru-RU" sz="16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sz="1600" b="1" i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16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срок </a:t>
              </a:r>
              <a:r>
                <a:rPr lang="ru-RU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5 </a:t>
              </a:r>
              <a:r>
                <a:rPr lang="ru-RU" sz="16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дней)</a:t>
              </a:r>
              <a:endPara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 rot="5400000">
            <a:off x="5803228" y="2666786"/>
            <a:ext cx="388026" cy="599025"/>
            <a:chOff x="2567572" y="447851"/>
            <a:chExt cx="495406" cy="253297"/>
          </a:xfrm>
        </p:grpSpPr>
        <p:sp>
          <p:nvSpPr>
            <p:cNvPr id="29" name="Стрелка вправо 28"/>
            <p:cNvSpPr/>
            <p:nvPr/>
          </p:nvSpPr>
          <p:spPr>
            <a:xfrm>
              <a:off x="2567572" y="447851"/>
              <a:ext cx="495406" cy="253297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009999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Стрелка вправо 4"/>
            <p:cNvSpPr txBox="1"/>
            <p:nvPr/>
          </p:nvSpPr>
          <p:spPr>
            <a:xfrm>
              <a:off x="2567572" y="498510"/>
              <a:ext cx="419417" cy="1519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/>
            </a:p>
          </p:txBody>
        </p:sp>
      </p:grpSp>
      <p:grpSp>
        <p:nvGrpSpPr>
          <p:cNvPr id="31" name="Группа 30"/>
          <p:cNvGrpSpPr/>
          <p:nvPr/>
        </p:nvGrpSpPr>
        <p:grpSpPr>
          <a:xfrm rot="10800000">
            <a:off x="7543800" y="2125139"/>
            <a:ext cx="1371600" cy="660172"/>
            <a:chOff x="2500845" y="447851"/>
            <a:chExt cx="562133" cy="253297"/>
          </a:xfrm>
        </p:grpSpPr>
        <p:sp>
          <p:nvSpPr>
            <p:cNvPr id="32" name="Стрелка вправо 31"/>
            <p:cNvSpPr/>
            <p:nvPr/>
          </p:nvSpPr>
          <p:spPr>
            <a:xfrm>
              <a:off x="2567572" y="447851"/>
              <a:ext cx="495406" cy="253297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009999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Стрелка вправо 4"/>
            <p:cNvSpPr txBox="1"/>
            <p:nvPr/>
          </p:nvSpPr>
          <p:spPr>
            <a:xfrm>
              <a:off x="2500845" y="447852"/>
              <a:ext cx="419417" cy="2026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/>
            </a:p>
          </p:txBody>
        </p:sp>
      </p:grpSp>
      <p:pic>
        <p:nvPicPr>
          <p:cNvPr id="22" name="Рисунок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23240" y="4039422"/>
            <a:ext cx="4756060" cy="27423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1381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Номер слайда 7"/>
          <p:cNvSpPr txBox="1">
            <a:spLocks/>
          </p:cNvSpPr>
          <p:nvPr/>
        </p:nvSpPr>
        <p:spPr>
          <a:xfrm>
            <a:off x="9168341" y="6581657"/>
            <a:ext cx="2844800" cy="365124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54" name="Номер слайда 7"/>
          <p:cNvSpPr txBox="1">
            <a:spLocks/>
          </p:cNvSpPr>
          <p:nvPr/>
        </p:nvSpPr>
        <p:spPr>
          <a:xfrm>
            <a:off x="11598799" y="6612356"/>
            <a:ext cx="372525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 marL="0" algn="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5" name="object 5"/>
          <p:cNvSpPr/>
          <p:nvPr/>
        </p:nvSpPr>
        <p:spPr>
          <a:xfrm>
            <a:off x="-8792" y="0"/>
            <a:ext cx="8001000" cy="1178145"/>
          </a:xfrm>
          <a:custGeom>
            <a:avLst/>
            <a:gdLst/>
            <a:ahLst/>
            <a:cxnLst/>
            <a:rect l="l" t="t" r="r" b="b"/>
            <a:pathLst>
              <a:path w="6152515" h="1332230">
                <a:moveTo>
                  <a:pt x="5905881" y="0"/>
                </a:moveTo>
                <a:lnTo>
                  <a:pt x="246557" y="0"/>
                </a:lnTo>
                <a:lnTo>
                  <a:pt x="196868" y="5008"/>
                </a:lnTo>
                <a:lnTo>
                  <a:pt x="150586" y="19371"/>
                </a:lnTo>
                <a:lnTo>
                  <a:pt x="108705" y="42099"/>
                </a:lnTo>
                <a:lnTo>
                  <a:pt x="72215" y="72199"/>
                </a:lnTo>
                <a:lnTo>
                  <a:pt x="42108" y="108681"/>
                </a:lnTo>
                <a:lnTo>
                  <a:pt x="19375" y="150554"/>
                </a:lnTo>
                <a:lnTo>
                  <a:pt x="5009" y="196826"/>
                </a:lnTo>
                <a:lnTo>
                  <a:pt x="0" y="246506"/>
                </a:lnTo>
                <a:lnTo>
                  <a:pt x="0" y="1085468"/>
                </a:lnTo>
                <a:lnTo>
                  <a:pt x="5009" y="1135149"/>
                </a:lnTo>
                <a:lnTo>
                  <a:pt x="19375" y="1181421"/>
                </a:lnTo>
                <a:lnTo>
                  <a:pt x="42108" y="1223294"/>
                </a:lnTo>
                <a:lnTo>
                  <a:pt x="72215" y="1259776"/>
                </a:lnTo>
                <a:lnTo>
                  <a:pt x="108705" y="1289876"/>
                </a:lnTo>
                <a:lnTo>
                  <a:pt x="150586" y="1312604"/>
                </a:lnTo>
                <a:lnTo>
                  <a:pt x="196868" y="1326967"/>
                </a:lnTo>
                <a:lnTo>
                  <a:pt x="246557" y="1331976"/>
                </a:lnTo>
                <a:lnTo>
                  <a:pt x="5905881" y="1331976"/>
                </a:lnTo>
                <a:lnTo>
                  <a:pt x="5955561" y="1326967"/>
                </a:lnTo>
                <a:lnTo>
                  <a:pt x="6001833" y="1312604"/>
                </a:lnTo>
                <a:lnTo>
                  <a:pt x="6043706" y="1289876"/>
                </a:lnTo>
                <a:lnTo>
                  <a:pt x="6080188" y="1259776"/>
                </a:lnTo>
                <a:lnTo>
                  <a:pt x="6110288" y="1223294"/>
                </a:lnTo>
                <a:lnTo>
                  <a:pt x="6133016" y="1181421"/>
                </a:lnTo>
                <a:lnTo>
                  <a:pt x="6147379" y="1135149"/>
                </a:lnTo>
                <a:lnTo>
                  <a:pt x="6152388" y="1085468"/>
                </a:lnTo>
                <a:lnTo>
                  <a:pt x="6152388" y="246506"/>
                </a:lnTo>
                <a:lnTo>
                  <a:pt x="6147379" y="196826"/>
                </a:lnTo>
                <a:lnTo>
                  <a:pt x="6133016" y="150554"/>
                </a:lnTo>
                <a:lnTo>
                  <a:pt x="6110288" y="108681"/>
                </a:lnTo>
                <a:lnTo>
                  <a:pt x="6080188" y="72199"/>
                </a:lnTo>
                <a:lnTo>
                  <a:pt x="6043706" y="42099"/>
                </a:lnTo>
                <a:lnTo>
                  <a:pt x="6001833" y="19371"/>
                </a:lnTo>
                <a:lnTo>
                  <a:pt x="5955561" y="5008"/>
                </a:lnTo>
                <a:lnTo>
                  <a:pt x="5905881" y="0"/>
                </a:lnTo>
                <a:close/>
              </a:path>
            </a:pathLst>
          </a:custGeom>
          <a:solidFill>
            <a:srgbClr val="009292"/>
          </a:solidFill>
        </p:spPr>
        <p:txBody>
          <a:bodyPr wrap="square" lIns="0" tIns="0" rIns="0" bIns="0" rtlCol="0"/>
          <a:lstStyle/>
          <a:p>
            <a:endParaRPr sz="1500" dirty="0"/>
          </a:p>
        </p:txBody>
      </p:sp>
      <p:sp>
        <p:nvSpPr>
          <p:cNvPr id="16" name="TextBox 15"/>
          <p:cNvSpPr txBox="1"/>
          <p:nvPr/>
        </p:nvSpPr>
        <p:spPr>
          <a:xfrm>
            <a:off x="109012" y="50463"/>
            <a:ext cx="7765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9011" y="228600"/>
            <a:ext cx="7765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Новый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 обратный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связи через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QR-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8792" y="1121601"/>
            <a:ext cx="12200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Реестра заявок жителей по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переходу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Единую систему расчетов </a:t>
            </a:r>
          </a:p>
        </p:txBody>
      </p:sp>
      <p:grpSp>
        <p:nvGrpSpPr>
          <p:cNvPr id="36" name="object 13"/>
          <p:cNvGrpSpPr/>
          <p:nvPr/>
        </p:nvGrpSpPr>
        <p:grpSpPr>
          <a:xfrm>
            <a:off x="9715179" y="1660223"/>
            <a:ext cx="1751123" cy="1803696"/>
            <a:chOff x="9713969" y="1488898"/>
            <a:chExt cx="1937385" cy="2197735"/>
          </a:xfrm>
        </p:grpSpPr>
        <p:pic>
          <p:nvPicPr>
            <p:cNvPr id="37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13969" y="1488898"/>
              <a:ext cx="1937018" cy="2197682"/>
            </a:xfrm>
            <a:prstGeom prst="rect">
              <a:avLst/>
            </a:prstGeom>
          </p:spPr>
        </p:pic>
        <p:pic>
          <p:nvPicPr>
            <p:cNvPr id="38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68840" y="1534668"/>
              <a:ext cx="1776983" cy="2046731"/>
            </a:xfrm>
            <a:prstGeom prst="rect">
              <a:avLst/>
            </a:prstGeom>
          </p:spPr>
        </p:pic>
        <p:sp>
          <p:nvSpPr>
            <p:cNvPr id="39" name="object 16"/>
            <p:cNvSpPr/>
            <p:nvPr/>
          </p:nvSpPr>
          <p:spPr>
            <a:xfrm>
              <a:off x="9749790" y="1515618"/>
              <a:ext cx="1815464" cy="2085339"/>
            </a:xfrm>
            <a:custGeom>
              <a:avLst/>
              <a:gdLst/>
              <a:ahLst/>
              <a:cxnLst/>
              <a:rect l="l" t="t" r="r" b="b"/>
              <a:pathLst>
                <a:path w="1815465" h="2085339">
                  <a:moveTo>
                    <a:pt x="0" y="2084831"/>
                  </a:moveTo>
                  <a:lnTo>
                    <a:pt x="1815083" y="2084831"/>
                  </a:lnTo>
                  <a:lnTo>
                    <a:pt x="1815083" y="0"/>
                  </a:lnTo>
                  <a:lnTo>
                    <a:pt x="0" y="0"/>
                  </a:lnTo>
                  <a:lnTo>
                    <a:pt x="0" y="2084831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0" name="object 17"/>
          <p:cNvSpPr txBox="1"/>
          <p:nvPr/>
        </p:nvSpPr>
        <p:spPr>
          <a:xfrm>
            <a:off x="9175930" y="3398719"/>
            <a:ext cx="28879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QR-</a:t>
            </a:r>
            <a:r>
              <a:rPr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</a:t>
            </a:r>
            <a:r>
              <a:rPr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подачи заявки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123392"/>
              </p:ext>
            </p:extLst>
          </p:nvPr>
        </p:nvGraphicFramePr>
        <p:xfrm>
          <a:off x="205295" y="2579889"/>
          <a:ext cx="8372695" cy="40017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72695">
                  <a:extLst>
                    <a:ext uri="{9D8B030D-6E8A-4147-A177-3AD203B41FA5}">
                      <a16:colId xmlns:a16="http://schemas.microsoft.com/office/drawing/2014/main" val="2101843731"/>
                    </a:ext>
                  </a:extLst>
                </a:gridCol>
              </a:tblGrid>
              <a:tr h="826825">
                <a:tc>
                  <a:txBody>
                    <a:bodyPr/>
                    <a:lstStyle/>
                    <a:p>
                      <a:pPr marL="91440" algn="l">
                        <a:lnSpc>
                          <a:spcPct val="100000"/>
                        </a:lnSpc>
                      </a:pPr>
                      <a:r>
                        <a:rPr sz="20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Сканирует</a:t>
                      </a:r>
                      <a:r>
                        <a:rPr sz="20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QR – код и подает индивидуальную заявку</a:t>
                      </a:r>
                    </a:p>
                  </a:txBody>
                  <a:tcPr marL="0" marR="0" marT="1905" marB="0" anchor="ctr">
                    <a:lnL w="3175">
                      <a:noFill/>
                      <a:prstDash val="solid"/>
                    </a:lnL>
                    <a:lnR w="3175">
                      <a:noFill/>
                      <a:prstDash val="solid"/>
                    </a:lnR>
                    <a:lnT w="3175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4528791"/>
                  </a:ext>
                </a:extLst>
              </a:tr>
              <a:tr h="1193639">
                <a:tc>
                  <a:txBody>
                    <a:bodyPr/>
                    <a:lstStyle/>
                    <a:p>
                      <a:pPr marL="91440" algn="l">
                        <a:lnSpc>
                          <a:spcPct val="100000"/>
                        </a:lnSpc>
                      </a:pPr>
                      <a:r>
                        <a:rPr sz="20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Ведет</a:t>
                      </a:r>
                      <a:r>
                        <a:rPr sz="20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реестр заявок</a:t>
                      </a:r>
                    </a:p>
                    <a:p>
                      <a:pPr marL="91440" algn="l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0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(при поступлении более 5 заявок от 1 МКД направляет информацию в ЕИРЦ и ОМСУ)</a:t>
                      </a:r>
                    </a:p>
                  </a:txBody>
                  <a:tcPr marL="0" marR="0" marT="1270" marB="0" anchor="ctr">
                    <a:lnL w="3175">
                      <a:noFill/>
                      <a:prstDash val="solid"/>
                    </a:lnL>
                    <a:lnR w="3175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2057805"/>
                  </a:ext>
                </a:extLst>
              </a:tr>
              <a:tr h="990652">
                <a:tc>
                  <a:txBody>
                    <a:bodyPr/>
                    <a:lstStyle/>
                    <a:p>
                      <a:pPr marL="91440" algn="l">
                        <a:lnSpc>
                          <a:spcPct val="100000"/>
                        </a:lnSpc>
                      </a:pPr>
                      <a:r>
                        <a:rPr sz="20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Направляет</a:t>
                      </a:r>
                      <a:r>
                        <a:rPr sz="20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УК мотивированное предложение о переходе на</a:t>
                      </a:r>
                    </a:p>
                    <a:p>
                      <a:pPr marL="91440" algn="l">
                        <a:lnSpc>
                          <a:spcPct val="100000"/>
                        </a:lnSpc>
                      </a:pPr>
                      <a:r>
                        <a:rPr sz="20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расчеты в ЕПД</a:t>
                      </a:r>
                    </a:p>
                  </a:txBody>
                  <a:tcPr marL="0" marR="0" marT="2540" marB="0" anchor="ctr">
                    <a:lnL w="3175">
                      <a:noFill/>
                      <a:prstDash val="solid"/>
                    </a:lnL>
                    <a:lnR w="3175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8047164"/>
                  </a:ext>
                </a:extLst>
              </a:tr>
              <a:tr h="990652">
                <a:tc>
                  <a:txBody>
                    <a:bodyPr/>
                    <a:lstStyle/>
                    <a:p>
                      <a:pPr marL="91440" algn="l">
                        <a:lnSpc>
                          <a:spcPct val="100000"/>
                        </a:lnSpc>
                      </a:pPr>
                      <a:r>
                        <a:rPr sz="20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Совместно</a:t>
                      </a:r>
                      <a:r>
                        <a:rPr sz="20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ЕИРЦ проводит работу с </a:t>
                      </a:r>
                      <a:r>
                        <a:rPr sz="20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Поставщиками</a:t>
                      </a:r>
                      <a:endParaRPr sz="20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91440" algn="l">
                        <a:lnSpc>
                          <a:spcPct val="100000"/>
                        </a:lnSpc>
                      </a:pPr>
                      <a:r>
                        <a:rPr sz="20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информации</a:t>
                      </a:r>
                      <a:endParaRPr sz="20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2540" marB="0" anchor="ctr">
                    <a:lnL w="3175">
                      <a:noFill/>
                      <a:prstDash val="solid"/>
                    </a:lnL>
                    <a:lnR w="3175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39427872"/>
                  </a:ext>
                </a:extLst>
              </a:tr>
            </a:tbl>
          </a:graphicData>
        </a:graphic>
      </p:graphicFrame>
      <p:sp>
        <p:nvSpPr>
          <p:cNvPr id="59" name="object 12"/>
          <p:cNvSpPr txBox="1"/>
          <p:nvPr/>
        </p:nvSpPr>
        <p:spPr>
          <a:xfrm>
            <a:off x="254699" y="2203312"/>
            <a:ext cx="9140196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</a:t>
            </a:r>
            <a:r>
              <a:rPr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кнопки по подаче заявки по переходу на ЕСР </a:t>
            </a:r>
            <a:endParaRPr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94895" y="3698439"/>
            <a:ext cx="2345901" cy="312375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764775" y="4953000"/>
            <a:ext cx="1606142" cy="381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985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3399</TotalTime>
  <Words>185</Words>
  <Application>Microsoft Office PowerPoint</Application>
  <PresentationFormat>Широкоэкранный</PresentationFormat>
  <Paragraphs>29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Microsoft Sans Serif</vt:lpstr>
      <vt:lpstr>Proxima Nova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Грызов Игорь Николаевич</dc:creator>
  <cp:lastModifiedBy>Манукян Александр Ашотович</cp:lastModifiedBy>
  <cp:revision>118</cp:revision>
  <cp:lastPrinted>2022-08-17T14:28:26Z</cp:lastPrinted>
  <dcterms:created xsi:type="dcterms:W3CDTF">2022-06-28T09:27:14Z</dcterms:created>
  <dcterms:modified xsi:type="dcterms:W3CDTF">2023-09-28T15:24:01Z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2022-06-06T00:00:00Z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2022-06-28T00:00:00Z</vt:filetime>
  </property>
</Properties>
</file>