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4A2E448-486F-46DB-8237-FE9E11FFB6B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3685951-E381-4EA1-AFAD-EDA501D245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889895" y="1965861"/>
            <a:ext cx="5648623" cy="1204306"/>
          </a:xfrm>
        </p:spPr>
        <p:txBody>
          <a:bodyPr/>
          <a:lstStyle/>
          <a:p>
            <a:r>
              <a:rPr lang="ru-RU" sz="3600" dirty="0"/>
              <a:t>Проект </a:t>
            </a:r>
            <a:r>
              <a:rPr lang="ru-RU" sz="3600" dirty="0" smtClean="0"/>
              <a:t>«траектория сопровождения»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617006" y="2711434"/>
            <a:ext cx="6706953" cy="30432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Семейный городок, д. Райсеменовское, </a:t>
            </a:r>
          </a:p>
          <a:p>
            <a:r>
              <a:rPr lang="ru-RU" sz="1600" dirty="0" err="1" smtClean="0">
                <a:solidFill>
                  <a:schemeClr val="bg1"/>
                </a:solidFill>
              </a:rPr>
              <a:t>г.о</a:t>
            </a:r>
            <a:r>
              <a:rPr lang="ru-RU" sz="1600" dirty="0">
                <a:solidFill>
                  <a:schemeClr val="bg1"/>
                </a:solidFill>
              </a:rPr>
              <a:t>. Серпухов, Московская </a:t>
            </a:r>
            <a:r>
              <a:rPr lang="ru-RU" sz="1600" dirty="0" smtClean="0">
                <a:solidFill>
                  <a:schemeClr val="bg1"/>
                </a:solidFill>
              </a:rPr>
              <a:t>область</a:t>
            </a:r>
          </a:p>
          <a:p>
            <a:r>
              <a:rPr lang="ru-RU" sz="1600" dirty="0">
                <a:solidFill>
                  <a:schemeClr val="bg1"/>
                </a:solidFill>
              </a:rPr>
              <a:t>Серпуховское отделение службы сопровождения замещающих семей ГБУ МО «ЦИСС»</a:t>
            </a:r>
          </a:p>
        </p:txBody>
      </p:sp>
    </p:spTree>
    <p:extLst>
      <p:ext uri="{BB962C8B-B14F-4D97-AF65-F5344CB8AC3E}">
        <p14:creationId xmlns:p14="http://schemas.microsoft.com/office/powerpoint/2010/main" val="14074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136904" cy="3579849"/>
          </a:xfrm>
        </p:spPr>
        <p:txBody>
          <a:bodyPr>
            <a:normAutofit/>
          </a:bodyPr>
          <a:lstStyle/>
          <a:p>
            <a:r>
              <a:rPr lang="ru-RU" sz="2000" dirty="0"/>
              <a:t>Подростки (14-17 лет), </a:t>
            </a:r>
            <a:endParaRPr lang="ru-RU" sz="2000" dirty="0" smtClean="0"/>
          </a:p>
          <a:p>
            <a:r>
              <a:rPr lang="ru-RU" sz="2000" dirty="0" smtClean="0"/>
              <a:t>	</a:t>
            </a:r>
            <a:r>
              <a:rPr lang="ru-RU" sz="2000" dirty="0" err="1" smtClean="0"/>
              <a:t>предвыпускники</a:t>
            </a:r>
            <a:r>
              <a:rPr lang="ru-RU" sz="2000" dirty="0" smtClean="0"/>
              <a:t> </a:t>
            </a:r>
            <a:r>
              <a:rPr lang="ru-RU" sz="2000" dirty="0"/>
              <a:t>(17-18 лет) </a:t>
            </a:r>
            <a:endParaRPr lang="ru-RU" sz="2000" dirty="0" smtClean="0"/>
          </a:p>
          <a:p>
            <a:r>
              <a:rPr lang="ru-RU" sz="2000" dirty="0" smtClean="0"/>
              <a:t>		и </a:t>
            </a:r>
            <a:r>
              <a:rPr lang="ru-RU" sz="2000" dirty="0"/>
              <a:t>выпускники (старше 18 лет) </a:t>
            </a:r>
            <a:r>
              <a:rPr lang="ru-RU" sz="2000" dirty="0" smtClean="0"/>
              <a:t>		</a:t>
            </a:r>
          </a:p>
          <a:p>
            <a:r>
              <a:rPr lang="ru-RU" sz="2000" dirty="0" smtClean="0"/>
              <a:t>с </a:t>
            </a:r>
            <a:r>
              <a:rPr lang="ru-RU" sz="2000" dirty="0"/>
              <a:t>ограниченными возможностями здоровья из замещающих </a:t>
            </a:r>
            <a:r>
              <a:rPr lang="ru-RU" sz="2000" dirty="0" smtClean="0"/>
              <a:t>семей.</a:t>
            </a:r>
          </a:p>
          <a:p>
            <a:r>
              <a:rPr lang="ru-RU" sz="2000" dirty="0" smtClean="0"/>
              <a:t>Всего 31 человек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811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520940" cy="548640"/>
          </a:xfrm>
        </p:spPr>
        <p:txBody>
          <a:bodyPr/>
          <a:lstStyle/>
          <a:p>
            <a:pPr algn="ctr"/>
            <a:r>
              <a:rPr lang="ru-RU" sz="4000" dirty="0" smtClean="0"/>
              <a:t>Цель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2979669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Повышение уровня социальной адаптации детей-сирот и лиц из их числа с ограниченными возможностями здоровья из замещающих семей</a:t>
            </a:r>
          </a:p>
        </p:txBody>
      </p:sp>
    </p:spTree>
    <p:extLst>
      <p:ext uri="{BB962C8B-B14F-4D97-AF65-F5344CB8AC3E}">
        <p14:creationId xmlns:p14="http://schemas.microsoft.com/office/powerpoint/2010/main" val="247456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 sz="2000" dirty="0"/>
              <a:t>1. Реализация психолого-педагогической программы сопровождения по овладению социальными и бытовыми навыками, необходимыми для самостоятельной жизни, </a:t>
            </a:r>
            <a:r>
              <a:rPr lang="ru-RU" sz="2000" dirty="0" err="1"/>
              <a:t>предвыпускников</a:t>
            </a:r>
            <a:r>
              <a:rPr lang="ru-RU" sz="2000" dirty="0"/>
              <a:t> и выпускников с ОВЗ из замещающих семей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2. Разработка методических материалов по подготовке к самостоятельной жизни </a:t>
            </a:r>
            <a:r>
              <a:rPr lang="ru-RU" sz="2000" dirty="0" err="1"/>
              <a:t>предвыпускников</a:t>
            </a:r>
            <a:r>
              <a:rPr lang="ru-RU" sz="2000" dirty="0"/>
              <a:t> и выпускников с ОВЗ из замещающих семей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3. Повышение уровня родительских компетенций</a:t>
            </a:r>
          </a:p>
        </p:txBody>
      </p:sp>
    </p:spTree>
    <p:extLst>
      <p:ext uri="{BB962C8B-B14F-4D97-AF65-F5344CB8AC3E}">
        <p14:creationId xmlns:p14="http://schemas.microsoft.com/office/powerpoint/2010/main" val="114471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1100628"/>
            <a:ext cx="8609646" cy="3579849"/>
          </a:xfrm>
        </p:spPr>
        <p:txBody>
          <a:bodyPr>
            <a:noAutofit/>
          </a:bodyPr>
          <a:lstStyle/>
          <a:p>
            <a:r>
              <a:rPr lang="ru-RU" sz="1800" dirty="0" smtClean="0"/>
              <a:t>Для </a:t>
            </a:r>
            <a:r>
              <a:rPr lang="ru-RU" sz="1800" dirty="0"/>
              <a:t>достижения цели проекта разработана психолого-педагогическая программа сопровождения по овладению социальными и бытовыми навыками, необходимыми для самостоятельной жизни, по разделам:</a:t>
            </a:r>
          </a:p>
          <a:p>
            <a:r>
              <a:rPr lang="ru-RU" sz="1800" dirty="0"/>
              <a:t>- бытовая деятельность</a:t>
            </a:r>
          </a:p>
          <a:p>
            <a:r>
              <a:rPr lang="ru-RU" sz="1800" dirty="0"/>
              <a:t>- социально-коммуникативная деятельность</a:t>
            </a:r>
          </a:p>
          <a:p>
            <a:r>
              <a:rPr lang="ru-RU" sz="1800" dirty="0"/>
              <a:t>- досуговая деятельность</a:t>
            </a:r>
          </a:p>
          <a:p>
            <a:r>
              <a:rPr lang="ru-RU" sz="1800" dirty="0"/>
              <a:t>- бюджет</a:t>
            </a:r>
          </a:p>
          <a:p>
            <a:r>
              <a:rPr lang="ru-RU" sz="1800" dirty="0"/>
              <a:t>На групповых и индивидуальных занятиях прорабатываются все основные сферы жизнедеятельности человека в форме беседы, деловых игр, конкурсов. На занятиях родители активно включены в совместную работу с детьми. Материалы занятий оформляются и будут изданы в виде книжки- помощника. </a:t>
            </a:r>
          </a:p>
        </p:txBody>
      </p:sp>
    </p:spTree>
    <p:extLst>
      <p:ext uri="{BB962C8B-B14F-4D97-AF65-F5344CB8AC3E}">
        <p14:creationId xmlns:p14="http://schemas.microsoft.com/office/powerpoint/2010/main" val="166354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внедрения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424936" cy="357984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000" dirty="0"/>
              <a:t>1. Составлен график занятий, списки групп. Занятия распределены между родителями и специалистами.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2. Проведено входное тестирование участников программы. Получены данные о проблемах </a:t>
            </a:r>
            <a:r>
              <a:rPr lang="ru-RU" sz="2000" dirty="0" err="1"/>
              <a:t>предвыпускников</a:t>
            </a:r>
            <a:r>
              <a:rPr lang="ru-RU" sz="2000" dirty="0"/>
              <a:t> и выпускников с ОВЗ, возникающих в период подготовки к выходу из замещающей семьи.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3. На групповых и индивидуальных занятиях закреплены практические навыки самообслуживания, приготовления пищи, ухода за собой, уборки, организации досуга и расходования бюджета.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4. Проведен мониторинг уровня подготовленности </a:t>
            </a:r>
            <a:r>
              <a:rPr lang="ru-RU" sz="2000" dirty="0" err="1"/>
              <a:t>предвыпускников</a:t>
            </a:r>
            <a:r>
              <a:rPr lang="ru-RU" sz="2000" dirty="0"/>
              <a:t> и выпускников с ОВЗ к самостоятельному проживанию.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5. Изданы 50 экземпляров книжки-помощника для помощи в различных жизненных ситуациях</a:t>
            </a:r>
          </a:p>
        </p:txBody>
      </p:sp>
    </p:spTree>
    <p:extLst>
      <p:ext uri="{BB962C8B-B14F-4D97-AF65-F5344CB8AC3E}">
        <p14:creationId xmlns:p14="http://schemas.microsoft.com/office/powerpoint/2010/main" val="391796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19525" cy="3579849"/>
          </a:xfrm>
        </p:spPr>
        <p:txBody>
          <a:bodyPr>
            <a:noAutofit/>
          </a:bodyPr>
          <a:lstStyle/>
          <a:p>
            <a:r>
              <a:rPr lang="ru-RU" sz="2000" dirty="0"/>
              <a:t>1. У </a:t>
            </a:r>
            <a:r>
              <a:rPr lang="ru-RU" sz="2000" dirty="0" err="1"/>
              <a:t>предвыпускников</a:t>
            </a:r>
            <a:r>
              <a:rPr lang="ru-RU" sz="2000" dirty="0"/>
              <a:t> с ОВЗ сформированы адекватная самооценка, позитивное мировоззрение и уверенность в своем будущем. Повышен уровень представлений о семейных ролях, самостоятельном жизнеобеспечении, организации собственного досуга. Определен их уровень готовности к самостоятельной жизни.</a:t>
            </a:r>
          </a:p>
          <a:p>
            <a:r>
              <a:rPr lang="ru-RU" sz="2000" dirty="0"/>
              <a:t>2. У выпускников с ОВЗ повышен уровень готовности к самостоятельной жизни, определены их потребности, мнения. Закреплены практические навыки самообслуживания, приготовления пищи, ухода за собой, уборки, организации досуга и расходования бюджета.</a:t>
            </a:r>
          </a:p>
          <a:p>
            <a:r>
              <a:rPr lang="ru-RU" sz="2000" dirty="0"/>
              <a:t>3. В замещающих семьях сформировано понимание возможностей и перспективы развития ребенка с ОВЗ. Повышен уровень родительской грамотности по вопросу социализации </a:t>
            </a:r>
            <a:r>
              <a:rPr lang="ru-RU" sz="2000" dirty="0" err="1"/>
              <a:t>предвыпускников</a:t>
            </a:r>
            <a:r>
              <a:rPr lang="ru-RU" sz="2000" dirty="0"/>
              <a:t> и выпускников с ОВЗ, снизился уровень тревожности у родителей, отпускающих совершеннолетних детей из семьи, появилась эмоциональная стабильность.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406565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20" cy="3579849"/>
          </a:xfrm>
        </p:spPr>
        <p:txBody>
          <a:bodyPr>
            <a:noAutofit/>
          </a:bodyPr>
          <a:lstStyle/>
          <a:p>
            <a:r>
              <a:rPr lang="ru-RU" sz="2000" dirty="0"/>
              <a:t>В результате освоения программы по овладению социальных и бытовых навыков молодые люди с ОВЗ из замещающих семей приобретут адекватную самооценку, позитивное мировоззрение и уверенность в своем будущем, навыки бесконфликтного, конструктивного общения в социуме, повысят уровень представлений о семейных ролях, самостоятельном жизнеобеспечении, организации собственного досуга, нормализуются детско-родительские отношения.</a:t>
            </a:r>
          </a:p>
          <a:p>
            <a:r>
              <a:rPr lang="ru-RU" sz="2000" dirty="0" err="1"/>
              <a:t>Инновационность</a:t>
            </a:r>
            <a:r>
              <a:rPr lang="ru-RU" sz="2000" dirty="0"/>
              <a:t> проекта заключается в обеспечении плавного перехода под контролем специалистов выпускников с ОВЗ (прежде всего, с нарушением интеллекта) от приемной семьи к самостоятельной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267131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520940" cy="548640"/>
          </a:xfrm>
        </p:spPr>
        <p:txBody>
          <a:bodyPr/>
          <a:lstStyle/>
          <a:p>
            <a:pPr algn="ctr"/>
            <a:r>
              <a:rPr lang="ru-RU" sz="4000" dirty="0" smtClean="0"/>
              <a:t>Выводы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060848"/>
            <a:ext cx="7520940" cy="2619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/>
              <a:t>Программа может быть использована специалистами различных служб, взаимодействующих с замещающими семьями, воспитывающих подростков с ограниченными возможностями здоровья. Подготовлены методические материалы по реализации программы подготовки к самостоятельной жизни </a:t>
            </a:r>
            <a:r>
              <a:rPr lang="ru-RU" sz="2000" dirty="0" err="1"/>
              <a:t>предвыпускников</a:t>
            </a:r>
            <a:r>
              <a:rPr lang="ru-RU" sz="2000" dirty="0"/>
              <a:t> и выпускников с ОВЗ из замещающих семей.</a:t>
            </a:r>
          </a:p>
        </p:txBody>
      </p:sp>
    </p:spTree>
    <p:extLst>
      <p:ext uri="{BB962C8B-B14F-4D97-AF65-F5344CB8AC3E}">
        <p14:creationId xmlns:p14="http://schemas.microsoft.com/office/powerpoint/2010/main" val="4208695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</TotalTime>
  <Words>532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Проект «траектория сопровождения» </vt:lpstr>
      <vt:lpstr>Аудитория</vt:lpstr>
      <vt:lpstr>Цель проекта</vt:lpstr>
      <vt:lpstr>Задачи проекта</vt:lpstr>
      <vt:lpstr>Реализация проекта</vt:lpstr>
      <vt:lpstr>Этапы внедрения</vt:lpstr>
      <vt:lpstr>Результат</vt:lpstr>
      <vt:lpstr>Результат</vt:lpstr>
      <vt:lpstr>Выводы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«Я готов!»</dc:title>
  <dc:creator>Биосвязь</dc:creator>
  <cp:lastModifiedBy>Биосвязь</cp:lastModifiedBy>
  <cp:revision>3</cp:revision>
  <dcterms:created xsi:type="dcterms:W3CDTF">2023-03-29T13:05:21Z</dcterms:created>
  <dcterms:modified xsi:type="dcterms:W3CDTF">2023-09-25T14:01:19Z</dcterms:modified>
</cp:coreProperties>
</file>