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0" r:id="rId4"/>
    <p:sldId id="257" r:id="rId5"/>
    <p:sldId id="266" r:id="rId6"/>
    <p:sldId id="267" r:id="rId7"/>
    <p:sldId id="270" r:id="rId8"/>
    <p:sldId id="262" r:id="rId9"/>
    <p:sldId id="263" r:id="rId10"/>
    <p:sldId id="264" r:id="rId11"/>
    <p:sldId id="268" r:id="rId12"/>
  </p:sldIdLst>
  <p:sldSz cx="18288000" cy="10287000"/>
  <p:notesSz cx="6858000" cy="9144000"/>
  <p:embeddedFontLst>
    <p:embeddedFont>
      <p:font typeface="Montserrat ExtraLight" panose="00000300000000000000" pitchFamily="2" charset="-52"/>
      <p:regular r:id="rId14"/>
    </p:embeddedFont>
    <p:embeddedFont>
      <p:font typeface="Montserrat" panose="00000500000000000000" pitchFamily="2" charset="-52"/>
      <p:bold r:id="rId15"/>
      <p:italic r:id="rId16"/>
    </p:embeddedFont>
    <p:embeddedFont>
      <p:font typeface="Montserrat ExtraBold" panose="00000900000000000000" pitchFamily="2" charset="-52"/>
      <p:bold r:id="rId17"/>
    </p:embeddedFont>
    <p:embeddedFont>
      <p:font typeface="Montserrat Classic" panose="020B0604020202020204" charset="0"/>
      <p:regular r:id="rId18"/>
    </p:embeddedFont>
    <p:embeddedFont>
      <p:font typeface="Clear Sans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 Medium" panose="00000600000000000000" pitchFamily="2" charset="-52"/>
      <p:regular r:id="rId24"/>
      <p:italic r:id="rId25"/>
    </p:embeddedFont>
    <p:embeddedFont>
      <p:font typeface="CAT Neuzeit" panose="020B0604020202020204" charset="0"/>
      <p:regular r:id="rId26"/>
    </p:embeddedFont>
    <p:embeddedFont>
      <p:font typeface="Montserrat Classic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52B"/>
    <a:srgbClr val="0054A5"/>
    <a:srgbClr val="CF4520"/>
    <a:srgbClr val="FFFFFF"/>
    <a:srgbClr val="0033A0"/>
    <a:srgbClr val="004FA4"/>
    <a:srgbClr val="6AB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22" autoAdjust="0"/>
  </p:normalViewPr>
  <p:slideViewPr>
    <p:cSldViewPr>
      <p:cViewPr varScale="1">
        <p:scale>
          <a:sx n="74" d="100"/>
          <a:sy n="74" d="100"/>
        </p:scale>
        <p:origin x="5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317E0-FF33-5942-8197-B52EC1CA9249}" type="doc">
      <dgm:prSet loTypeId="urn:microsoft.com/office/officeart/2005/8/layout/hierarchy3" loCatId="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AD17F0C-A3CD-9140-97F1-055A4896F759}">
      <dgm:prSet phldrT="[Текст]"/>
      <dgm:spPr>
        <a:solidFill>
          <a:srgbClr val="0033A0"/>
        </a:solidFill>
      </dgm:spPr>
      <dgm:t>
        <a:bodyPr/>
        <a:lstStyle/>
        <a:p>
          <a:r>
            <a:rPr lang="ru-RU" dirty="0">
              <a:latin typeface="Montserrat" panose="00000500000000000000" pitchFamily="2" charset="-52"/>
            </a:rPr>
            <a:t>Важность</a:t>
          </a:r>
        </a:p>
      </dgm:t>
    </dgm:pt>
    <dgm:pt modelId="{0C2BA9F5-235B-E948-B00F-58F30860FD5F}" type="parTrans" cxnId="{D6AAF8B8-3007-ED4D-85B4-CAA5D176499E}">
      <dgm:prSet/>
      <dgm:spPr/>
      <dgm:t>
        <a:bodyPr/>
        <a:lstStyle/>
        <a:p>
          <a:endParaRPr lang="ru-RU"/>
        </a:p>
      </dgm:t>
    </dgm:pt>
    <dgm:pt modelId="{C3682ECD-81E0-EB42-9018-DC8D1AA16DFA}" type="sibTrans" cxnId="{D6AAF8B8-3007-ED4D-85B4-CAA5D176499E}">
      <dgm:prSet/>
      <dgm:spPr/>
      <dgm:t>
        <a:bodyPr/>
        <a:lstStyle/>
        <a:p>
          <a:endParaRPr lang="ru-RU"/>
        </a:p>
      </dgm:t>
    </dgm:pt>
    <dgm:pt modelId="{4D1B8D35-2FD7-1846-A917-A63916512D42}">
      <dgm:prSet phldrT="[Текст]"/>
      <dgm:spPr>
        <a:ln>
          <a:solidFill>
            <a:srgbClr val="0033A0"/>
          </a:solidFill>
        </a:ln>
      </dgm:spPr>
      <dgm:t>
        <a:bodyPr/>
        <a:lstStyle/>
        <a:p>
          <a:r>
            <a:rPr lang="ru-RU" dirty="0">
              <a:solidFill>
                <a:srgbClr val="0033A0"/>
              </a:solidFill>
              <a:latin typeface="Montserrat" panose="00000500000000000000" pitchFamily="2" charset="-52"/>
            </a:rPr>
            <a:t>Сфера деятельности по </a:t>
          </a:r>
          <a:r>
            <a:rPr lang="ru-RU" dirty="0" err="1">
              <a:solidFill>
                <a:srgbClr val="0033A0"/>
              </a:solidFill>
              <a:latin typeface="Montserrat" panose="00000500000000000000" pitchFamily="2" charset="-52"/>
            </a:rPr>
            <a:t>инвест</a:t>
          </a:r>
          <a:r>
            <a:rPr lang="ru-RU" dirty="0">
              <a:solidFill>
                <a:srgbClr val="0033A0"/>
              </a:solidFill>
              <a:latin typeface="Montserrat" panose="00000500000000000000" pitchFamily="2" charset="-52"/>
            </a:rPr>
            <a:t>-рейтингу</a:t>
          </a:r>
        </a:p>
      </dgm:t>
    </dgm:pt>
    <dgm:pt modelId="{4179C4CE-44D4-4948-986D-DC0BD371ACA3}" type="parTrans" cxnId="{4FCEB991-BB6A-A14B-A423-2810B96CD936}">
      <dgm:prSet/>
      <dgm:spPr/>
      <dgm:t>
        <a:bodyPr/>
        <a:lstStyle/>
        <a:p>
          <a:endParaRPr lang="ru-RU"/>
        </a:p>
      </dgm:t>
    </dgm:pt>
    <dgm:pt modelId="{B380F8F1-9507-E447-B7F6-F43DA2BCD8F9}" type="sibTrans" cxnId="{4FCEB991-BB6A-A14B-A423-2810B96CD936}">
      <dgm:prSet/>
      <dgm:spPr/>
      <dgm:t>
        <a:bodyPr/>
        <a:lstStyle/>
        <a:p>
          <a:endParaRPr lang="ru-RU"/>
        </a:p>
      </dgm:t>
    </dgm:pt>
    <dgm:pt modelId="{85574E66-931B-474F-ACB3-5E60021F0A52}">
      <dgm:prSet phldrT="[Текст]"/>
      <dgm:spPr>
        <a:ln>
          <a:solidFill>
            <a:srgbClr val="0033A0"/>
          </a:solidFill>
        </a:ln>
      </dgm:spPr>
      <dgm:t>
        <a:bodyPr/>
        <a:lstStyle/>
        <a:p>
          <a:r>
            <a:rPr lang="ru-RU" dirty="0">
              <a:solidFill>
                <a:srgbClr val="0033A0"/>
              </a:solidFill>
              <a:latin typeface="Montserrat" panose="00000500000000000000" pitchFamily="2" charset="-52"/>
            </a:rPr>
            <a:t>Масштаб (региональный важнее всего)</a:t>
          </a:r>
        </a:p>
      </dgm:t>
    </dgm:pt>
    <dgm:pt modelId="{BF27FA88-A8BF-724E-9D72-5546956A1AD2}" type="parTrans" cxnId="{A44AB861-817A-2B49-BFF3-A8EF7C330A60}">
      <dgm:prSet/>
      <dgm:spPr>
        <a:ln>
          <a:solidFill>
            <a:srgbClr val="0033A0"/>
          </a:solidFill>
        </a:ln>
      </dgm:spPr>
      <dgm:t>
        <a:bodyPr/>
        <a:lstStyle/>
        <a:p>
          <a:endParaRPr lang="ru-RU"/>
        </a:p>
      </dgm:t>
    </dgm:pt>
    <dgm:pt modelId="{7A368BC6-0746-164D-BD71-6A3541CC4CF0}" type="sibTrans" cxnId="{A44AB861-817A-2B49-BFF3-A8EF7C330A60}">
      <dgm:prSet/>
      <dgm:spPr/>
      <dgm:t>
        <a:bodyPr/>
        <a:lstStyle/>
        <a:p>
          <a:endParaRPr lang="ru-RU"/>
        </a:p>
      </dgm:t>
    </dgm:pt>
    <dgm:pt modelId="{6F1E77CE-3DF5-8546-9A8C-E6F6E9A0ED80}">
      <dgm:prSet phldrT="[Текст]"/>
      <dgm:spPr>
        <a:solidFill>
          <a:srgbClr val="CF4520"/>
        </a:solidFill>
      </dgm:spPr>
      <dgm:t>
        <a:bodyPr/>
        <a:lstStyle/>
        <a:p>
          <a:r>
            <a:rPr lang="ru-RU" dirty="0">
              <a:latin typeface="Montserrat" panose="00000500000000000000" pitchFamily="2" charset="-52"/>
            </a:rPr>
            <a:t>Уязвимость</a:t>
          </a:r>
        </a:p>
      </dgm:t>
    </dgm:pt>
    <dgm:pt modelId="{6A9B70AC-F6B8-C042-B1D1-AE21D31FFCAC}" type="parTrans" cxnId="{1BFAFA7C-6C8E-C643-B0E2-38C9C75530D0}">
      <dgm:prSet/>
      <dgm:spPr/>
      <dgm:t>
        <a:bodyPr/>
        <a:lstStyle/>
        <a:p>
          <a:endParaRPr lang="ru-RU"/>
        </a:p>
      </dgm:t>
    </dgm:pt>
    <dgm:pt modelId="{5C2A4CE1-A0AB-414F-B27E-529DC6FDB949}" type="sibTrans" cxnId="{1BFAFA7C-6C8E-C643-B0E2-38C9C75530D0}">
      <dgm:prSet/>
      <dgm:spPr/>
      <dgm:t>
        <a:bodyPr/>
        <a:lstStyle/>
        <a:p>
          <a:endParaRPr lang="ru-RU"/>
        </a:p>
      </dgm:t>
    </dgm:pt>
    <dgm:pt modelId="{5E3072D7-DC49-B246-8CF8-41800A86AE9D}">
      <dgm:prSet phldrT="[Текст]"/>
      <dgm:spPr>
        <a:ln>
          <a:solidFill>
            <a:srgbClr val="CF4520"/>
          </a:solidFill>
        </a:ln>
      </dgm:spPr>
      <dgm:t>
        <a:bodyPr/>
        <a:lstStyle/>
        <a:p>
          <a:r>
            <a:rPr lang="ru-RU" dirty="0">
              <a:solidFill>
                <a:srgbClr val="CF4520"/>
              </a:solidFill>
              <a:latin typeface="Montserrat" panose="00000500000000000000" pitchFamily="2" charset="-52"/>
            </a:rPr>
            <a:t>Численность (чем меньше, тем уязвимее для рынка труда)</a:t>
          </a:r>
        </a:p>
      </dgm:t>
    </dgm:pt>
    <dgm:pt modelId="{4F8D1C2D-E1A2-074E-87A8-38611A49AF28}" type="parTrans" cxnId="{B71C5F2E-76B5-A94C-B600-F96B788C4BDE}">
      <dgm:prSet/>
      <dgm:spPr>
        <a:ln>
          <a:solidFill>
            <a:srgbClr val="CF4520"/>
          </a:solidFill>
        </a:ln>
      </dgm:spPr>
      <dgm:t>
        <a:bodyPr/>
        <a:lstStyle/>
        <a:p>
          <a:endParaRPr lang="ru-RU"/>
        </a:p>
      </dgm:t>
    </dgm:pt>
    <dgm:pt modelId="{B2756788-F912-C54C-B4B0-2A2A6B716858}" type="sibTrans" cxnId="{B71C5F2E-76B5-A94C-B600-F96B788C4BDE}">
      <dgm:prSet/>
      <dgm:spPr/>
      <dgm:t>
        <a:bodyPr/>
        <a:lstStyle/>
        <a:p>
          <a:endParaRPr lang="ru-RU"/>
        </a:p>
      </dgm:t>
    </dgm:pt>
    <dgm:pt modelId="{56CEC3A2-3C58-414E-8EDA-E8EFC9A4D872}">
      <dgm:prSet phldrT="[Текст]"/>
      <dgm:spPr>
        <a:ln>
          <a:solidFill>
            <a:srgbClr val="CF4520"/>
          </a:solidFill>
        </a:ln>
      </dgm:spPr>
      <dgm:t>
        <a:bodyPr/>
        <a:lstStyle/>
        <a:p>
          <a:r>
            <a:rPr lang="ru-RU" dirty="0">
              <a:solidFill>
                <a:srgbClr val="CF4520"/>
              </a:solidFill>
              <a:latin typeface="Montserrat" panose="00000500000000000000" pitchFamily="2" charset="-52"/>
            </a:rPr>
            <a:t>Финансово-экономическое положение</a:t>
          </a:r>
        </a:p>
      </dgm:t>
    </dgm:pt>
    <dgm:pt modelId="{598D9B37-F0ED-534D-B54D-F0A9C040C2B4}" type="parTrans" cxnId="{6420BE10-8AAE-F641-8347-702FA92C68BD}">
      <dgm:prSet/>
      <dgm:spPr>
        <a:ln>
          <a:solidFill>
            <a:srgbClr val="CF4520"/>
          </a:solidFill>
        </a:ln>
      </dgm:spPr>
      <dgm:t>
        <a:bodyPr/>
        <a:lstStyle/>
        <a:p>
          <a:endParaRPr lang="ru-RU"/>
        </a:p>
      </dgm:t>
    </dgm:pt>
    <dgm:pt modelId="{8B1A26F0-9475-D144-A5F5-58DB2E260B99}" type="sibTrans" cxnId="{6420BE10-8AAE-F641-8347-702FA92C68BD}">
      <dgm:prSet/>
      <dgm:spPr/>
      <dgm:t>
        <a:bodyPr/>
        <a:lstStyle/>
        <a:p>
          <a:endParaRPr lang="ru-RU"/>
        </a:p>
      </dgm:t>
    </dgm:pt>
    <dgm:pt modelId="{56C06FEA-3578-1648-8CC6-C58D37B1F59C}" type="pres">
      <dgm:prSet presAssocID="{1D1317E0-FF33-5942-8197-B52EC1CA92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7F5CDE-811F-2143-96FA-2F653B0EEC1F}" type="pres">
      <dgm:prSet presAssocID="{8AD17F0C-A3CD-9140-97F1-055A4896F759}" presName="root" presStyleCnt="0"/>
      <dgm:spPr/>
    </dgm:pt>
    <dgm:pt modelId="{C79E637E-D062-ED42-A14D-6A2DF83B0F67}" type="pres">
      <dgm:prSet presAssocID="{8AD17F0C-A3CD-9140-97F1-055A4896F759}" presName="rootComposite" presStyleCnt="0"/>
      <dgm:spPr/>
    </dgm:pt>
    <dgm:pt modelId="{582D9991-5898-6A40-82B4-1E183BA049EC}" type="pres">
      <dgm:prSet presAssocID="{8AD17F0C-A3CD-9140-97F1-055A4896F759}" presName="rootText" presStyleLbl="node1" presStyleIdx="0" presStyleCnt="2" custLinFactX="29753" custLinFactNeighborX="100000" custLinFactNeighborY="93940"/>
      <dgm:spPr/>
      <dgm:t>
        <a:bodyPr/>
        <a:lstStyle/>
        <a:p>
          <a:endParaRPr lang="ru-RU"/>
        </a:p>
      </dgm:t>
    </dgm:pt>
    <dgm:pt modelId="{F156A6FA-5101-4A4F-9A05-0B38E9E8DB17}" type="pres">
      <dgm:prSet presAssocID="{8AD17F0C-A3CD-9140-97F1-055A4896F759}" presName="rootConnector" presStyleLbl="node1" presStyleIdx="0" presStyleCnt="2"/>
      <dgm:spPr/>
      <dgm:t>
        <a:bodyPr/>
        <a:lstStyle/>
        <a:p>
          <a:endParaRPr lang="ru-RU"/>
        </a:p>
      </dgm:t>
    </dgm:pt>
    <dgm:pt modelId="{C9466920-E061-0845-A8DF-FE0E897CB408}" type="pres">
      <dgm:prSet presAssocID="{8AD17F0C-A3CD-9140-97F1-055A4896F759}" presName="childShape" presStyleCnt="0"/>
      <dgm:spPr/>
    </dgm:pt>
    <dgm:pt modelId="{DA5731D6-87C9-234A-B770-1EFBB599E892}" type="pres">
      <dgm:prSet presAssocID="{4179C4CE-44D4-4948-986D-DC0BD371ACA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2E926A1E-68FE-3042-BF1B-079779D7D2AD}" type="pres">
      <dgm:prSet presAssocID="{4D1B8D35-2FD7-1846-A917-A63916512D42}" presName="childText" presStyleLbl="bgAcc1" presStyleIdx="0" presStyleCnt="4" custLinFactX="100000" custLinFactNeighborX="175987" custLinFactNeighborY="34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AA45E-7125-134E-9EFC-13F4E76DD11C}" type="pres">
      <dgm:prSet presAssocID="{BF27FA88-A8BF-724E-9D72-5546956A1AD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9BB7898-D05D-0A40-BE51-38225A9EC505}" type="pres">
      <dgm:prSet presAssocID="{85574E66-931B-474F-ACB3-5E60021F0A52}" presName="childText" presStyleLbl="bgAcc1" presStyleIdx="1" presStyleCnt="4" custLinFactX="61430" custLinFactNeighborX="100000" custLinFactNeighborY="-13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185C0-1177-B24D-BD7E-650F0A8149ED}" type="pres">
      <dgm:prSet presAssocID="{6F1E77CE-3DF5-8546-9A8C-E6F6E9A0ED80}" presName="root" presStyleCnt="0"/>
      <dgm:spPr/>
    </dgm:pt>
    <dgm:pt modelId="{7A625903-7692-C346-AE92-09D9BB1D9848}" type="pres">
      <dgm:prSet presAssocID="{6F1E77CE-3DF5-8546-9A8C-E6F6E9A0ED80}" presName="rootComposite" presStyleCnt="0"/>
      <dgm:spPr/>
    </dgm:pt>
    <dgm:pt modelId="{B4A9F57B-7D38-3049-967D-C750DACE4FE0}" type="pres">
      <dgm:prSet presAssocID="{6F1E77CE-3DF5-8546-9A8C-E6F6E9A0ED80}" presName="rootText" presStyleLbl="node1" presStyleIdx="1" presStyleCnt="2" custLinFactX="-100000" custLinFactNeighborX="-118502" custLinFactNeighborY="84508"/>
      <dgm:spPr/>
      <dgm:t>
        <a:bodyPr/>
        <a:lstStyle/>
        <a:p>
          <a:endParaRPr lang="ru-RU"/>
        </a:p>
      </dgm:t>
    </dgm:pt>
    <dgm:pt modelId="{627F2CD7-B86E-A644-8E76-EE9D4A0182A5}" type="pres">
      <dgm:prSet presAssocID="{6F1E77CE-3DF5-8546-9A8C-E6F6E9A0ED80}" presName="rootConnector" presStyleLbl="node1" presStyleIdx="1" presStyleCnt="2"/>
      <dgm:spPr/>
      <dgm:t>
        <a:bodyPr/>
        <a:lstStyle/>
        <a:p>
          <a:endParaRPr lang="ru-RU"/>
        </a:p>
      </dgm:t>
    </dgm:pt>
    <dgm:pt modelId="{EB055039-9617-3749-90A9-1788331800E3}" type="pres">
      <dgm:prSet presAssocID="{6F1E77CE-3DF5-8546-9A8C-E6F6E9A0ED80}" presName="childShape" presStyleCnt="0"/>
      <dgm:spPr/>
    </dgm:pt>
    <dgm:pt modelId="{03D5415E-8395-D54B-96E2-57D530400472}" type="pres">
      <dgm:prSet presAssocID="{4F8D1C2D-E1A2-074E-87A8-38611A49AF28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6BB3803-4863-FC4F-B387-47ACC70AC146}" type="pres">
      <dgm:prSet presAssocID="{5E3072D7-DC49-B246-8CF8-41800A86AE9D}" presName="childText" presStyleLbl="bgAcc1" presStyleIdx="2" presStyleCnt="4" custLinFactX="-100000" custLinFactY="7294" custLinFactNeighborX="-17089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4CDD7-45D7-BD4D-912C-3E44A344B1F1}" type="pres">
      <dgm:prSet presAssocID="{598D9B37-F0ED-534D-B54D-F0A9C040C2B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A4F336F-2430-1D42-BF89-7BF07F66A5A2}" type="pres">
      <dgm:prSet presAssocID="{56CEC3A2-3C58-414E-8EDA-E8EFC9A4D872}" presName="childText" presStyleLbl="bgAcc1" presStyleIdx="3" presStyleCnt="4" custScaleY="99023" custLinFactX="-60628" custLinFactNeighborX="-100000" custLinFactNeighborY="-8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D82FBD-C34E-45F5-A662-551EF72776C4}" type="presOf" srcId="{4F8D1C2D-E1A2-074E-87A8-38611A49AF28}" destId="{03D5415E-8395-D54B-96E2-57D530400472}" srcOrd="0" destOrd="0" presId="urn:microsoft.com/office/officeart/2005/8/layout/hierarchy3"/>
    <dgm:cxn modelId="{2689B375-2E1B-4381-82C6-2C965F070927}" type="presOf" srcId="{598D9B37-F0ED-534D-B54D-F0A9C040C2B4}" destId="{42B4CDD7-45D7-BD4D-912C-3E44A344B1F1}" srcOrd="0" destOrd="0" presId="urn:microsoft.com/office/officeart/2005/8/layout/hierarchy3"/>
    <dgm:cxn modelId="{A44AB861-817A-2B49-BFF3-A8EF7C330A60}" srcId="{8AD17F0C-A3CD-9140-97F1-055A4896F759}" destId="{85574E66-931B-474F-ACB3-5E60021F0A52}" srcOrd="1" destOrd="0" parTransId="{BF27FA88-A8BF-724E-9D72-5546956A1AD2}" sibTransId="{7A368BC6-0746-164D-BD71-6A3541CC4CF0}"/>
    <dgm:cxn modelId="{EF24AC08-4400-4E15-9029-1DFA48CEFE20}" type="presOf" srcId="{8AD17F0C-A3CD-9140-97F1-055A4896F759}" destId="{F156A6FA-5101-4A4F-9A05-0B38E9E8DB17}" srcOrd="1" destOrd="0" presId="urn:microsoft.com/office/officeart/2005/8/layout/hierarchy3"/>
    <dgm:cxn modelId="{52A44DCC-2ABC-44CF-BC10-99D5402A4066}" type="presOf" srcId="{BF27FA88-A8BF-724E-9D72-5546956A1AD2}" destId="{3C5AA45E-7125-134E-9EFC-13F4E76DD11C}" srcOrd="0" destOrd="0" presId="urn:microsoft.com/office/officeart/2005/8/layout/hierarchy3"/>
    <dgm:cxn modelId="{2FA24C11-F208-4166-846D-377078222540}" type="presOf" srcId="{5E3072D7-DC49-B246-8CF8-41800A86AE9D}" destId="{76BB3803-4863-FC4F-B387-47ACC70AC146}" srcOrd="0" destOrd="0" presId="urn:microsoft.com/office/officeart/2005/8/layout/hierarchy3"/>
    <dgm:cxn modelId="{B71C5F2E-76B5-A94C-B600-F96B788C4BDE}" srcId="{6F1E77CE-3DF5-8546-9A8C-E6F6E9A0ED80}" destId="{5E3072D7-DC49-B246-8CF8-41800A86AE9D}" srcOrd="0" destOrd="0" parTransId="{4F8D1C2D-E1A2-074E-87A8-38611A49AF28}" sibTransId="{B2756788-F912-C54C-B4B0-2A2A6B716858}"/>
    <dgm:cxn modelId="{4FCEB991-BB6A-A14B-A423-2810B96CD936}" srcId="{8AD17F0C-A3CD-9140-97F1-055A4896F759}" destId="{4D1B8D35-2FD7-1846-A917-A63916512D42}" srcOrd="0" destOrd="0" parTransId="{4179C4CE-44D4-4948-986D-DC0BD371ACA3}" sibTransId="{B380F8F1-9507-E447-B7F6-F43DA2BCD8F9}"/>
    <dgm:cxn modelId="{1E03A511-7D9E-4B9A-A60A-651EFC36294D}" type="presOf" srcId="{8AD17F0C-A3CD-9140-97F1-055A4896F759}" destId="{582D9991-5898-6A40-82B4-1E183BA049EC}" srcOrd="0" destOrd="0" presId="urn:microsoft.com/office/officeart/2005/8/layout/hierarchy3"/>
    <dgm:cxn modelId="{B5951AEA-081B-419A-8104-A354787D69BF}" type="presOf" srcId="{85574E66-931B-474F-ACB3-5E60021F0A52}" destId="{49BB7898-D05D-0A40-BE51-38225A9EC505}" srcOrd="0" destOrd="0" presId="urn:microsoft.com/office/officeart/2005/8/layout/hierarchy3"/>
    <dgm:cxn modelId="{AAEA204F-6643-4EC3-A1C0-35EA4D347E44}" type="presOf" srcId="{4179C4CE-44D4-4948-986D-DC0BD371ACA3}" destId="{DA5731D6-87C9-234A-B770-1EFBB599E892}" srcOrd="0" destOrd="0" presId="urn:microsoft.com/office/officeart/2005/8/layout/hierarchy3"/>
    <dgm:cxn modelId="{1BFAFA7C-6C8E-C643-B0E2-38C9C75530D0}" srcId="{1D1317E0-FF33-5942-8197-B52EC1CA9249}" destId="{6F1E77CE-3DF5-8546-9A8C-E6F6E9A0ED80}" srcOrd="1" destOrd="0" parTransId="{6A9B70AC-F6B8-C042-B1D1-AE21D31FFCAC}" sibTransId="{5C2A4CE1-A0AB-414F-B27E-529DC6FDB949}"/>
    <dgm:cxn modelId="{3F4D6A83-64A9-45C1-B33C-6292C34003DB}" type="presOf" srcId="{1D1317E0-FF33-5942-8197-B52EC1CA9249}" destId="{56C06FEA-3578-1648-8CC6-C58D37B1F59C}" srcOrd="0" destOrd="0" presId="urn:microsoft.com/office/officeart/2005/8/layout/hierarchy3"/>
    <dgm:cxn modelId="{2D14B89C-B010-4600-B3D5-7BA4E8490905}" type="presOf" srcId="{4D1B8D35-2FD7-1846-A917-A63916512D42}" destId="{2E926A1E-68FE-3042-BF1B-079779D7D2AD}" srcOrd="0" destOrd="0" presId="urn:microsoft.com/office/officeart/2005/8/layout/hierarchy3"/>
    <dgm:cxn modelId="{C7B735E0-7F82-45C6-AEDC-BD7658165906}" type="presOf" srcId="{6F1E77CE-3DF5-8546-9A8C-E6F6E9A0ED80}" destId="{B4A9F57B-7D38-3049-967D-C750DACE4FE0}" srcOrd="0" destOrd="0" presId="urn:microsoft.com/office/officeart/2005/8/layout/hierarchy3"/>
    <dgm:cxn modelId="{D6AAF8B8-3007-ED4D-85B4-CAA5D176499E}" srcId="{1D1317E0-FF33-5942-8197-B52EC1CA9249}" destId="{8AD17F0C-A3CD-9140-97F1-055A4896F759}" srcOrd="0" destOrd="0" parTransId="{0C2BA9F5-235B-E948-B00F-58F30860FD5F}" sibTransId="{C3682ECD-81E0-EB42-9018-DC8D1AA16DFA}"/>
    <dgm:cxn modelId="{0110128E-ED5F-47BD-8CAC-F46811C67F3E}" type="presOf" srcId="{6F1E77CE-3DF5-8546-9A8C-E6F6E9A0ED80}" destId="{627F2CD7-B86E-A644-8E76-EE9D4A0182A5}" srcOrd="1" destOrd="0" presId="urn:microsoft.com/office/officeart/2005/8/layout/hierarchy3"/>
    <dgm:cxn modelId="{DD88489E-3D0E-4C75-9668-EFA6585A975F}" type="presOf" srcId="{56CEC3A2-3C58-414E-8EDA-E8EFC9A4D872}" destId="{4A4F336F-2430-1D42-BF89-7BF07F66A5A2}" srcOrd="0" destOrd="0" presId="urn:microsoft.com/office/officeart/2005/8/layout/hierarchy3"/>
    <dgm:cxn modelId="{6420BE10-8AAE-F641-8347-702FA92C68BD}" srcId="{6F1E77CE-3DF5-8546-9A8C-E6F6E9A0ED80}" destId="{56CEC3A2-3C58-414E-8EDA-E8EFC9A4D872}" srcOrd="1" destOrd="0" parTransId="{598D9B37-F0ED-534D-B54D-F0A9C040C2B4}" sibTransId="{8B1A26F0-9475-D144-A5F5-58DB2E260B99}"/>
    <dgm:cxn modelId="{E27DD2C8-4FBA-430B-BFAD-187AB6CCCC02}" type="presParOf" srcId="{56C06FEA-3578-1648-8CC6-C58D37B1F59C}" destId="{967F5CDE-811F-2143-96FA-2F653B0EEC1F}" srcOrd="0" destOrd="0" presId="urn:microsoft.com/office/officeart/2005/8/layout/hierarchy3"/>
    <dgm:cxn modelId="{0EDEF2E2-FD4C-4F95-B73A-3037AB925315}" type="presParOf" srcId="{967F5CDE-811F-2143-96FA-2F653B0EEC1F}" destId="{C79E637E-D062-ED42-A14D-6A2DF83B0F67}" srcOrd="0" destOrd="0" presId="urn:microsoft.com/office/officeart/2005/8/layout/hierarchy3"/>
    <dgm:cxn modelId="{55DD1751-3C5B-4EB5-8F31-C39DFE8AB476}" type="presParOf" srcId="{C79E637E-D062-ED42-A14D-6A2DF83B0F67}" destId="{582D9991-5898-6A40-82B4-1E183BA049EC}" srcOrd="0" destOrd="0" presId="urn:microsoft.com/office/officeart/2005/8/layout/hierarchy3"/>
    <dgm:cxn modelId="{65ACC635-4D30-450F-BC2F-DD5329D7A42D}" type="presParOf" srcId="{C79E637E-D062-ED42-A14D-6A2DF83B0F67}" destId="{F156A6FA-5101-4A4F-9A05-0B38E9E8DB17}" srcOrd="1" destOrd="0" presId="urn:microsoft.com/office/officeart/2005/8/layout/hierarchy3"/>
    <dgm:cxn modelId="{E47FA19B-583F-4BAD-AC1B-7FD6536A7887}" type="presParOf" srcId="{967F5CDE-811F-2143-96FA-2F653B0EEC1F}" destId="{C9466920-E061-0845-A8DF-FE0E897CB408}" srcOrd="1" destOrd="0" presId="urn:microsoft.com/office/officeart/2005/8/layout/hierarchy3"/>
    <dgm:cxn modelId="{FF448556-1862-46D5-B7F6-6B14A8B48A23}" type="presParOf" srcId="{C9466920-E061-0845-A8DF-FE0E897CB408}" destId="{DA5731D6-87C9-234A-B770-1EFBB599E892}" srcOrd="0" destOrd="0" presId="urn:microsoft.com/office/officeart/2005/8/layout/hierarchy3"/>
    <dgm:cxn modelId="{0A5E0220-65FC-41A9-A4B8-87DDD24B1391}" type="presParOf" srcId="{C9466920-E061-0845-A8DF-FE0E897CB408}" destId="{2E926A1E-68FE-3042-BF1B-079779D7D2AD}" srcOrd="1" destOrd="0" presId="urn:microsoft.com/office/officeart/2005/8/layout/hierarchy3"/>
    <dgm:cxn modelId="{C3B6A106-EBA7-4727-AC5F-5AD7D0DC392B}" type="presParOf" srcId="{C9466920-E061-0845-A8DF-FE0E897CB408}" destId="{3C5AA45E-7125-134E-9EFC-13F4E76DD11C}" srcOrd="2" destOrd="0" presId="urn:microsoft.com/office/officeart/2005/8/layout/hierarchy3"/>
    <dgm:cxn modelId="{BB9C18B7-81C7-41BE-91FC-81F7DEBCC630}" type="presParOf" srcId="{C9466920-E061-0845-A8DF-FE0E897CB408}" destId="{49BB7898-D05D-0A40-BE51-38225A9EC505}" srcOrd="3" destOrd="0" presId="urn:microsoft.com/office/officeart/2005/8/layout/hierarchy3"/>
    <dgm:cxn modelId="{490C312B-8943-441C-8FB4-7D97A3856442}" type="presParOf" srcId="{56C06FEA-3578-1648-8CC6-C58D37B1F59C}" destId="{03C185C0-1177-B24D-BD7E-650F0A8149ED}" srcOrd="1" destOrd="0" presId="urn:microsoft.com/office/officeart/2005/8/layout/hierarchy3"/>
    <dgm:cxn modelId="{9DED06C6-B6C9-4B4A-B221-384A2E45EFAF}" type="presParOf" srcId="{03C185C0-1177-B24D-BD7E-650F0A8149ED}" destId="{7A625903-7692-C346-AE92-09D9BB1D9848}" srcOrd="0" destOrd="0" presId="urn:microsoft.com/office/officeart/2005/8/layout/hierarchy3"/>
    <dgm:cxn modelId="{A259372A-92EF-4FE3-AD2E-44383DD184BE}" type="presParOf" srcId="{7A625903-7692-C346-AE92-09D9BB1D9848}" destId="{B4A9F57B-7D38-3049-967D-C750DACE4FE0}" srcOrd="0" destOrd="0" presId="urn:microsoft.com/office/officeart/2005/8/layout/hierarchy3"/>
    <dgm:cxn modelId="{9E2B6DE8-F368-41F9-A603-421AF0555714}" type="presParOf" srcId="{7A625903-7692-C346-AE92-09D9BB1D9848}" destId="{627F2CD7-B86E-A644-8E76-EE9D4A0182A5}" srcOrd="1" destOrd="0" presId="urn:microsoft.com/office/officeart/2005/8/layout/hierarchy3"/>
    <dgm:cxn modelId="{A66C4A85-5EA0-4F1B-B1AE-8AC023F7A299}" type="presParOf" srcId="{03C185C0-1177-B24D-BD7E-650F0A8149ED}" destId="{EB055039-9617-3749-90A9-1788331800E3}" srcOrd="1" destOrd="0" presId="urn:microsoft.com/office/officeart/2005/8/layout/hierarchy3"/>
    <dgm:cxn modelId="{B3A47695-022F-42AC-9AF2-BFF899C39A14}" type="presParOf" srcId="{EB055039-9617-3749-90A9-1788331800E3}" destId="{03D5415E-8395-D54B-96E2-57D530400472}" srcOrd="0" destOrd="0" presId="urn:microsoft.com/office/officeart/2005/8/layout/hierarchy3"/>
    <dgm:cxn modelId="{A7DFA448-E864-445E-B7AC-D6675EFAC086}" type="presParOf" srcId="{EB055039-9617-3749-90A9-1788331800E3}" destId="{76BB3803-4863-FC4F-B387-47ACC70AC146}" srcOrd="1" destOrd="0" presId="urn:microsoft.com/office/officeart/2005/8/layout/hierarchy3"/>
    <dgm:cxn modelId="{A8A09F94-6AD0-4E19-BBA5-29BD3378540D}" type="presParOf" srcId="{EB055039-9617-3749-90A9-1788331800E3}" destId="{42B4CDD7-45D7-BD4D-912C-3E44A344B1F1}" srcOrd="2" destOrd="0" presId="urn:microsoft.com/office/officeart/2005/8/layout/hierarchy3"/>
    <dgm:cxn modelId="{FA934C32-8002-4EDF-805C-47BC84085AFF}" type="presParOf" srcId="{EB055039-9617-3749-90A9-1788331800E3}" destId="{4A4F336F-2430-1D42-BF89-7BF07F66A5A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44CD2-FF9D-4EE1-86A9-2891BBC0C1A4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0D8-76FB-49CA-BFFE-F50037D47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2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050D8-76FB-49CA-BFFE-F50037D473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3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6E20-E449-4A72-8D19-D77DBBADD9EC}" type="datetime1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6D95-0B53-436A-9640-EC3EB534D427}" type="datetime1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4D81-512A-414A-A828-C63C8D69224E}" type="datetime1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306F-B450-4096-BBCB-FB8FB5970BAB}" type="datetime1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7D78-0934-47B9-8A14-543FF3AFA86E}" type="datetime1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AAD6-27EC-48E7-9596-8DD7887D278D}" type="datetime1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4973-5BEF-41AB-87B0-E24658C013F6}" type="datetime1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1FFD-E9BC-4FD9-87D7-15029A0A12D9}" type="datetime1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73F9-8B03-4A00-A462-5C3199FA3A0A}" type="datetime1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1A9A-99BB-40FD-A291-A4B5484DA7C5}" type="datetime1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2F1B-CA9C-4417-B7CD-46F09A6CBEF2}" type="datetime1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D6DCE-E60E-4407-A43E-145FD9465A41}" type="datetime1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40.png"/><Relationship Id="rId7" Type="http://schemas.openxmlformats.org/officeDocument/2006/relationships/hyperlink" Target="https://t.me/ymm_1106/313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lenaraivanova/2222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0469" cy="10287000"/>
          </a:xfrm>
          <a:custGeom>
            <a:avLst/>
            <a:gdLst/>
            <a:ahLst/>
            <a:cxnLst/>
            <a:rect l="l" t="t" r="r" b="b"/>
            <a:pathLst>
              <a:path w="10280469" h="10287000">
                <a:moveTo>
                  <a:pt x="0" y="0"/>
                </a:moveTo>
                <a:lnTo>
                  <a:pt x="10280469" y="0"/>
                </a:lnTo>
                <a:lnTo>
                  <a:pt x="1028046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36869" y="-46800"/>
            <a:ext cx="13951131" cy="10287000"/>
          </a:xfrm>
          <a:custGeom>
            <a:avLst/>
            <a:gdLst/>
            <a:ahLst/>
            <a:cxnLst/>
            <a:rect l="l" t="t" r="r" b="b"/>
            <a:pathLst>
              <a:path w="13951131" h="10287000">
                <a:moveTo>
                  <a:pt x="0" y="0"/>
                </a:moveTo>
                <a:lnTo>
                  <a:pt x="13951131" y="0"/>
                </a:lnTo>
                <a:lnTo>
                  <a:pt x="139511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7029" y="466117"/>
            <a:ext cx="1054822" cy="989910"/>
          </a:xfrm>
          <a:custGeom>
            <a:avLst/>
            <a:gdLst/>
            <a:ahLst/>
            <a:cxnLst/>
            <a:rect l="l" t="t" r="r" b="b"/>
            <a:pathLst>
              <a:path w="1054822" h="989910">
                <a:moveTo>
                  <a:pt x="0" y="0"/>
                </a:moveTo>
                <a:lnTo>
                  <a:pt x="1054822" y="0"/>
                </a:lnTo>
                <a:lnTo>
                  <a:pt x="1054822" y="989910"/>
                </a:lnTo>
                <a:lnTo>
                  <a:pt x="0" y="9899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98" y="2057930"/>
            <a:ext cx="1128547" cy="956130"/>
          </a:xfrm>
          <a:custGeom>
            <a:avLst/>
            <a:gdLst/>
            <a:ahLst/>
            <a:cxnLst/>
            <a:rect l="l" t="t" r="r" b="b"/>
            <a:pathLst>
              <a:path w="1128547" h="956130">
                <a:moveTo>
                  <a:pt x="0" y="0"/>
                </a:moveTo>
                <a:lnTo>
                  <a:pt x="1128547" y="0"/>
                </a:lnTo>
                <a:lnTo>
                  <a:pt x="1128547" y="956130"/>
                </a:lnTo>
                <a:lnTo>
                  <a:pt x="0" y="9561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883" y="3471260"/>
            <a:ext cx="1027334" cy="1169036"/>
          </a:xfrm>
          <a:custGeom>
            <a:avLst/>
            <a:gdLst/>
            <a:ahLst/>
            <a:cxnLst/>
            <a:rect l="l" t="t" r="r" b="b"/>
            <a:pathLst>
              <a:path w="1027334" h="1169036">
                <a:moveTo>
                  <a:pt x="0" y="0"/>
                </a:moveTo>
                <a:lnTo>
                  <a:pt x="1027334" y="0"/>
                </a:lnTo>
                <a:lnTo>
                  <a:pt x="1027334" y="1169035"/>
                </a:lnTo>
                <a:lnTo>
                  <a:pt x="0" y="11690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940" y="5097495"/>
            <a:ext cx="1007643" cy="1000394"/>
          </a:xfrm>
          <a:custGeom>
            <a:avLst/>
            <a:gdLst/>
            <a:ahLst/>
            <a:cxnLst/>
            <a:rect l="l" t="t" r="r" b="b"/>
            <a:pathLst>
              <a:path w="1007643" h="1000394">
                <a:moveTo>
                  <a:pt x="0" y="0"/>
                </a:moveTo>
                <a:lnTo>
                  <a:pt x="1007643" y="0"/>
                </a:lnTo>
                <a:lnTo>
                  <a:pt x="1007643" y="1000394"/>
                </a:lnTo>
                <a:lnTo>
                  <a:pt x="0" y="10003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4883" y="8012567"/>
            <a:ext cx="1028700" cy="998265"/>
          </a:xfrm>
          <a:custGeom>
            <a:avLst/>
            <a:gdLst/>
            <a:ahLst/>
            <a:cxnLst/>
            <a:rect l="l" t="t" r="r" b="b"/>
            <a:pathLst>
              <a:path w="1028700" h="998265">
                <a:moveTo>
                  <a:pt x="0" y="0"/>
                </a:moveTo>
                <a:lnTo>
                  <a:pt x="1028700" y="0"/>
                </a:lnTo>
                <a:lnTo>
                  <a:pt x="1028700" y="998265"/>
                </a:lnTo>
                <a:lnTo>
                  <a:pt x="0" y="9982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8411" y="6555089"/>
            <a:ext cx="1000278" cy="1000278"/>
          </a:xfrm>
          <a:custGeom>
            <a:avLst/>
            <a:gdLst/>
            <a:ahLst/>
            <a:cxnLst/>
            <a:rect l="l" t="t" r="r" b="b"/>
            <a:pathLst>
              <a:path w="1000278" h="1000278">
                <a:moveTo>
                  <a:pt x="0" y="0"/>
                </a:moveTo>
                <a:lnTo>
                  <a:pt x="1000278" y="0"/>
                </a:lnTo>
                <a:lnTo>
                  <a:pt x="1000278" y="1000278"/>
                </a:lnTo>
                <a:lnTo>
                  <a:pt x="0" y="1000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699228" y="601514"/>
            <a:ext cx="8286286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84"/>
              </a:lnSpc>
            </a:pPr>
            <a:r>
              <a:rPr lang="en-US" sz="2800" spc="294" dirty="0">
                <a:solidFill>
                  <a:srgbClr val="004FA4"/>
                </a:solidFill>
                <a:latin typeface="Montserrat Medium" panose="00000600000000000000" pitchFamily="2" charset="-52"/>
              </a:rPr>
              <a:t>РЕСПУБЛИКА</a:t>
            </a:r>
            <a:r>
              <a:rPr lang="en-US" sz="2800" spc="294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800" spc="294" dirty="0">
                <a:solidFill>
                  <a:srgbClr val="0054A5"/>
                </a:solidFill>
                <a:latin typeface="Montserrat Medium" panose="00000600000000000000" pitchFamily="2" charset="-52"/>
              </a:rPr>
              <a:t>БАШКОРТОСТАН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749153" y="4578242"/>
            <a:ext cx="11236361" cy="3039294"/>
            <a:chOff x="137261" y="-1085733"/>
            <a:chExt cx="12879139" cy="4052392"/>
          </a:xfrm>
        </p:grpSpPr>
        <p:sp>
          <p:nvSpPr>
            <p:cNvPr id="12" name="TextBox 12"/>
            <p:cNvSpPr txBox="1"/>
            <p:nvPr/>
          </p:nvSpPr>
          <p:spPr>
            <a:xfrm>
              <a:off x="137261" y="-1085733"/>
              <a:ext cx="12879139" cy="4052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920"/>
                </a:lnSpc>
              </a:pPr>
              <a:r>
                <a:rPr lang="en-US" sz="6000" spc="179" dirty="0">
                  <a:solidFill>
                    <a:srgbClr val="CF4520"/>
                  </a:solidFill>
                  <a:latin typeface="Montserrat ExtraBold" panose="00000900000000000000" pitchFamily="2" charset="-52"/>
                </a:rPr>
                <a:t>ПРОЕКТ "ПРОФИЛИРОВАНИЕ РАБОТОДАТЕЛЕЙ"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2227" y="-849672"/>
              <a:ext cx="12874173" cy="759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040"/>
                </a:lnSpc>
              </a:pPr>
              <a:r>
                <a:rPr lang="ru-RU" sz="2800" spc="215" dirty="0" smtClean="0">
                  <a:solidFill>
                    <a:srgbClr val="000000"/>
                  </a:solidFill>
                  <a:latin typeface="Montserrat Medium" panose="00000600000000000000" pitchFamily="2" charset="-52"/>
                </a:rPr>
                <a:t> </a:t>
              </a:r>
              <a:endParaRPr lang="en-US" sz="2800" spc="215" dirty="0">
                <a:solidFill>
                  <a:srgbClr val="000000"/>
                </a:solidFill>
                <a:latin typeface="Montserrat Medium" panose="00000600000000000000" pitchFamily="2" charset="-52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61743" y="2685486"/>
            <a:ext cx="10223772" cy="57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59"/>
              </a:lnSpc>
            </a:pPr>
            <a:r>
              <a:rPr lang="ru-RU" sz="3600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endParaRPr lang="en-US" sz="3600" dirty="0">
              <a:solidFill>
                <a:srgbClr val="00000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81853" y="878854"/>
            <a:ext cx="377465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54A5"/>
                </a:solidFill>
                <a:latin typeface="Montserrat ExtraLight" panose="00000300000000000000" pitchFamily="2" charset="-52"/>
              </a:rPr>
              <a:t>Поиск</a:t>
            </a:r>
            <a:r>
              <a:rPr lang="en-US" sz="2400" dirty="0">
                <a:solidFill>
                  <a:srgbClr val="0054A5"/>
                </a:solidFill>
                <a:latin typeface="Montserrat ExtraLight" panose="00000300000000000000" pitchFamily="2" charset="-52"/>
              </a:rPr>
              <a:t> </a:t>
            </a:r>
            <a:r>
              <a:rPr lang="en-US" sz="2400" dirty="0" err="1">
                <a:solidFill>
                  <a:srgbClr val="0054A5"/>
                </a:solidFill>
                <a:latin typeface="Montserrat ExtraLight" panose="00000300000000000000" pitchFamily="2" charset="-52"/>
              </a:rPr>
              <a:t>сотрудников</a:t>
            </a:r>
            <a:endParaRPr lang="en-US" sz="2400" dirty="0">
              <a:solidFill>
                <a:srgbClr val="0054A5"/>
              </a:solidFill>
              <a:latin typeface="Montserrat ExtraLight" panose="00000300000000000000" pitchFamily="2" charset="-5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11576" y="2010305"/>
            <a:ext cx="3171478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54A5"/>
                </a:solidFill>
                <a:latin typeface="Montserrat ExtraLight" panose="00000300000000000000" pitchFamily="2" charset="-52"/>
              </a:rPr>
              <a:t>Переобучение</a:t>
            </a:r>
            <a:endParaRPr lang="en-US" sz="2400" dirty="0">
              <a:solidFill>
                <a:srgbClr val="0054A5"/>
              </a:solidFill>
              <a:latin typeface="Montserrat ExtraLight" panose="00000300000000000000" pitchFamily="2" charset="-52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54A5"/>
                </a:solidFill>
                <a:latin typeface="Montserrat ExtraLight" panose="00000300000000000000" pitchFamily="2" charset="-52"/>
              </a:rPr>
              <a:t>и </a:t>
            </a:r>
            <a:r>
              <a:rPr lang="en-US" sz="2400" dirty="0" err="1">
                <a:solidFill>
                  <a:srgbClr val="0054A5"/>
                </a:solidFill>
                <a:latin typeface="Montserrat ExtraLight" panose="00000300000000000000" pitchFamily="2" charset="-52"/>
              </a:rPr>
              <a:t>допобразование</a:t>
            </a:r>
            <a:endParaRPr lang="en-US" sz="2400" dirty="0">
              <a:solidFill>
                <a:srgbClr val="0054A5"/>
              </a:solidFill>
              <a:latin typeface="Montserrat ExtraLight" panose="00000300000000000000" pitchFamily="2" charset="-5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81853" y="3675026"/>
            <a:ext cx="3774659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54A5"/>
                </a:solidFill>
                <a:latin typeface="Montserrat ExtraLight" panose="00000300000000000000" pitchFamily="2" charset="-52"/>
              </a:rPr>
              <a:t>Сопровождение</a:t>
            </a:r>
            <a:r>
              <a:rPr lang="en-US" sz="2400" dirty="0">
                <a:solidFill>
                  <a:srgbClr val="0054A5"/>
                </a:solidFill>
                <a:latin typeface="Montserrat ExtraLight" panose="00000300000000000000" pitchFamily="2" charset="-52"/>
              </a:rPr>
              <a:t> </a:t>
            </a:r>
            <a:r>
              <a:rPr lang="en-US" sz="2400" dirty="0" err="1">
                <a:solidFill>
                  <a:srgbClr val="0054A5"/>
                </a:solidFill>
                <a:latin typeface="Montserrat ExtraLight" panose="00000300000000000000" pitchFamily="2" charset="-52"/>
              </a:rPr>
              <a:t>людей</a:t>
            </a:r>
            <a:endParaRPr lang="en-US" sz="2400" dirty="0">
              <a:solidFill>
                <a:srgbClr val="0054A5"/>
              </a:solidFill>
              <a:latin typeface="Montserrat ExtraLight" panose="00000300000000000000" pitchFamily="2" charset="-52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54A5"/>
                </a:solidFill>
                <a:latin typeface="Montserrat ExtraLight" panose="00000300000000000000" pitchFamily="2" charset="-52"/>
              </a:rPr>
              <a:t>с </a:t>
            </a:r>
            <a:r>
              <a:rPr lang="en-US" sz="2400" dirty="0" err="1">
                <a:solidFill>
                  <a:srgbClr val="0054A5"/>
                </a:solidFill>
                <a:latin typeface="Montserrat ExtraLight" panose="00000300000000000000" pitchFamily="2" charset="-52"/>
              </a:rPr>
              <a:t>инвалидностью</a:t>
            </a:r>
            <a:endParaRPr lang="en-US" sz="2400" dirty="0">
              <a:solidFill>
                <a:srgbClr val="0054A5"/>
              </a:solidFill>
              <a:latin typeface="Montserrat ExtraLight" panose="00000300000000000000" pitchFamily="2" charset="-5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81853" y="5474541"/>
            <a:ext cx="377465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54A5"/>
                </a:solidFill>
                <a:latin typeface="Montserrat ExtraLight" panose="00000300000000000000" pitchFamily="2" charset="-52"/>
              </a:rPr>
              <a:t>Социальная</a:t>
            </a:r>
            <a:r>
              <a:rPr lang="en-US" sz="2400" dirty="0">
                <a:solidFill>
                  <a:srgbClr val="0054A5"/>
                </a:solidFill>
                <a:latin typeface="Montserrat ExtraLight" panose="00000300000000000000" pitchFamily="2" charset="-52"/>
              </a:rPr>
              <a:t> </a:t>
            </a:r>
            <a:r>
              <a:rPr lang="en-US" sz="2400" dirty="0" err="1">
                <a:solidFill>
                  <a:srgbClr val="0054A5"/>
                </a:solidFill>
                <a:latin typeface="Montserrat ExtraLight" panose="00000300000000000000" pitchFamily="2" charset="-52"/>
              </a:rPr>
              <a:t>адаптация</a:t>
            </a:r>
            <a:endParaRPr lang="en-US" sz="2400" dirty="0">
              <a:solidFill>
                <a:srgbClr val="0054A5"/>
              </a:solidFill>
              <a:latin typeface="Montserrat ExtraLight" panose="00000300000000000000" pitchFamily="2" charset="-5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81853" y="8451642"/>
            <a:ext cx="320120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54A5"/>
                </a:solidFill>
                <a:latin typeface="Montserrat ExtraLight" panose="00000300000000000000" pitchFamily="2" charset="-52"/>
              </a:rPr>
              <a:t>Открытие</a:t>
            </a:r>
            <a:r>
              <a:rPr lang="en-US" sz="2400" dirty="0">
                <a:solidFill>
                  <a:srgbClr val="0054A5"/>
                </a:solidFill>
                <a:latin typeface="Montserrat ExtraLight" panose="00000300000000000000" pitchFamily="2" charset="-52"/>
              </a:rPr>
              <a:t> </a:t>
            </a:r>
            <a:r>
              <a:rPr lang="en-US" sz="2400" dirty="0" err="1">
                <a:solidFill>
                  <a:srgbClr val="0054A5"/>
                </a:solidFill>
                <a:latin typeface="Montserrat ExtraLight" panose="00000300000000000000" pitchFamily="2" charset="-52"/>
              </a:rPr>
              <a:t>бизнеса</a:t>
            </a:r>
            <a:endParaRPr lang="en-US" sz="2400" dirty="0">
              <a:solidFill>
                <a:srgbClr val="0054A5"/>
              </a:solidFill>
              <a:latin typeface="Montserrat ExtraLight" panose="00000300000000000000" pitchFamily="2" charset="-5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81853" y="6627377"/>
            <a:ext cx="4561747" cy="839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54A5"/>
                </a:solidFill>
                <a:latin typeface="Montserrat ExtraLight" panose="00000300000000000000" pitchFamily="2" charset="-52"/>
              </a:rPr>
              <a:t>Временное</a:t>
            </a:r>
            <a:r>
              <a:rPr lang="en-US" sz="2400" dirty="0">
                <a:solidFill>
                  <a:srgbClr val="0054A5"/>
                </a:solidFill>
                <a:latin typeface="Montserrat ExtraLight" panose="00000300000000000000" pitchFamily="2" charset="-52"/>
              </a:rPr>
              <a:t> </a:t>
            </a:r>
            <a:endParaRPr lang="en-US" sz="2400" dirty="0" smtClean="0">
              <a:solidFill>
                <a:srgbClr val="0054A5"/>
              </a:solidFill>
              <a:latin typeface="Montserrat ExtraLight" panose="00000300000000000000" pitchFamily="2" charset="-52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 smtClean="0">
                <a:solidFill>
                  <a:srgbClr val="0054A5"/>
                </a:solidFill>
                <a:latin typeface="Montserrat ExtraLight" panose="00000300000000000000" pitchFamily="2" charset="-52"/>
              </a:rPr>
              <a:t>трудоустройство</a:t>
            </a:r>
            <a:endParaRPr lang="en-US" sz="2400" dirty="0">
              <a:solidFill>
                <a:srgbClr val="0054A5"/>
              </a:solidFill>
              <a:latin typeface="Montserrat ExtraLight" panose="00000300000000000000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61743" y="9870868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54A5"/>
                </a:solidFill>
                <a:latin typeface="Montserrat ExtraBold" panose="00000900000000000000" pitchFamily="2" charset="-52"/>
              </a:rPr>
              <a:t>2023 г.</a:t>
            </a:r>
            <a:endParaRPr lang="ru-RU" dirty="0">
              <a:solidFill>
                <a:srgbClr val="0054A5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15851914" y="9825663"/>
            <a:ext cx="2133600" cy="365125"/>
          </a:xfrm>
        </p:spPr>
        <p:txBody>
          <a:bodyPr/>
          <a:lstStyle/>
          <a:p>
            <a:r>
              <a:rPr lang="ru-RU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49981" y="183066"/>
            <a:ext cx="4472312" cy="1946154"/>
          </a:xfrm>
          <a:custGeom>
            <a:avLst/>
            <a:gdLst/>
            <a:ahLst/>
            <a:cxnLst/>
            <a:rect l="l" t="t" r="r" b="b"/>
            <a:pathLst>
              <a:path w="4472312" h="1946154">
                <a:moveTo>
                  <a:pt x="0" y="0"/>
                </a:moveTo>
                <a:lnTo>
                  <a:pt x="4472311" y="0"/>
                </a:lnTo>
                <a:lnTo>
                  <a:pt x="4472311" y="1946155"/>
                </a:lnTo>
                <a:lnTo>
                  <a:pt x="0" y="1946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573000" y="5619939"/>
            <a:ext cx="4786336" cy="4455054"/>
          </a:xfrm>
          <a:custGeom>
            <a:avLst/>
            <a:gdLst/>
            <a:ahLst/>
            <a:cxnLst/>
            <a:rect l="l" t="t" r="r" b="b"/>
            <a:pathLst>
              <a:path w="3319799" h="3319799">
                <a:moveTo>
                  <a:pt x="0" y="0"/>
                </a:moveTo>
                <a:lnTo>
                  <a:pt x="3319799" y="0"/>
                </a:lnTo>
                <a:lnTo>
                  <a:pt x="3319799" y="3319799"/>
                </a:lnTo>
                <a:lnTo>
                  <a:pt x="0" y="3319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67599" y="7998586"/>
            <a:ext cx="4484075" cy="1640714"/>
          </a:xfrm>
          <a:custGeom>
            <a:avLst/>
            <a:gdLst/>
            <a:ahLst/>
            <a:cxnLst/>
            <a:rect l="l" t="t" r="r" b="b"/>
            <a:pathLst>
              <a:path w="3889734" h="2328978">
                <a:moveTo>
                  <a:pt x="0" y="0"/>
                </a:moveTo>
                <a:lnTo>
                  <a:pt x="3889733" y="0"/>
                </a:lnTo>
                <a:lnTo>
                  <a:pt x="3889733" y="2328978"/>
                </a:lnTo>
                <a:lnTo>
                  <a:pt x="0" y="23289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48000" y="2818160"/>
            <a:ext cx="11183541" cy="2148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4"/>
              </a:lnSpc>
            </a:pPr>
            <a:r>
              <a:rPr lang="en-US" sz="6196" dirty="0" err="1">
                <a:solidFill>
                  <a:srgbClr val="000000"/>
                </a:solidFill>
                <a:latin typeface="Montserrat ExtraBold" panose="00000900000000000000" pitchFamily="2" charset="-52"/>
              </a:rPr>
              <a:t>Благодарим</a:t>
            </a:r>
            <a:r>
              <a:rPr lang="en-US" sz="6196" dirty="0">
                <a:solidFill>
                  <a:srgbClr val="000000"/>
                </a:solidFill>
                <a:latin typeface="Montserrat ExtraBold" panose="00000900000000000000" pitchFamily="2" charset="-52"/>
              </a:rPr>
              <a:t> </a:t>
            </a:r>
            <a:r>
              <a:rPr lang="en-US" sz="6196" dirty="0" err="1">
                <a:solidFill>
                  <a:srgbClr val="000000"/>
                </a:solidFill>
                <a:latin typeface="Montserrat ExtraBold" panose="00000900000000000000" pitchFamily="2" charset="-52"/>
              </a:rPr>
              <a:t>за</a:t>
            </a:r>
            <a:r>
              <a:rPr lang="en-US" sz="6196" dirty="0">
                <a:solidFill>
                  <a:srgbClr val="000000"/>
                </a:solidFill>
                <a:latin typeface="Montserrat ExtraBold" panose="00000900000000000000" pitchFamily="2" charset="-52"/>
              </a:rPr>
              <a:t> </a:t>
            </a:r>
            <a:r>
              <a:rPr lang="en-US" sz="6196" dirty="0" err="1">
                <a:solidFill>
                  <a:srgbClr val="000000"/>
                </a:solidFill>
                <a:latin typeface="Montserrat ExtraBold" panose="00000900000000000000" pitchFamily="2" charset="-52"/>
              </a:rPr>
              <a:t>внимание</a:t>
            </a:r>
            <a:r>
              <a:rPr lang="en-US" sz="6196" dirty="0">
                <a:solidFill>
                  <a:srgbClr val="000000"/>
                </a:solidFill>
                <a:latin typeface="Montserrat ExtraBold" panose="00000900000000000000" pitchFamily="2" charset="-52"/>
              </a:rPr>
              <a:t>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1001" y="6210299"/>
            <a:ext cx="1121865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Приглашаем</a:t>
            </a:r>
            <a:r>
              <a:rPr lang="en-US" sz="3399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посмотреть</a:t>
            </a:r>
            <a:r>
              <a:rPr lang="en-US" sz="3399" dirty="0">
                <a:solidFill>
                  <a:srgbClr val="000000"/>
                </a:solidFill>
                <a:latin typeface="Montserrat Medium" panose="00000600000000000000" pitchFamily="2" charset="-52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как</a:t>
            </a:r>
            <a:r>
              <a:rPr lang="en-US" sz="3399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выглядит</a:t>
            </a:r>
            <a:r>
              <a:rPr lang="en-US" sz="3399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</a:p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методика</a:t>
            </a:r>
            <a:r>
              <a:rPr lang="en-US" sz="3399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профилирования</a:t>
            </a:r>
            <a:r>
              <a:rPr lang="en-US" sz="3399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на</a:t>
            </a:r>
            <a:r>
              <a:rPr lang="en-US" sz="3399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практике</a:t>
            </a:r>
            <a:r>
              <a:rPr lang="en-US" sz="3399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ontserrat Medium" panose="00000600000000000000" pitchFamily="2" charset="-52"/>
              </a:rPr>
              <a:t>и </a:t>
            </a:r>
            <a:r>
              <a:rPr lang="en-US" sz="3399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пройти</a:t>
            </a:r>
            <a:r>
              <a:rPr lang="en-US" sz="3399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тест</a:t>
            </a:r>
            <a:r>
              <a:rPr lang="en-US" sz="3399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по</a:t>
            </a:r>
            <a:r>
              <a:rPr lang="en-US" sz="3399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qr-коду</a:t>
            </a:r>
            <a:endParaRPr lang="en-US" sz="3399" dirty="0">
              <a:solidFill>
                <a:srgbClr val="00000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8" name="Freeform 16"/>
          <p:cNvSpPr/>
          <p:nvPr/>
        </p:nvSpPr>
        <p:spPr>
          <a:xfrm rot="18900000">
            <a:off x="1145379" y="2945100"/>
            <a:ext cx="749391" cy="748192"/>
          </a:xfrm>
          <a:custGeom>
            <a:avLst/>
            <a:gdLst/>
            <a:ahLst/>
            <a:cxnLst/>
            <a:rect l="l" t="t" r="r" b="b"/>
            <a:pathLst>
              <a:path w="6350000" h="633984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6AB3E8"/>
          </a:solidFill>
        </p:spPr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6002000" y="989243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2676088" y="9747570"/>
            <a:ext cx="1325146" cy="348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10847" y="9747570"/>
            <a:ext cx="1325146" cy="348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Freeform 4"/>
          <p:cNvSpPr/>
          <p:nvPr/>
        </p:nvSpPr>
        <p:spPr>
          <a:xfrm>
            <a:off x="-279127" y="-162516"/>
            <a:ext cx="18815088" cy="6625607"/>
          </a:xfrm>
          <a:custGeom>
            <a:avLst/>
            <a:gdLst/>
            <a:ahLst/>
            <a:cxnLst/>
            <a:rect l="l" t="t" r="r" b="b"/>
            <a:pathLst>
              <a:path w="18815088" h="6625607">
                <a:moveTo>
                  <a:pt x="0" y="0"/>
                </a:moveTo>
                <a:lnTo>
                  <a:pt x="18815088" y="0"/>
                </a:lnTo>
                <a:lnTo>
                  <a:pt x="18815088" y="6625607"/>
                </a:lnTo>
                <a:lnTo>
                  <a:pt x="0" y="6625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44599" b="-44599"/>
            </a:stretch>
          </a:blipFill>
        </p:spPr>
      </p:sp>
      <p:sp>
        <p:nvSpPr>
          <p:cNvPr id="21" name="AutoShape 2"/>
          <p:cNvSpPr/>
          <p:nvPr/>
        </p:nvSpPr>
        <p:spPr>
          <a:xfrm>
            <a:off x="10310954" y="2458748"/>
            <a:ext cx="5698871" cy="4115053"/>
          </a:xfrm>
          <a:prstGeom prst="rect">
            <a:avLst/>
          </a:prstGeom>
          <a:solidFill>
            <a:srgbClr val="CE4520"/>
          </a:solidFill>
        </p:spPr>
      </p:sp>
      <p:sp>
        <p:nvSpPr>
          <p:cNvPr id="17" name="AutoShape 3"/>
          <p:cNvSpPr/>
          <p:nvPr/>
        </p:nvSpPr>
        <p:spPr>
          <a:xfrm>
            <a:off x="1723984" y="2458748"/>
            <a:ext cx="5698871" cy="4115053"/>
          </a:xfrm>
          <a:prstGeom prst="rect">
            <a:avLst/>
          </a:prstGeom>
          <a:solidFill>
            <a:srgbClr val="CE4520"/>
          </a:solidFill>
        </p:spPr>
      </p:sp>
      <p:sp>
        <p:nvSpPr>
          <p:cNvPr id="6" name="AutoShape 2" descr="blob:https://web.telegram.org/bf821df2-8936-4862-a39e-2d24f95431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telegram.org/bf821df2-8936-4862-a39e-2d24f954311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blob:https://web.telegram.org/bf821df2-8936-4862-a39e-2d24f9543110"/>
          <p:cNvSpPr>
            <a:spLocks noChangeAspect="1" noChangeArrowheads="1"/>
          </p:cNvSpPr>
          <p:nvPr/>
        </p:nvSpPr>
        <p:spPr bwMode="auto">
          <a:xfrm>
            <a:off x="1371600" y="36957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9"/>
          <p:cNvSpPr/>
          <p:nvPr/>
        </p:nvSpPr>
        <p:spPr>
          <a:xfrm>
            <a:off x="221924" y="467991"/>
            <a:ext cx="1613552" cy="1121419"/>
          </a:xfrm>
          <a:custGeom>
            <a:avLst/>
            <a:gdLst/>
            <a:ahLst/>
            <a:cxnLst/>
            <a:rect l="l" t="t" r="r" b="b"/>
            <a:pathLst>
              <a:path w="1613552" h="1121419">
                <a:moveTo>
                  <a:pt x="0" y="0"/>
                </a:moveTo>
                <a:lnTo>
                  <a:pt x="1613552" y="0"/>
                </a:lnTo>
                <a:lnTo>
                  <a:pt x="1613552" y="1121418"/>
                </a:lnTo>
                <a:lnTo>
                  <a:pt x="0" y="11214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88" b="-88"/>
            </a:stretch>
          </a:blipFill>
        </p:spPr>
      </p:sp>
      <p:sp>
        <p:nvSpPr>
          <p:cNvPr id="12" name="TextBox 15"/>
          <p:cNvSpPr txBox="1"/>
          <p:nvPr/>
        </p:nvSpPr>
        <p:spPr>
          <a:xfrm>
            <a:off x="1882458" y="386239"/>
            <a:ext cx="6019629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2"/>
              </a:lnSpc>
            </a:pPr>
            <a:r>
              <a:rPr lang="en-US" sz="3825" spc="191" dirty="0">
                <a:solidFill>
                  <a:srgbClr val="FFFFFF"/>
                </a:solidFill>
                <a:latin typeface="Montserrat ExtraBold" panose="00000900000000000000" pitchFamily="2" charset="-52"/>
              </a:rPr>
              <a:t>ДОПОЛНИТЕЛЬНЫЕ МАТЕРИАЛЫ</a:t>
            </a:r>
          </a:p>
        </p:txBody>
      </p:sp>
      <p:sp>
        <p:nvSpPr>
          <p:cNvPr id="13" name="TextBox 18"/>
          <p:cNvSpPr txBox="1"/>
          <p:nvPr/>
        </p:nvSpPr>
        <p:spPr>
          <a:xfrm>
            <a:off x="8048024" y="1025440"/>
            <a:ext cx="10633873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72"/>
              </a:lnSpc>
            </a:pPr>
            <a:r>
              <a:rPr lang="en-US" sz="3600" spc="191" dirty="0">
                <a:solidFill>
                  <a:srgbClr val="FFFFFF"/>
                </a:solidFill>
                <a:latin typeface="Montserrat ExtraBold" panose="00000900000000000000" pitchFamily="2" charset="-52"/>
              </a:rPr>
              <a:t>VII САНКТ-ПЕТЕРБУРГСКИЙ МЕЖДУНАРОДНЫЙ ФОРУМ ТРУДА</a:t>
            </a:r>
          </a:p>
          <a:p>
            <a:pPr>
              <a:lnSpc>
                <a:spcPts val="4972"/>
              </a:lnSpc>
            </a:pPr>
            <a:endParaRPr lang="en-US" sz="3825" spc="191" dirty="0">
              <a:solidFill>
                <a:srgbClr val="FFFFFF"/>
              </a:solidFill>
              <a:latin typeface="CAT Neuzeit"/>
            </a:endParaRPr>
          </a:p>
        </p:txBody>
      </p:sp>
      <p:grpSp>
        <p:nvGrpSpPr>
          <p:cNvPr id="15" name="Group 5"/>
          <p:cNvGrpSpPr/>
          <p:nvPr/>
        </p:nvGrpSpPr>
        <p:grpSpPr>
          <a:xfrm rot="-2700000">
            <a:off x="4104535" y="6105666"/>
            <a:ext cx="937770" cy="936269"/>
            <a:chOff x="0" y="0"/>
            <a:chExt cx="6350000" cy="6339840"/>
          </a:xfrm>
        </p:grpSpPr>
        <p:sp>
          <p:nvSpPr>
            <p:cNvPr id="1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4520"/>
            </a:solidFill>
          </p:spPr>
        </p:sp>
      </p:grpSp>
      <p:grpSp>
        <p:nvGrpSpPr>
          <p:cNvPr id="19" name="Group 7"/>
          <p:cNvGrpSpPr/>
          <p:nvPr/>
        </p:nvGrpSpPr>
        <p:grpSpPr>
          <a:xfrm rot="-2700000">
            <a:off x="12869776" y="6105666"/>
            <a:ext cx="937770" cy="936269"/>
            <a:chOff x="0" y="0"/>
            <a:chExt cx="6350000" cy="6339840"/>
          </a:xfrm>
        </p:grpSpPr>
        <p:sp>
          <p:nvSpPr>
            <p:cNvPr id="20" name="Freeform 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4520"/>
            </a:solidFill>
          </p:spPr>
        </p:sp>
      </p:grpSp>
      <p:sp>
        <p:nvSpPr>
          <p:cNvPr id="22" name="Freeform 14"/>
          <p:cNvSpPr/>
          <p:nvPr/>
        </p:nvSpPr>
        <p:spPr>
          <a:xfrm>
            <a:off x="10602827" y="2564982"/>
            <a:ext cx="5115124" cy="3836343"/>
          </a:xfrm>
          <a:custGeom>
            <a:avLst/>
            <a:gdLst/>
            <a:ahLst/>
            <a:cxnLst/>
            <a:rect l="l" t="t" r="r" b="b"/>
            <a:pathLst>
              <a:path w="5115124" h="3836343">
                <a:moveTo>
                  <a:pt x="0" y="0"/>
                </a:moveTo>
                <a:lnTo>
                  <a:pt x="5115124" y="0"/>
                </a:lnTo>
                <a:lnTo>
                  <a:pt x="5115124" y="3836344"/>
                </a:lnTo>
                <a:lnTo>
                  <a:pt x="0" y="38363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TextBox 16"/>
          <p:cNvSpPr txBox="1"/>
          <p:nvPr/>
        </p:nvSpPr>
        <p:spPr>
          <a:xfrm>
            <a:off x="1173028" y="7390774"/>
            <a:ext cx="6800781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56" dirty="0">
                <a:solidFill>
                  <a:srgbClr val="FFFFFF"/>
                </a:solidFill>
                <a:latin typeface="Montserrat Medium" panose="00000600000000000000" pitchFamily="2" charset="-52"/>
              </a:rPr>
              <a:t>ВЫСТУПЛЕНИЕ МИНИСТРА СЕМЬИ, ТРУДА И СОЦИАЛЬНОЙ ЗАЩИТЫ НАСЕЛЕНИЯ РБ ЛЕНАРЫ ИВАНОВОЙ С ТЕМОЙ «ИНДИВИДУАЛЬНЫЙ ПОДХОД К КАЖДОМУ РАБОТОДАТЕЛЮ. ОПЫТ РЕСПУБЛИКИ БАШКОРТОСТАН» </a:t>
            </a:r>
            <a:endParaRPr lang="ru-RU" sz="2000" spc="156" dirty="0" smtClean="0">
              <a:solidFill>
                <a:srgbClr val="FFFFFF"/>
              </a:solidFill>
              <a:latin typeface="Montserrat Medium" panose="00000600000000000000" pitchFamily="2" charset="-52"/>
            </a:endParaRPr>
          </a:p>
          <a:p>
            <a:pPr algn="ctr">
              <a:lnSpc>
                <a:spcPts val="3000"/>
              </a:lnSpc>
            </a:pPr>
            <a:r>
              <a:rPr lang="ru-RU" sz="2000" spc="156" dirty="0" smtClean="0">
                <a:solidFill>
                  <a:srgbClr val="FFFFFF"/>
                </a:solidFill>
                <a:latin typeface="Montserrat Medium" panose="00000600000000000000" pitchFamily="2" charset="-52"/>
                <a:hlinkClick r:id="rId6"/>
              </a:rPr>
              <a:t>Ссылка</a:t>
            </a:r>
            <a:endParaRPr lang="ru-RU" sz="2000" spc="156" dirty="0" smtClean="0">
              <a:solidFill>
                <a:srgbClr val="FFFFFF"/>
              </a:solidFill>
              <a:latin typeface="Montserrat Medium" panose="00000600000000000000" pitchFamily="2" charset="-52"/>
            </a:endParaRPr>
          </a:p>
          <a:p>
            <a:pPr algn="ctr">
              <a:lnSpc>
                <a:spcPts val="3000"/>
              </a:lnSpc>
            </a:pPr>
            <a:r>
              <a:rPr lang="ru-RU" sz="20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endParaRPr lang="en-US" sz="2000" spc="156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10225574" y="7406103"/>
            <a:ext cx="6226174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spc="156" dirty="0">
                <a:solidFill>
                  <a:srgbClr val="FFFFFF"/>
                </a:solidFill>
                <a:latin typeface="Montserrat Medium" panose="00000600000000000000" pitchFamily="2" charset="-52"/>
              </a:rPr>
              <a:t>И ПЕРВОГО ЗАМЕСТИТЕЛЯ МИНИСТРА ЮРИЯ МЕЛЬНИКОВА </a:t>
            </a:r>
          </a:p>
          <a:p>
            <a:pPr algn="ctr">
              <a:lnSpc>
                <a:spcPts val="3000"/>
              </a:lnSpc>
            </a:pPr>
            <a:r>
              <a:rPr lang="en-US" sz="2000" spc="156" dirty="0">
                <a:solidFill>
                  <a:srgbClr val="FFFFFF"/>
                </a:solidFill>
                <a:latin typeface="Montserrat Medium" panose="00000600000000000000" pitchFamily="2" charset="-52"/>
              </a:rPr>
              <a:t>С ТЕМОЙ «ПЕРЕХОД К НОВОЙ МОДЕЛИ ОРГАНИЗАЦИИ ДЕЯТЕЛЬНОСТИ СЛУЖБЫ ЗАНЯТОСТИ РЕСПУБЛИКИ БАШКОРТОСТАН</a:t>
            </a:r>
            <a:r>
              <a:rPr lang="en-US" sz="2000" spc="156" dirty="0" smtClean="0">
                <a:solidFill>
                  <a:srgbClr val="FFFFFF"/>
                </a:solidFill>
                <a:latin typeface="Montserrat Medium" panose="00000600000000000000" pitchFamily="2" charset="-52"/>
              </a:rPr>
              <a:t>»</a:t>
            </a:r>
            <a:endParaRPr lang="ru-RU" sz="2000" spc="156" dirty="0" smtClean="0">
              <a:solidFill>
                <a:srgbClr val="FFFFFF"/>
              </a:solidFill>
              <a:latin typeface="Montserrat Medium" panose="00000600000000000000" pitchFamily="2" charset="-52"/>
            </a:endParaRPr>
          </a:p>
          <a:p>
            <a:pPr algn="ctr">
              <a:lnSpc>
                <a:spcPts val="3000"/>
              </a:lnSpc>
            </a:pPr>
            <a:r>
              <a:rPr lang="ru-RU" sz="2000" spc="156" dirty="0" smtClean="0">
                <a:solidFill>
                  <a:srgbClr val="FFFFFF"/>
                </a:solidFill>
                <a:latin typeface="Montserrat Medium" panose="00000600000000000000" pitchFamily="2" charset="-52"/>
                <a:hlinkClick r:id="rId7"/>
              </a:rPr>
              <a:t>Ссылка</a:t>
            </a:r>
            <a:r>
              <a:rPr lang="en-US" sz="2000" spc="156" dirty="0" smtClean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endParaRPr lang="en-US" sz="2000" spc="156" dirty="0">
              <a:solidFill>
                <a:srgbClr val="FFFFFF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6045242" y="99037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AutoShape 2" descr="blob:https://web.whatsapp.com/6581bb1a-f62c-43e5-a314-8f7e2bbf390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76" y="2972961"/>
            <a:ext cx="5487333" cy="30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432489" y="8083903"/>
            <a:ext cx="13182600" cy="15424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AutoShape 2"/>
          <p:cNvSpPr/>
          <p:nvPr/>
        </p:nvSpPr>
        <p:spPr>
          <a:xfrm>
            <a:off x="7277100" y="3519293"/>
            <a:ext cx="10782300" cy="775043"/>
          </a:xfrm>
          <a:prstGeom prst="rect">
            <a:avLst/>
          </a:prstGeom>
          <a:solidFill>
            <a:srgbClr val="6AB3E8"/>
          </a:solidFill>
        </p:spPr>
      </p:sp>
      <p:sp>
        <p:nvSpPr>
          <p:cNvPr id="23" name="AutoShape 2"/>
          <p:cNvSpPr/>
          <p:nvPr/>
        </p:nvSpPr>
        <p:spPr>
          <a:xfrm>
            <a:off x="7234446" y="4895051"/>
            <a:ext cx="10782300" cy="775043"/>
          </a:xfrm>
          <a:prstGeom prst="rect">
            <a:avLst/>
          </a:prstGeom>
          <a:solidFill>
            <a:srgbClr val="6AB3E8"/>
          </a:solidFill>
        </p:spPr>
      </p:sp>
      <p:sp>
        <p:nvSpPr>
          <p:cNvPr id="22" name="AutoShape 2"/>
          <p:cNvSpPr/>
          <p:nvPr/>
        </p:nvSpPr>
        <p:spPr>
          <a:xfrm>
            <a:off x="7234446" y="6313536"/>
            <a:ext cx="10782300" cy="775043"/>
          </a:xfrm>
          <a:prstGeom prst="rect">
            <a:avLst/>
          </a:prstGeom>
          <a:solidFill>
            <a:srgbClr val="6AB3E8"/>
          </a:solidFill>
        </p:spPr>
      </p:sp>
      <p:sp>
        <p:nvSpPr>
          <p:cNvPr id="2" name="AutoShape 2"/>
          <p:cNvSpPr/>
          <p:nvPr/>
        </p:nvSpPr>
        <p:spPr>
          <a:xfrm>
            <a:off x="7234446" y="2202941"/>
            <a:ext cx="10782300" cy="775043"/>
          </a:xfrm>
          <a:prstGeom prst="rect">
            <a:avLst/>
          </a:prstGeom>
          <a:solidFill>
            <a:srgbClr val="6AB3E8"/>
          </a:solidFill>
        </p:spPr>
      </p:sp>
      <p:sp>
        <p:nvSpPr>
          <p:cNvPr id="3" name="Freeform 3"/>
          <p:cNvSpPr/>
          <p:nvPr/>
        </p:nvSpPr>
        <p:spPr>
          <a:xfrm>
            <a:off x="-5257800" y="4011735"/>
            <a:ext cx="3868407" cy="2609649"/>
          </a:xfrm>
          <a:custGeom>
            <a:avLst/>
            <a:gdLst/>
            <a:ahLst/>
            <a:cxnLst/>
            <a:rect l="l" t="t" r="r" b="b"/>
            <a:pathLst>
              <a:path w="4155414" h="2939956">
                <a:moveTo>
                  <a:pt x="0" y="0"/>
                </a:moveTo>
                <a:lnTo>
                  <a:pt x="4155415" y="0"/>
                </a:lnTo>
                <a:lnTo>
                  <a:pt x="4155415" y="2939956"/>
                </a:lnTo>
                <a:lnTo>
                  <a:pt x="0" y="293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3968" y="520417"/>
            <a:ext cx="1174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3600" dirty="0" smtClean="0">
                <a:solidFill>
                  <a:srgbClr val="FFFFFF"/>
                </a:solidFill>
                <a:latin typeface="Montserrat ExtraBold" panose="00000900000000000000" pitchFamily="2" charset="-52"/>
              </a:rPr>
              <a:t>Проект «Профилирование работодателей» направлен на решение следующих проблем:</a:t>
            </a:r>
            <a:endParaRPr lang="en-US" sz="3600" dirty="0">
              <a:solidFill>
                <a:srgbClr val="FFFFFF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92478" y="2254297"/>
            <a:ext cx="9373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latin typeface="Montserrat Medium" panose="00000600000000000000" pitchFamily="2" charset="-52"/>
              </a:rPr>
              <a:t>Низкая информированность работодателей об </a:t>
            </a:r>
            <a:r>
              <a:rPr lang="ru-RU" sz="2000" dirty="0" smtClean="0">
                <a:latin typeface="Montserrat Medium" panose="00000600000000000000" pitchFamily="2" charset="-52"/>
              </a:rPr>
              <a:t>услугах и </a:t>
            </a:r>
            <a:r>
              <a:rPr lang="ru-RU" sz="2000" dirty="0">
                <a:latin typeface="Montserrat Medium" panose="00000600000000000000" pitchFamily="2" charset="-52"/>
              </a:rPr>
              <a:t>сервисах </a:t>
            </a:r>
            <a:endParaRPr lang="ru-RU" sz="2000" dirty="0" smtClean="0">
              <a:latin typeface="Montserrat Medium" panose="00000600000000000000" pitchFamily="2" charset="-52"/>
            </a:endParaRPr>
          </a:p>
          <a:p>
            <a:pPr algn="r"/>
            <a:r>
              <a:rPr lang="ru-RU" sz="2000" dirty="0" smtClean="0">
                <a:latin typeface="Montserrat Medium" panose="00000600000000000000" pitchFamily="2" charset="-52"/>
              </a:rPr>
              <a:t>службы </a:t>
            </a:r>
            <a:r>
              <a:rPr lang="ru-RU" sz="2000" dirty="0">
                <a:latin typeface="Montserrat Medium" panose="00000600000000000000" pitchFamily="2" charset="-52"/>
              </a:rPr>
              <a:t>занятости </a:t>
            </a:r>
            <a:r>
              <a:rPr lang="ru-RU" sz="2000" dirty="0" smtClean="0">
                <a:latin typeface="Montserrat Medium" panose="00000600000000000000" pitchFamily="2" charset="-52"/>
              </a:rPr>
              <a:t>населения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65665" y="3519293"/>
            <a:ext cx="77998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Montserrat Medium" panose="00000600000000000000" pitchFamily="2" charset="-52"/>
              </a:rPr>
              <a:t>О</a:t>
            </a:r>
            <a:r>
              <a:rPr lang="ru-RU" sz="2000" dirty="0" smtClean="0">
                <a:latin typeface="Montserrat Medium" panose="00000600000000000000" pitchFamily="2" charset="-52"/>
              </a:rPr>
              <a:t>тсутствие </a:t>
            </a:r>
            <a:r>
              <a:rPr lang="ru-RU" sz="2000" dirty="0">
                <a:latin typeface="Montserrat Medium" panose="00000600000000000000" pitchFamily="2" charset="-52"/>
              </a:rPr>
              <a:t>индивидуального подхода к решению </a:t>
            </a:r>
            <a:endParaRPr lang="ru-RU" sz="2000" dirty="0" smtClean="0">
              <a:latin typeface="Montserrat Medium" panose="00000600000000000000" pitchFamily="2" charset="-52"/>
            </a:endParaRPr>
          </a:p>
          <a:p>
            <a:pPr algn="r"/>
            <a:r>
              <a:rPr lang="ru-RU" sz="2000" dirty="0" smtClean="0">
                <a:latin typeface="Montserrat Medium" panose="00000600000000000000" pitchFamily="2" charset="-52"/>
              </a:rPr>
              <a:t>бизнес </a:t>
            </a:r>
            <a:r>
              <a:rPr lang="ru-RU" sz="2000" dirty="0">
                <a:latin typeface="Montserrat Medium" panose="00000600000000000000" pitchFamily="2" charset="-52"/>
              </a:rPr>
              <a:t>ситуации работодателя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643368" y="5080823"/>
            <a:ext cx="61221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Montserrat Medium" panose="00000600000000000000" pitchFamily="2" charset="-52"/>
              </a:rPr>
              <a:t>Низкий охват услугами СЗН работодателей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040365" y="6501002"/>
            <a:ext cx="772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Montserrat Medium" panose="00000600000000000000" pitchFamily="2" charset="-52"/>
              </a:rPr>
              <a:t>Отсутствие методики профилирования работодателей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5925800" y="976914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8" y="1973554"/>
            <a:ext cx="6749400" cy="53214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8978" y="8300915"/>
            <a:ext cx="12889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Montserrat Medium" panose="00000600000000000000" pitchFamily="2" charset="-52"/>
              </a:rPr>
              <a:t>Применение </a:t>
            </a:r>
            <a:r>
              <a:rPr lang="en-US" sz="2000" dirty="0" err="1">
                <a:latin typeface="Montserrat Medium" panose="00000600000000000000" pitchFamily="2" charset="-52"/>
              </a:rPr>
              <a:t>технологии</a:t>
            </a:r>
            <a:r>
              <a:rPr lang="en-US" sz="2000" dirty="0">
                <a:latin typeface="Montserrat Medium" panose="00000600000000000000" pitchFamily="2" charset="-52"/>
              </a:rPr>
              <a:t> </a:t>
            </a:r>
            <a:r>
              <a:rPr lang="en-US" sz="2000" dirty="0" err="1">
                <a:latin typeface="Montserrat Medium" panose="00000600000000000000" pitchFamily="2" charset="-52"/>
              </a:rPr>
              <a:t>профилирования</a:t>
            </a:r>
            <a:r>
              <a:rPr lang="en-US" sz="2000" dirty="0">
                <a:latin typeface="Montserrat Medium" panose="00000600000000000000" pitchFamily="2" charset="-52"/>
              </a:rPr>
              <a:t> </a:t>
            </a:r>
            <a:r>
              <a:rPr lang="en-US" sz="2000" dirty="0" err="1">
                <a:latin typeface="Montserrat Medium" panose="00000600000000000000" pitchFamily="2" charset="-52"/>
              </a:rPr>
              <a:t>позволяет</a:t>
            </a:r>
            <a:r>
              <a:rPr lang="en-US" sz="2000" dirty="0">
                <a:latin typeface="Montserrat Medium" panose="00000600000000000000" pitchFamily="2" charset="-52"/>
              </a:rPr>
              <a:t> </a:t>
            </a:r>
            <a:r>
              <a:rPr lang="en-US" sz="2000" dirty="0">
                <a:solidFill>
                  <a:srgbClr val="F0552B"/>
                </a:solidFill>
                <a:latin typeface="Montserrat Medium" panose="00000600000000000000" pitchFamily="2" charset="-52"/>
              </a:rPr>
              <a:t>выделить </a:t>
            </a:r>
            <a:r>
              <a:rPr lang="en-US" sz="2000" dirty="0" err="1">
                <a:solidFill>
                  <a:srgbClr val="F0552B"/>
                </a:solidFill>
                <a:latin typeface="Montserrat Medium" panose="00000600000000000000" pitchFamily="2" charset="-52"/>
              </a:rPr>
              <a:t>работодателей</a:t>
            </a:r>
            <a:r>
              <a:rPr lang="en-US" sz="2000" dirty="0">
                <a:solidFill>
                  <a:srgbClr val="F0552B"/>
                </a:solidFill>
                <a:latin typeface="Montserrat Medium" panose="00000600000000000000" pitchFamily="2" charset="-52"/>
              </a:rPr>
              <a:t> в </a:t>
            </a:r>
            <a:r>
              <a:rPr lang="en-US" sz="2000" dirty="0" err="1">
                <a:solidFill>
                  <a:srgbClr val="F0552B"/>
                </a:solidFill>
                <a:latin typeface="Montserrat Medium" panose="00000600000000000000" pitchFamily="2" charset="-52"/>
              </a:rPr>
              <a:t>отдельные</a:t>
            </a:r>
            <a:r>
              <a:rPr lang="en-US" sz="2000" dirty="0">
                <a:solidFill>
                  <a:srgbClr val="F0552B"/>
                </a:solidFill>
                <a:latin typeface="Montserrat Medium" panose="00000600000000000000" pitchFamily="2" charset="-52"/>
              </a:rPr>
              <a:t> группы</a:t>
            </a:r>
            <a:r>
              <a:rPr lang="en-US" sz="2000" dirty="0">
                <a:latin typeface="Montserrat Medium" panose="00000600000000000000" pitchFamily="2" charset="-52"/>
              </a:rPr>
              <a:t> и </a:t>
            </a:r>
            <a:r>
              <a:rPr lang="en-US" sz="2000" dirty="0" err="1">
                <a:latin typeface="Montserrat Medium" panose="00000600000000000000" pitchFamily="2" charset="-52"/>
              </a:rPr>
              <a:t>спланировать</a:t>
            </a:r>
            <a:r>
              <a:rPr lang="en-US" sz="2000" dirty="0">
                <a:latin typeface="Montserrat Medium" panose="00000600000000000000" pitchFamily="2" charset="-52"/>
              </a:rPr>
              <a:t> </a:t>
            </a:r>
            <a:r>
              <a:rPr lang="en-US" sz="2000" dirty="0" err="1">
                <a:latin typeface="Montserrat Medium" panose="00000600000000000000" pitchFamily="2" charset="-52"/>
              </a:rPr>
              <a:t>комплекс</a:t>
            </a:r>
            <a:r>
              <a:rPr lang="en-US" sz="2000" dirty="0">
                <a:latin typeface="Montserrat Medium" panose="00000600000000000000" pitchFamily="2" charset="-52"/>
              </a:rPr>
              <a:t> </a:t>
            </a:r>
            <a:r>
              <a:rPr lang="en-US" sz="2000" dirty="0" err="1">
                <a:latin typeface="Montserrat Medium" panose="00000600000000000000" pitchFamily="2" charset="-52"/>
              </a:rPr>
              <a:t>сервисных</a:t>
            </a:r>
            <a:r>
              <a:rPr lang="en-US" sz="2000" dirty="0">
                <a:latin typeface="Montserrat Medium" panose="00000600000000000000" pitchFamily="2" charset="-52"/>
              </a:rPr>
              <a:t> </a:t>
            </a:r>
            <a:r>
              <a:rPr lang="en-US" sz="2000" dirty="0" err="1">
                <a:latin typeface="Montserrat Medium" panose="00000600000000000000" pitchFamily="2" charset="-52"/>
              </a:rPr>
              <a:t>услуг</a:t>
            </a:r>
            <a:r>
              <a:rPr lang="en-US" sz="2000" dirty="0">
                <a:latin typeface="Montserrat Medium" panose="00000600000000000000" pitchFamily="2" charset="-52"/>
              </a:rPr>
              <a:t>, </a:t>
            </a:r>
            <a:r>
              <a:rPr lang="en-US" sz="2000" dirty="0" err="1">
                <a:latin typeface="Montserrat Medium" panose="00000600000000000000" pitchFamily="2" charset="-52"/>
              </a:rPr>
              <a:t>применять</a:t>
            </a:r>
            <a:r>
              <a:rPr lang="en-US" sz="2000" dirty="0">
                <a:latin typeface="Montserrat Medium" panose="00000600000000000000" pitchFamily="2" charset="-52"/>
              </a:rPr>
              <a:t> </a:t>
            </a:r>
            <a:r>
              <a:rPr lang="en-US" sz="2000" dirty="0" err="1">
                <a:latin typeface="Montserrat Medium" panose="00000600000000000000" pitchFamily="2" charset="-52"/>
              </a:rPr>
              <a:t>индивидуальный</a:t>
            </a:r>
            <a:r>
              <a:rPr lang="en-US" sz="2000" dirty="0">
                <a:latin typeface="Montserrat Medium" panose="00000600000000000000" pitchFamily="2" charset="-52"/>
              </a:rPr>
              <a:t> </a:t>
            </a:r>
            <a:r>
              <a:rPr lang="en-US" sz="2000" dirty="0" err="1">
                <a:latin typeface="Montserrat Medium" panose="00000600000000000000" pitchFamily="2" charset="-52"/>
              </a:rPr>
              <a:t>подход</a:t>
            </a:r>
            <a:r>
              <a:rPr lang="en-US" sz="2000" dirty="0">
                <a:latin typeface="Montserrat Medium" panose="00000600000000000000" pitchFamily="2" charset="-52"/>
              </a:rPr>
              <a:t> </a:t>
            </a:r>
            <a:r>
              <a:rPr lang="ru-RU" sz="2000" dirty="0" smtClean="0">
                <a:latin typeface="Montserrat Medium" panose="00000600000000000000" pitchFamily="2" charset="-52"/>
              </a:rPr>
              <a:t>      </a:t>
            </a:r>
            <a:r>
              <a:rPr lang="en-US" sz="2000" dirty="0" err="1" smtClean="0">
                <a:latin typeface="Montserrat Medium" panose="00000600000000000000" pitchFamily="2" charset="-52"/>
              </a:rPr>
              <a:t>по</a:t>
            </a:r>
            <a:r>
              <a:rPr lang="en-US" sz="2000" dirty="0" smtClean="0">
                <a:latin typeface="Montserrat Medium" panose="00000600000000000000" pitchFamily="2" charset="-52"/>
              </a:rPr>
              <a:t> </a:t>
            </a:r>
            <a:r>
              <a:rPr lang="en-US" sz="2000" dirty="0" err="1">
                <a:latin typeface="Montserrat Medium" panose="00000600000000000000" pitchFamily="2" charset="-52"/>
              </a:rPr>
              <a:t>содействию</a:t>
            </a:r>
            <a:r>
              <a:rPr lang="en-US" sz="2000" dirty="0">
                <a:latin typeface="Montserrat Medium" panose="00000600000000000000" pitchFamily="2" charset="-52"/>
              </a:rPr>
              <a:t> в </a:t>
            </a:r>
            <a:r>
              <a:rPr lang="en-US" sz="2000" dirty="0" err="1">
                <a:latin typeface="Montserrat Medium" panose="00000600000000000000" pitchFamily="2" charset="-52"/>
              </a:rPr>
              <a:t>поиске</a:t>
            </a:r>
            <a:r>
              <a:rPr lang="en-US" sz="2000" dirty="0">
                <a:latin typeface="Montserrat Medium" panose="00000600000000000000" pitchFamily="2" charset="-52"/>
              </a:rPr>
              <a:t> и </a:t>
            </a:r>
            <a:r>
              <a:rPr lang="en-US" sz="2000" dirty="0" err="1">
                <a:latin typeface="Montserrat Medium" panose="00000600000000000000" pitchFamily="2" charset="-52"/>
              </a:rPr>
              <a:t>подборе</a:t>
            </a:r>
            <a:r>
              <a:rPr lang="en-US" sz="2000" dirty="0">
                <a:latin typeface="Montserrat Medium" panose="00000600000000000000" pitchFamily="2" charset="-52"/>
              </a:rPr>
              <a:t> </a:t>
            </a:r>
            <a:r>
              <a:rPr lang="en-US" sz="2000" dirty="0" err="1">
                <a:latin typeface="Montserrat Medium" panose="00000600000000000000" pitchFamily="2" charset="-52"/>
              </a:rPr>
              <a:t>работников</a:t>
            </a:r>
            <a:r>
              <a:rPr lang="en-US" sz="2000" dirty="0">
                <a:latin typeface="Montserrat Medium" panose="00000600000000000000" pitchFamily="2" charset="-52"/>
              </a:rPr>
              <a:t> </a:t>
            </a:r>
            <a:r>
              <a:rPr lang="en-US" sz="2000" dirty="0" err="1">
                <a:latin typeface="Montserrat Medium" panose="00000600000000000000" pitchFamily="2" charset="-52"/>
              </a:rPr>
              <a:t>для</a:t>
            </a:r>
            <a:r>
              <a:rPr lang="en-US" sz="2000" dirty="0">
                <a:latin typeface="Montserrat Medium" panose="00000600000000000000" pitchFamily="2" charset="-52"/>
              </a:rPr>
              <a:t> </a:t>
            </a:r>
            <a:r>
              <a:rPr lang="en-US" sz="2000" dirty="0" err="1">
                <a:latin typeface="Montserrat Medium" panose="00000600000000000000" pitchFamily="2" charset="-52"/>
              </a:rPr>
              <a:t>каждой</a:t>
            </a:r>
            <a:r>
              <a:rPr lang="en-US" sz="2000" dirty="0">
                <a:latin typeface="Montserrat Medium" panose="00000600000000000000" pitchFamily="2" charset="-52"/>
              </a:rPr>
              <a:t> </a:t>
            </a:r>
            <a:r>
              <a:rPr lang="en-US" sz="2000" dirty="0" err="1">
                <a:latin typeface="Montserrat Medium" panose="00000600000000000000" pitchFamily="2" charset="-52"/>
              </a:rPr>
              <a:t>профильной</a:t>
            </a:r>
            <a:r>
              <a:rPr lang="en-US" sz="2000" dirty="0">
                <a:latin typeface="Montserrat Medium" panose="00000600000000000000" pitchFamily="2" charset="-52"/>
              </a:rPr>
              <a:t> группы.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26307"/>
            <a:ext cx="18973801" cy="4288198"/>
            <a:chOff x="0" y="0"/>
            <a:chExt cx="5638515" cy="11689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8515" cy="1168947"/>
            </a:xfrm>
            <a:custGeom>
              <a:avLst/>
              <a:gdLst/>
              <a:ahLst/>
              <a:cxnLst/>
              <a:rect l="l" t="t" r="r" b="b"/>
              <a:pathLst>
                <a:path w="5638515" h="1168947">
                  <a:moveTo>
                    <a:pt x="5435315" y="0"/>
                  </a:moveTo>
                  <a:lnTo>
                    <a:pt x="0" y="0"/>
                  </a:lnTo>
                  <a:lnTo>
                    <a:pt x="0" y="1168947"/>
                  </a:lnTo>
                  <a:lnTo>
                    <a:pt x="5435315" y="1168947"/>
                  </a:lnTo>
                  <a:lnTo>
                    <a:pt x="5638515" y="584473"/>
                  </a:lnTo>
                  <a:lnTo>
                    <a:pt x="5435315" y="0"/>
                  </a:lnTo>
                  <a:close/>
                </a:path>
              </a:pathLst>
            </a:custGeom>
            <a:solidFill>
              <a:srgbClr val="0033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698500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00244" y="3549436"/>
            <a:ext cx="2985392" cy="4418168"/>
            <a:chOff x="0" y="0"/>
            <a:chExt cx="6602210" cy="6835821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6602210" cy="4609104"/>
            </a:xfrm>
            <a:prstGeom prst="rect">
              <a:avLst/>
            </a:prstGeom>
            <a:solidFill>
              <a:srgbClr val="FFFFFF"/>
            </a:solidFill>
          </p:spPr>
        </p:sp>
        <p:grpSp>
          <p:nvGrpSpPr>
            <p:cNvPr id="15" name="Group 15"/>
            <p:cNvGrpSpPr/>
            <p:nvPr/>
          </p:nvGrpSpPr>
          <p:grpSpPr>
            <a:xfrm rot="-2700000">
              <a:off x="2662845" y="5838233"/>
              <a:ext cx="999188" cy="997588"/>
              <a:chOff x="-8957692" y="7711420"/>
              <a:chExt cx="6350000" cy="633983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8957692" y="7711420"/>
                <a:ext cx="6350000" cy="6339831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3984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B3E8"/>
              </a:solidFill>
            </p:spPr>
          </p:sp>
        </p:grpSp>
      </p:grpSp>
      <p:sp>
        <p:nvSpPr>
          <p:cNvPr id="20" name="TextBox 20"/>
          <p:cNvSpPr txBox="1"/>
          <p:nvPr/>
        </p:nvSpPr>
        <p:spPr>
          <a:xfrm>
            <a:off x="946699" y="741080"/>
            <a:ext cx="17068801" cy="1361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799" spc="83" dirty="0" err="1">
                <a:solidFill>
                  <a:srgbClr val="CE4520"/>
                </a:solidFill>
                <a:latin typeface="Montserrat ExtraBold" panose="00000900000000000000" pitchFamily="2" charset="-52"/>
              </a:rPr>
              <a:t>Цель</a:t>
            </a:r>
            <a:r>
              <a:rPr lang="en-US" sz="2799" spc="83" dirty="0">
                <a:solidFill>
                  <a:srgbClr val="1C2529"/>
                </a:solidFill>
                <a:latin typeface="Montserrat Medium" panose="00000600000000000000" pitchFamily="2" charset="-52"/>
              </a:rPr>
              <a:t> - </a:t>
            </a:r>
            <a:r>
              <a:rPr lang="ru-RU" sz="2800" dirty="0"/>
              <a:t>внедрение индивидуального подхода к кадровому обеспечению компаний, позиционирование </a:t>
            </a:r>
            <a:r>
              <a:rPr lang="ru-RU" sz="2800" dirty="0" smtClean="0"/>
              <a:t>наших возможностей, </a:t>
            </a:r>
            <a:r>
              <a:rPr lang="ru-RU" sz="2800" dirty="0"/>
              <a:t>создание позитивного опыта взаимодействия работодателей со службой занятости населения.</a:t>
            </a:r>
          </a:p>
          <a:p>
            <a:pPr algn="ctr">
              <a:lnSpc>
                <a:spcPts val="3919"/>
              </a:lnSpc>
            </a:pPr>
            <a:endParaRPr lang="en-US" sz="2799" spc="83" dirty="0">
              <a:solidFill>
                <a:srgbClr val="1C2529"/>
              </a:solidFill>
              <a:latin typeface="Montserrat Classic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222189" y="7426314"/>
            <a:ext cx="2804636" cy="2346835"/>
            <a:chOff x="-934722" y="28084"/>
            <a:chExt cx="6356430" cy="3129113"/>
          </a:xfrm>
        </p:grpSpPr>
        <p:sp>
          <p:nvSpPr>
            <p:cNvPr id="22" name="TextBox 22"/>
            <p:cNvSpPr txBox="1"/>
            <p:nvPr/>
          </p:nvSpPr>
          <p:spPr>
            <a:xfrm>
              <a:off x="-934722" y="636079"/>
              <a:ext cx="6291679" cy="2521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287" spc="22" dirty="0">
                  <a:solidFill>
                    <a:srgbClr val="1C2529"/>
                  </a:solidFill>
                  <a:latin typeface="Clear Sans"/>
                </a:rPr>
                <a:t> </a:t>
              </a:r>
              <a:r>
                <a:rPr lang="ru-RU" sz="2000" dirty="0"/>
                <a:t>обеспечение удовлетворенности работодателей доступностью и качеством трудовых ресурсов (не менее 75</a:t>
              </a:r>
              <a:r>
                <a:rPr lang="ru-RU" sz="2000" dirty="0" smtClean="0"/>
                <a:t>%)</a:t>
              </a:r>
              <a:endParaRPr lang="en-US" sz="2000" spc="22" dirty="0">
                <a:solidFill>
                  <a:srgbClr val="1C2529"/>
                </a:solidFill>
                <a:latin typeface="Clear San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-869970" y="28084"/>
              <a:ext cx="6291678" cy="67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en-US" sz="3282" spc="213" dirty="0">
                  <a:solidFill>
                    <a:srgbClr val="1C2529"/>
                  </a:solidFill>
                  <a:latin typeface="Clear Sans"/>
                </a:rPr>
                <a:t>1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3152944" y="2027518"/>
            <a:ext cx="11551295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4000" dirty="0" err="1" smtClean="0">
                <a:solidFill>
                  <a:srgbClr val="CE4520"/>
                </a:solidFill>
                <a:latin typeface="Montserrat ExtraBold" panose="00000900000000000000" pitchFamily="2" charset="-52"/>
              </a:rPr>
              <a:t>Задачи</a:t>
            </a:r>
            <a:r>
              <a:rPr lang="ru-RU" sz="4000" dirty="0" smtClean="0">
                <a:solidFill>
                  <a:srgbClr val="CE4520"/>
                </a:solidFill>
                <a:latin typeface="Montserrat ExtraBold" panose="00000900000000000000" pitchFamily="2" charset="-52"/>
              </a:rPr>
              <a:t>:</a:t>
            </a:r>
            <a:r>
              <a:rPr lang="en-US" sz="4000" dirty="0" smtClean="0">
                <a:solidFill>
                  <a:srgbClr val="1C2529"/>
                </a:solidFill>
                <a:latin typeface="Montserrat ExtraBold" panose="00000900000000000000" pitchFamily="2" charset="-52"/>
              </a:rPr>
              <a:t> </a:t>
            </a:r>
            <a:endParaRPr lang="en-US" sz="4000" dirty="0">
              <a:solidFill>
                <a:srgbClr val="1C2529"/>
              </a:solidFill>
              <a:latin typeface="Montserrat ExtraBold" panose="00000900000000000000" pitchFamily="2" charset="-52"/>
            </a:endParaRPr>
          </a:p>
          <a:p>
            <a:pPr algn="ctr">
              <a:lnSpc>
                <a:spcPts val="3919"/>
              </a:lnSpc>
            </a:pPr>
            <a:endParaRPr lang="en-US" sz="2799" dirty="0">
              <a:solidFill>
                <a:srgbClr val="1C2529"/>
              </a:solidFill>
              <a:latin typeface="Montserrat Classic Bold"/>
            </a:endParaRPr>
          </a:p>
        </p:txBody>
      </p:sp>
      <p:grpSp>
        <p:nvGrpSpPr>
          <p:cNvPr id="51" name="Group 13"/>
          <p:cNvGrpSpPr/>
          <p:nvPr/>
        </p:nvGrpSpPr>
        <p:grpSpPr>
          <a:xfrm>
            <a:off x="3762454" y="3549436"/>
            <a:ext cx="2985392" cy="4418168"/>
            <a:chOff x="0" y="0"/>
            <a:chExt cx="6602210" cy="6835821"/>
          </a:xfrm>
        </p:grpSpPr>
        <p:sp>
          <p:nvSpPr>
            <p:cNvPr id="52" name="AutoShape 14"/>
            <p:cNvSpPr/>
            <p:nvPr/>
          </p:nvSpPr>
          <p:spPr>
            <a:xfrm>
              <a:off x="0" y="0"/>
              <a:ext cx="6602210" cy="4609104"/>
            </a:xfrm>
            <a:prstGeom prst="rect">
              <a:avLst/>
            </a:prstGeom>
            <a:solidFill>
              <a:srgbClr val="FFFFFF"/>
            </a:solidFill>
          </p:spPr>
        </p:sp>
        <p:grpSp>
          <p:nvGrpSpPr>
            <p:cNvPr id="53" name="Group 15"/>
            <p:cNvGrpSpPr/>
            <p:nvPr/>
          </p:nvGrpSpPr>
          <p:grpSpPr>
            <a:xfrm rot="-2700000">
              <a:off x="2662845" y="5838233"/>
              <a:ext cx="999188" cy="997588"/>
              <a:chOff x="-8957692" y="7711420"/>
              <a:chExt cx="6350000" cy="6339831"/>
            </a:xfrm>
          </p:grpSpPr>
          <p:sp>
            <p:nvSpPr>
              <p:cNvPr id="54" name="Freeform 16"/>
              <p:cNvSpPr/>
              <p:nvPr/>
            </p:nvSpPr>
            <p:spPr>
              <a:xfrm>
                <a:off x="-8957692" y="7711420"/>
                <a:ext cx="6350000" cy="6339831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3984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B3E8"/>
              </a:solidFill>
            </p:spPr>
          </p:sp>
        </p:grpSp>
      </p:grpSp>
      <p:grpSp>
        <p:nvGrpSpPr>
          <p:cNvPr id="55" name="Group 13"/>
          <p:cNvGrpSpPr/>
          <p:nvPr/>
        </p:nvGrpSpPr>
        <p:grpSpPr>
          <a:xfrm>
            <a:off x="7406638" y="3549436"/>
            <a:ext cx="2985392" cy="4418168"/>
            <a:chOff x="0" y="0"/>
            <a:chExt cx="6602210" cy="6835821"/>
          </a:xfrm>
        </p:grpSpPr>
        <p:sp>
          <p:nvSpPr>
            <p:cNvPr id="56" name="AutoShape 14"/>
            <p:cNvSpPr/>
            <p:nvPr/>
          </p:nvSpPr>
          <p:spPr>
            <a:xfrm>
              <a:off x="0" y="0"/>
              <a:ext cx="6602210" cy="4609104"/>
            </a:xfrm>
            <a:prstGeom prst="rect">
              <a:avLst/>
            </a:prstGeom>
            <a:solidFill>
              <a:srgbClr val="FFFFFF"/>
            </a:solidFill>
          </p:spPr>
        </p:sp>
        <p:grpSp>
          <p:nvGrpSpPr>
            <p:cNvPr id="57" name="Group 15"/>
            <p:cNvGrpSpPr/>
            <p:nvPr/>
          </p:nvGrpSpPr>
          <p:grpSpPr>
            <a:xfrm rot="-2700000">
              <a:off x="2662845" y="5838233"/>
              <a:ext cx="999188" cy="997588"/>
              <a:chOff x="-8957692" y="7711420"/>
              <a:chExt cx="6350000" cy="6339831"/>
            </a:xfrm>
          </p:grpSpPr>
          <p:sp>
            <p:nvSpPr>
              <p:cNvPr id="58" name="Freeform 16"/>
              <p:cNvSpPr/>
              <p:nvPr/>
            </p:nvSpPr>
            <p:spPr>
              <a:xfrm>
                <a:off x="-8957692" y="7711420"/>
                <a:ext cx="6350000" cy="6339831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3984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B3E8"/>
              </a:solidFill>
            </p:spPr>
          </p:sp>
        </p:grpSp>
      </p:grpSp>
      <p:grpSp>
        <p:nvGrpSpPr>
          <p:cNvPr id="59" name="Group 13"/>
          <p:cNvGrpSpPr/>
          <p:nvPr/>
        </p:nvGrpSpPr>
        <p:grpSpPr>
          <a:xfrm>
            <a:off x="11163091" y="3549436"/>
            <a:ext cx="2985392" cy="4418168"/>
            <a:chOff x="0" y="0"/>
            <a:chExt cx="6602210" cy="6835821"/>
          </a:xfrm>
        </p:grpSpPr>
        <p:sp>
          <p:nvSpPr>
            <p:cNvPr id="60" name="AutoShape 14"/>
            <p:cNvSpPr/>
            <p:nvPr/>
          </p:nvSpPr>
          <p:spPr>
            <a:xfrm>
              <a:off x="0" y="0"/>
              <a:ext cx="6602210" cy="4609104"/>
            </a:xfrm>
            <a:prstGeom prst="rect">
              <a:avLst/>
            </a:prstGeom>
            <a:solidFill>
              <a:srgbClr val="FFFFFF"/>
            </a:solidFill>
          </p:spPr>
        </p:sp>
        <p:grpSp>
          <p:nvGrpSpPr>
            <p:cNvPr id="61" name="Group 15"/>
            <p:cNvGrpSpPr/>
            <p:nvPr/>
          </p:nvGrpSpPr>
          <p:grpSpPr>
            <a:xfrm rot="-2700000">
              <a:off x="2662845" y="5838233"/>
              <a:ext cx="999188" cy="997588"/>
              <a:chOff x="-8957692" y="7711420"/>
              <a:chExt cx="6350000" cy="6339831"/>
            </a:xfrm>
          </p:grpSpPr>
          <p:sp>
            <p:nvSpPr>
              <p:cNvPr id="62" name="Freeform 16"/>
              <p:cNvSpPr/>
              <p:nvPr/>
            </p:nvSpPr>
            <p:spPr>
              <a:xfrm>
                <a:off x="-8957692" y="7711420"/>
                <a:ext cx="6350000" cy="6339831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3984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B3E8"/>
              </a:solidFill>
            </p:spPr>
          </p:sp>
        </p:grpSp>
      </p:grpSp>
      <p:grpSp>
        <p:nvGrpSpPr>
          <p:cNvPr id="63" name="Group 13"/>
          <p:cNvGrpSpPr/>
          <p:nvPr/>
        </p:nvGrpSpPr>
        <p:grpSpPr>
          <a:xfrm>
            <a:off x="14796051" y="3549436"/>
            <a:ext cx="2985392" cy="4418168"/>
            <a:chOff x="0" y="0"/>
            <a:chExt cx="6602210" cy="6835821"/>
          </a:xfrm>
        </p:grpSpPr>
        <p:sp>
          <p:nvSpPr>
            <p:cNvPr id="64" name="AutoShape 14"/>
            <p:cNvSpPr/>
            <p:nvPr/>
          </p:nvSpPr>
          <p:spPr>
            <a:xfrm>
              <a:off x="0" y="0"/>
              <a:ext cx="6602210" cy="4609104"/>
            </a:xfrm>
            <a:prstGeom prst="rect">
              <a:avLst/>
            </a:prstGeom>
            <a:solidFill>
              <a:srgbClr val="FFFFFF"/>
            </a:solidFill>
          </p:spPr>
        </p:sp>
        <p:grpSp>
          <p:nvGrpSpPr>
            <p:cNvPr id="65" name="Group 15"/>
            <p:cNvGrpSpPr/>
            <p:nvPr/>
          </p:nvGrpSpPr>
          <p:grpSpPr>
            <a:xfrm rot="-2700000">
              <a:off x="2662845" y="5838233"/>
              <a:ext cx="999188" cy="997588"/>
              <a:chOff x="-8957692" y="7711420"/>
              <a:chExt cx="6350000" cy="6339831"/>
            </a:xfrm>
          </p:grpSpPr>
          <p:sp>
            <p:nvSpPr>
              <p:cNvPr id="66" name="Freeform 16"/>
              <p:cNvSpPr/>
              <p:nvPr/>
            </p:nvSpPr>
            <p:spPr>
              <a:xfrm>
                <a:off x="-8957692" y="7711420"/>
                <a:ext cx="6350000" cy="6339831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3984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B3E8"/>
              </a:solidFill>
            </p:spPr>
          </p:sp>
        </p:grpSp>
      </p:grpSp>
      <p:sp>
        <p:nvSpPr>
          <p:cNvPr id="17" name="Freeform 17"/>
          <p:cNvSpPr/>
          <p:nvPr/>
        </p:nvSpPr>
        <p:spPr>
          <a:xfrm>
            <a:off x="3740360" y="3647482"/>
            <a:ext cx="3029579" cy="2845847"/>
          </a:xfrm>
          <a:custGeom>
            <a:avLst/>
            <a:gdLst/>
            <a:ahLst/>
            <a:cxnLst/>
            <a:rect l="l" t="t" r="r" b="b"/>
            <a:pathLst>
              <a:path w="3706636" h="3158471">
                <a:moveTo>
                  <a:pt x="0" y="0"/>
                </a:moveTo>
                <a:lnTo>
                  <a:pt x="3706636" y="0"/>
                </a:lnTo>
                <a:lnTo>
                  <a:pt x="3706636" y="3158471"/>
                </a:lnTo>
                <a:lnTo>
                  <a:pt x="0" y="31584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67970" y="3630347"/>
            <a:ext cx="1761996" cy="2873063"/>
          </a:xfrm>
          <a:custGeom>
            <a:avLst/>
            <a:gdLst/>
            <a:ahLst/>
            <a:cxnLst/>
            <a:rect l="l" t="t" r="r" b="b"/>
            <a:pathLst>
              <a:path w="1931839" h="3158471">
                <a:moveTo>
                  <a:pt x="0" y="0"/>
                </a:moveTo>
                <a:lnTo>
                  <a:pt x="1931839" y="0"/>
                </a:lnTo>
                <a:lnTo>
                  <a:pt x="1931839" y="3158471"/>
                </a:lnTo>
                <a:lnTo>
                  <a:pt x="0" y="3158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1" name="Group 21"/>
          <p:cNvGrpSpPr/>
          <p:nvPr/>
        </p:nvGrpSpPr>
        <p:grpSpPr>
          <a:xfrm>
            <a:off x="7511989" y="7426314"/>
            <a:ext cx="2804636" cy="1731282"/>
            <a:chOff x="-934722" y="28084"/>
            <a:chExt cx="6356430" cy="2308374"/>
          </a:xfrm>
        </p:grpSpPr>
        <p:sp>
          <p:nvSpPr>
            <p:cNvPr id="72" name="TextBox 22"/>
            <p:cNvSpPr txBox="1"/>
            <p:nvPr/>
          </p:nvSpPr>
          <p:spPr>
            <a:xfrm>
              <a:off x="-934722" y="636078"/>
              <a:ext cx="6291679" cy="1700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287" spc="22" dirty="0">
                  <a:solidFill>
                    <a:srgbClr val="1C2529"/>
                  </a:solidFill>
                  <a:latin typeface="Clear Sans"/>
                </a:rPr>
                <a:t> </a:t>
              </a:r>
              <a:r>
                <a:rPr lang="ru-RU" sz="2000" dirty="0"/>
                <a:t>повышение имиджа службы занятости населения как главного партнера на рынке труда</a:t>
              </a:r>
              <a:endParaRPr lang="en-US" sz="2000" spc="22" dirty="0">
                <a:solidFill>
                  <a:srgbClr val="1C2529"/>
                </a:solidFill>
                <a:latin typeface="Clear Sans"/>
              </a:endParaRPr>
            </a:p>
          </p:txBody>
        </p:sp>
        <p:sp>
          <p:nvSpPr>
            <p:cNvPr id="73" name="TextBox 23"/>
            <p:cNvSpPr txBox="1"/>
            <p:nvPr/>
          </p:nvSpPr>
          <p:spPr>
            <a:xfrm>
              <a:off x="-869971" y="28084"/>
              <a:ext cx="6291679" cy="701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ru-RU" sz="3282" spc="213" dirty="0">
                  <a:solidFill>
                    <a:srgbClr val="1C2529"/>
                  </a:solidFill>
                  <a:latin typeface="Clear Sans"/>
                </a:rPr>
                <a:t>3</a:t>
              </a:r>
              <a:endParaRPr lang="en-US" sz="3282" spc="213" dirty="0">
                <a:solidFill>
                  <a:srgbClr val="1C2529"/>
                </a:solidFill>
                <a:latin typeface="Clear Sans"/>
              </a:endParaRPr>
            </a:p>
          </p:txBody>
        </p:sp>
      </p:grpSp>
      <p:grpSp>
        <p:nvGrpSpPr>
          <p:cNvPr id="74" name="Group 21"/>
          <p:cNvGrpSpPr/>
          <p:nvPr/>
        </p:nvGrpSpPr>
        <p:grpSpPr>
          <a:xfrm>
            <a:off x="3867089" y="7426314"/>
            <a:ext cx="2804636" cy="1731282"/>
            <a:chOff x="-934722" y="28084"/>
            <a:chExt cx="6356430" cy="2308374"/>
          </a:xfrm>
        </p:grpSpPr>
        <p:sp>
          <p:nvSpPr>
            <p:cNvPr id="75" name="TextBox 22"/>
            <p:cNvSpPr txBox="1"/>
            <p:nvPr/>
          </p:nvSpPr>
          <p:spPr>
            <a:xfrm>
              <a:off x="-934722" y="636078"/>
              <a:ext cx="6291679" cy="1700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287" spc="22" dirty="0">
                  <a:solidFill>
                    <a:srgbClr val="1C2529"/>
                  </a:solidFill>
                  <a:latin typeface="Clear Sans"/>
                </a:rPr>
                <a:t> </a:t>
              </a:r>
              <a:r>
                <a:rPr lang="ru-RU" sz="2000" dirty="0"/>
                <a:t>обеспечение </a:t>
              </a:r>
              <a:r>
                <a:rPr lang="ru-RU" sz="2000" dirty="0" err="1"/>
                <a:t>клиентоцентричного</a:t>
              </a:r>
              <a:r>
                <a:rPr lang="ru-RU" sz="2000" dirty="0"/>
                <a:t> подхода при решении бизнес-ситуаций</a:t>
              </a:r>
              <a:endParaRPr lang="en-US" sz="2000" spc="22" dirty="0">
                <a:solidFill>
                  <a:srgbClr val="1C2529"/>
                </a:solidFill>
                <a:latin typeface="Clear Sans"/>
              </a:endParaRPr>
            </a:p>
          </p:txBody>
        </p:sp>
        <p:sp>
          <p:nvSpPr>
            <p:cNvPr id="76" name="TextBox 23"/>
            <p:cNvSpPr txBox="1"/>
            <p:nvPr/>
          </p:nvSpPr>
          <p:spPr>
            <a:xfrm>
              <a:off x="-869971" y="28084"/>
              <a:ext cx="6291679" cy="701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ru-RU" sz="3282" spc="213" dirty="0">
                  <a:solidFill>
                    <a:srgbClr val="1C2529"/>
                  </a:solidFill>
                  <a:latin typeface="Clear Sans"/>
                </a:rPr>
                <a:t>2</a:t>
              </a:r>
              <a:endParaRPr lang="en-US" sz="3282" spc="213" dirty="0">
                <a:solidFill>
                  <a:srgbClr val="1C2529"/>
                </a:solidFill>
                <a:latin typeface="Clear Sans"/>
              </a:endParaRPr>
            </a:p>
          </p:txBody>
        </p:sp>
      </p:grpSp>
      <p:grpSp>
        <p:nvGrpSpPr>
          <p:cNvPr id="78" name="Group 21"/>
          <p:cNvGrpSpPr/>
          <p:nvPr/>
        </p:nvGrpSpPr>
        <p:grpSpPr>
          <a:xfrm>
            <a:off x="11253469" y="7426314"/>
            <a:ext cx="2804636" cy="1423505"/>
            <a:chOff x="-934722" y="28084"/>
            <a:chExt cx="6356430" cy="1898005"/>
          </a:xfrm>
        </p:grpSpPr>
        <p:sp>
          <p:nvSpPr>
            <p:cNvPr id="79" name="TextBox 22"/>
            <p:cNvSpPr txBox="1"/>
            <p:nvPr/>
          </p:nvSpPr>
          <p:spPr>
            <a:xfrm>
              <a:off x="-934722" y="636078"/>
              <a:ext cx="6291679" cy="1290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287" spc="22" dirty="0">
                  <a:solidFill>
                    <a:srgbClr val="1C2529"/>
                  </a:solidFill>
                  <a:latin typeface="Clear Sans"/>
                </a:rPr>
                <a:t> </a:t>
              </a:r>
              <a:r>
                <a:rPr lang="ru-RU" sz="2000" dirty="0"/>
                <a:t>увеличение охвата работодателей региона услугами ЦЗН </a:t>
              </a:r>
              <a:r>
                <a:rPr lang="ru-RU" sz="2000" dirty="0" smtClean="0"/>
                <a:t> </a:t>
              </a:r>
              <a:endParaRPr lang="en-US" sz="2000" spc="22" dirty="0">
                <a:solidFill>
                  <a:srgbClr val="1C2529"/>
                </a:solidFill>
                <a:latin typeface="Clear Sans"/>
              </a:endParaRPr>
            </a:p>
          </p:txBody>
        </p:sp>
        <p:sp>
          <p:nvSpPr>
            <p:cNvPr id="80" name="TextBox 23"/>
            <p:cNvSpPr txBox="1"/>
            <p:nvPr/>
          </p:nvSpPr>
          <p:spPr>
            <a:xfrm>
              <a:off x="-869971" y="28084"/>
              <a:ext cx="6291679" cy="701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ru-RU" sz="3282" spc="213" dirty="0">
                  <a:solidFill>
                    <a:srgbClr val="1C2529"/>
                  </a:solidFill>
                  <a:latin typeface="Clear Sans"/>
                </a:rPr>
                <a:t>4</a:t>
              </a:r>
              <a:endParaRPr lang="en-US" sz="3282" spc="213" dirty="0">
                <a:solidFill>
                  <a:srgbClr val="1C2529"/>
                </a:solidFill>
                <a:latin typeface="Clear Sans"/>
              </a:endParaRPr>
            </a:p>
          </p:txBody>
        </p:sp>
      </p:grpSp>
      <p:grpSp>
        <p:nvGrpSpPr>
          <p:cNvPr id="81" name="Group 21"/>
          <p:cNvGrpSpPr/>
          <p:nvPr/>
        </p:nvGrpSpPr>
        <p:grpSpPr>
          <a:xfrm>
            <a:off x="14869545" y="7459097"/>
            <a:ext cx="2814986" cy="1493294"/>
            <a:chOff x="-934722" y="-64968"/>
            <a:chExt cx="6379887" cy="1991057"/>
          </a:xfrm>
        </p:grpSpPr>
        <p:sp>
          <p:nvSpPr>
            <p:cNvPr id="82" name="TextBox 22"/>
            <p:cNvSpPr txBox="1"/>
            <p:nvPr/>
          </p:nvSpPr>
          <p:spPr>
            <a:xfrm>
              <a:off x="-934722" y="636078"/>
              <a:ext cx="6291679" cy="1290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287" spc="22" dirty="0">
                  <a:solidFill>
                    <a:srgbClr val="1C2529"/>
                  </a:solidFill>
                  <a:latin typeface="Clear Sans"/>
                </a:rPr>
                <a:t> </a:t>
              </a:r>
              <a:r>
                <a:rPr lang="ru-RU" sz="2000" dirty="0"/>
                <a:t>уменьшение продолжительности существования вакансии </a:t>
              </a:r>
              <a:r>
                <a:rPr lang="ru-RU" sz="2000" dirty="0" smtClean="0"/>
                <a:t> </a:t>
              </a:r>
              <a:endParaRPr lang="en-US" sz="2000" spc="22" dirty="0">
                <a:solidFill>
                  <a:srgbClr val="1C2529"/>
                </a:solidFill>
                <a:latin typeface="Clear Sans"/>
              </a:endParaRPr>
            </a:p>
          </p:txBody>
        </p:sp>
        <p:sp>
          <p:nvSpPr>
            <p:cNvPr id="83" name="TextBox 23"/>
            <p:cNvSpPr txBox="1"/>
            <p:nvPr/>
          </p:nvSpPr>
          <p:spPr>
            <a:xfrm>
              <a:off x="-846514" y="-64968"/>
              <a:ext cx="6291679" cy="701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3"/>
                </a:lnSpc>
              </a:pPr>
              <a:r>
                <a:rPr lang="ru-RU" sz="3282" spc="213" dirty="0">
                  <a:solidFill>
                    <a:srgbClr val="1C2529"/>
                  </a:solidFill>
                  <a:latin typeface="Clear Sans"/>
                </a:rPr>
                <a:t>5</a:t>
              </a:r>
              <a:endParaRPr lang="en-US" sz="3282" spc="213" dirty="0">
                <a:solidFill>
                  <a:srgbClr val="1C2529"/>
                </a:solidFill>
                <a:latin typeface="Clear Sans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11163091" y="3592310"/>
            <a:ext cx="3095367" cy="2885457"/>
          </a:xfrm>
          <a:custGeom>
            <a:avLst/>
            <a:gdLst/>
            <a:ahLst/>
            <a:cxnLst/>
            <a:rect l="l" t="t" r="r" b="b"/>
            <a:pathLst>
              <a:path w="4004401" h="3158471">
                <a:moveTo>
                  <a:pt x="0" y="0"/>
                </a:moveTo>
                <a:lnTo>
                  <a:pt x="4004401" y="0"/>
                </a:lnTo>
                <a:lnTo>
                  <a:pt x="4004401" y="3158471"/>
                </a:lnTo>
                <a:lnTo>
                  <a:pt x="0" y="31584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40" y="3489786"/>
            <a:ext cx="2017808" cy="301444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967" y="3612262"/>
            <a:ext cx="1187555" cy="288106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881900" y="981147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45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215713"/>
            <a:ext cx="17449800" cy="9762714"/>
          </a:xfrm>
          <a:prstGeom prst="rect">
            <a:avLst/>
          </a:prstGeom>
          <a:solidFill>
            <a:srgbClr val="6AB3E8"/>
          </a:solidFill>
        </p:spPr>
      </p:sp>
      <p:sp>
        <p:nvSpPr>
          <p:cNvPr id="3" name="Freeform 3"/>
          <p:cNvSpPr/>
          <p:nvPr/>
        </p:nvSpPr>
        <p:spPr>
          <a:xfrm>
            <a:off x="14337883" y="2187285"/>
            <a:ext cx="2871034" cy="1995368"/>
          </a:xfrm>
          <a:custGeom>
            <a:avLst/>
            <a:gdLst/>
            <a:ahLst/>
            <a:cxnLst/>
            <a:rect l="l" t="t" r="r" b="b"/>
            <a:pathLst>
              <a:path w="2871034" h="1995368">
                <a:moveTo>
                  <a:pt x="0" y="0"/>
                </a:moveTo>
                <a:lnTo>
                  <a:pt x="2871034" y="0"/>
                </a:lnTo>
                <a:lnTo>
                  <a:pt x="2871034" y="1995369"/>
                </a:lnTo>
                <a:lnTo>
                  <a:pt x="0" y="1995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88" b="-8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7200" y="-238586"/>
            <a:ext cx="6175437" cy="4369122"/>
          </a:xfrm>
          <a:custGeom>
            <a:avLst/>
            <a:gdLst/>
            <a:ahLst/>
            <a:cxnLst/>
            <a:rect l="l" t="t" r="r" b="b"/>
            <a:pathLst>
              <a:path w="6175437" h="4369122">
                <a:moveTo>
                  <a:pt x="0" y="0"/>
                </a:moveTo>
                <a:lnTo>
                  <a:pt x="6175437" y="0"/>
                </a:lnTo>
                <a:lnTo>
                  <a:pt x="6175437" y="4369122"/>
                </a:lnTo>
                <a:lnTo>
                  <a:pt x="0" y="4369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2988909" y="4755344"/>
            <a:ext cx="8547811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179" dirty="0">
                <a:solidFill>
                  <a:srgbClr val="CE4520"/>
                </a:solidFill>
                <a:latin typeface="Montserrat Medium" panose="00000600000000000000" pitchFamily="2" charset="-52"/>
              </a:rPr>
              <a:t>КРАТКОЕ ОПИСАНИЕ ПРОЕКТА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248400" y="128105"/>
            <a:ext cx="11471312" cy="11024804"/>
            <a:chOff x="-3339549" y="-8991579"/>
            <a:chExt cx="15512741" cy="13205396"/>
          </a:xfrm>
        </p:grpSpPr>
        <p:sp>
          <p:nvSpPr>
            <p:cNvPr id="7" name="TextBox 7"/>
            <p:cNvSpPr txBox="1"/>
            <p:nvPr/>
          </p:nvSpPr>
          <p:spPr>
            <a:xfrm>
              <a:off x="-3339549" y="-8991579"/>
              <a:ext cx="15512741" cy="28324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4900"/>
                </a:lnSpc>
              </a:pPr>
              <a:r>
                <a:rPr lang="en-US" sz="2400" spc="175" dirty="0">
                  <a:solidFill>
                    <a:srgbClr val="0033A0"/>
                  </a:solidFill>
                  <a:latin typeface="CAT Neuzeit"/>
                </a:rPr>
                <a:t>  </a:t>
              </a:r>
            </a:p>
            <a:p>
              <a:pPr algn="r"/>
              <a:r>
                <a:rPr lang="en-US" sz="2400" spc="175" dirty="0" smtClean="0">
                  <a:solidFill>
                    <a:srgbClr val="0033A0"/>
                  </a:solidFill>
                  <a:latin typeface="Montserrat Medium" panose="00000600000000000000" pitchFamily="2" charset="-52"/>
                </a:rPr>
                <a:t>01</a:t>
              </a:r>
              <a:r>
                <a:rPr lang="ru-RU" sz="2400" spc="175" dirty="0" smtClean="0">
                  <a:solidFill>
                    <a:srgbClr val="0033A0"/>
                  </a:solidFill>
                  <a:latin typeface="Montserrat Medium" panose="00000600000000000000" pitchFamily="2" charset="-52"/>
                </a:rPr>
                <a:t>.11.2021 – НАЧАЛО РАЗРАБОТКИ И АПРОБАЦИИ</a:t>
              </a:r>
              <a:r>
                <a:rPr lang="en-US" sz="2400" spc="175" dirty="0" smtClean="0">
                  <a:solidFill>
                    <a:srgbClr val="0033A0"/>
                  </a:solidFill>
                  <a:latin typeface="Montserrat Medium" panose="00000600000000000000" pitchFamily="2" charset="-52"/>
                </a:rPr>
                <a:t> </a:t>
              </a:r>
            </a:p>
            <a:p>
              <a:pPr algn="r"/>
              <a:r>
                <a:rPr lang="en-US" sz="2400" spc="175" dirty="0" smtClean="0">
                  <a:solidFill>
                    <a:srgbClr val="0033A0"/>
                  </a:solidFill>
                  <a:latin typeface="Montserrat Medium" panose="00000600000000000000" pitchFamily="2" charset="-52"/>
                </a:rPr>
                <a:t>01.01.2023 </a:t>
              </a:r>
              <a:r>
                <a:rPr lang="en-US" sz="2400" spc="175" dirty="0">
                  <a:solidFill>
                    <a:srgbClr val="0033A0"/>
                  </a:solidFill>
                  <a:latin typeface="Montserrat Medium" panose="00000600000000000000" pitchFamily="2" charset="-52"/>
                </a:rPr>
                <a:t>– НАЧАЛО ВНЕДРЕНИЯ</a:t>
              </a:r>
            </a:p>
            <a:p>
              <a:pPr algn="r"/>
              <a:r>
                <a:rPr lang="en-US" sz="2400" spc="175" dirty="0" smtClean="0">
                  <a:solidFill>
                    <a:srgbClr val="0033A0"/>
                  </a:solidFill>
                  <a:latin typeface="Montserrat Medium" panose="00000600000000000000" pitchFamily="2" charset="-52"/>
                </a:rPr>
                <a:t>0</a:t>
              </a:r>
              <a:r>
                <a:rPr lang="ru-RU" sz="2400" spc="175" dirty="0" smtClean="0">
                  <a:solidFill>
                    <a:srgbClr val="0033A0"/>
                  </a:solidFill>
                  <a:latin typeface="Montserrat Medium" panose="00000600000000000000" pitchFamily="2" charset="-52"/>
                </a:rPr>
                <a:t>4</a:t>
              </a:r>
              <a:r>
                <a:rPr lang="en-US" sz="2400" spc="175" dirty="0" smtClean="0">
                  <a:solidFill>
                    <a:srgbClr val="0033A0"/>
                  </a:solidFill>
                  <a:latin typeface="Montserrat Medium" panose="00000600000000000000" pitchFamily="2" charset="-52"/>
                </a:rPr>
                <a:t>.04.2023 </a:t>
              </a:r>
              <a:r>
                <a:rPr lang="en-US" sz="2400" spc="175" dirty="0">
                  <a:solidFill>
                    <a:srgbClr val="0033A0"/>
                  </a:solidFill>
                  <a:latin typeface="Montserrat Medium" panose="00000600000000000000" pitchFamily="2" charset="-52"/>
                </a:rPr>
                <a:t>- ЗАВЕРШЕНИЕ </a:t>
              </a:r>
              <a:r>
                <a:rPr lang="en-US" sz="2400" spc="175" dirty="0" smtClean="0">
                  <a:solidFill>
                    <a:srgbClr val="0033A0"/>
                  </a:solidFill>
                  <a:latin typeface="Montserrat Medium" panose="00000600000000000000" pitchFamily="2" charset="-52"/>
                </a:rPr>
                <a:t>ВНЕДРЕНИЯ</a:t>
              </a:r>
              <a:endParaRPr lang="en-US" sz="2400" spc="175" dirty="0">
                <a:solidFill>
                  <a:srgbClr val="0033A0"/>
                </a:solidFill>
                <a:latin typeface="Montserrat Medium" panose="00000600000000000000" pitchFamily="2" charset="-52"/>
              </a:endParaRPr>
            </a:p>
            <a:p>
              <a:pPr algn="r">
                <a:lnSpc>
                  <a:spcPts val="4900"/>
                </a:lnSpc>
              </a:pPr>
              <a:endParaRPr lang="en-US" sz="2400" spc="175" dirty="0">
                <a:solidFill>
                  <a:srgbClr val="0033A0"/>
                </a:solidFill>
                <a:latin typeface="CAT Neuzei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509602"/>
              <a:ext cx="12173192" cy="704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12"/>
                </a:lnSpc>
              </a:pPr>
              <a:r>
                <a:rPr lang="en-US" sz="3075" spc="30">
                  <a:solidFill>
                    <a:srgbClr val="E6DCCA"/>
                  </a:solidFill>
                  <a:latin typeface="Clear Sans"/>
                </a:rPr>
                <a:t> 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12793" y="5033905"/>
            <a:ext cx="14474365" cy="4483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6"/>
              </a:lnSpc>
            </a:pPr>
            <a:endParaRPr dirty="0"/>
          </a:p>
          <a:p>
            <a:r>
              <a:rPr lang="ru-RU" sz="2400" dirty="0" smtClean="0">
                <a:solidFill>
                  <a:srgbClr val="FFFFFF"/>
                </a:solidFill>
                <a:latin typeface="Montserrat Medium" panose="00000600000000000000" pitchFamily="2" charset="-52"/>
              </a:rPr>
              <a:t>     </a:t>
            </a:r>
            <a:r>
              <a:rPr lang="en-US" sz="2400" dirty="0" err="1" smtClean="0">
                <a:solidFill>
                  <a:srgbClr val="FFFFFF"/>
                </a:solidFill>
                <a:latin typeface="Montserrat Medium" panose="00000600000000000000" pitchFamily="2" charset="-52"/>
              </a:rPr>
              <a:t>Организация</a:t>
            </a:r>
            <a:r>
              <a:rPr lang="en-US" sz="2400" dirty="0" smtClean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и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проведение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специальных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мероприятий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по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профилированию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работодателей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рассматривается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как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основа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удовлетворения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комплексных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запросов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работодателей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со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стороны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центра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занятости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 Medium" panose="00000600000000000000" pitchFamily="2" charset="-52"/>
              </a:rPr>
              <a:t>населения</a:t>
            </a:r>
            <a:r>
              <a:rPr lang="en-US" sz="2400" dirty="0">
                <a:solidFill>
                  <a:srgbClr val="FFFFFF"/>
                </a:solidFill>
                <a:latin typeface="Montserrat Medium" panose="00000600000000000000" pitchFamily="2" charset="-52"/>
              </a:rPr>
              <a:t>. </a:t>
            </a:r>
            <a:endParaRPr lang="ru-RU" sz="2400" dirty="0" smtClean="0">
              <a:solidFill>
                <a:srgbClr val="FFFFFF"/>
              </a:solidFill>
              <a:latin typeface="Montserrat Medium" panose="00000600000000000000" pitchFamily="2" charset="-52"/>
            </a:endParaRPr>
          </a:p>
          <a:p>
            <a:endParaRPr lang="ru-RU" sz="2400" dirty="0" smtClean="0">
              <a:solidFill>
                <a:srgbClr val="FFFFFF"/>
              </a:solidFill>
              <a:latin typeface="Montserrat Medium" panose="00000600000000000000" pitchFamily="2" charset="-52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     Для </a:t>
            </a:r>
            <a:r>
              <a:rPr lang="ru-RU" sz="2400" dirty="0">
                <a:solidFill>
                  <a:schemeClr val="bg1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выявления проблем при подборе необходимых работодателю сотрудников в республике провели фокус-группы во всех муниципалитетах </a:t>
            </a:r>
          </a:p>
          <a:p>
            <a:r>
              <a:rPr lang="ru-RU" sz="2400" dirty="0">
                <a:solidFill>
                  <a:schemeClr val="bg1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региона с охватом 121 респондента и онлайн-опрос 571 </a:t>
            </a:r>
            <a:r>
              <a:rPr lang="ru-RU" sz="2400" dirty="0" smtClean="0">
                <a:solidFill>
                  <a:schemeClr val="bg1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работодателя.</a:t>
            </a:r>
            <a:endParaRPr lang="ru-RU" sz="2400" dirty="0">
              <a:solidFill>
                <a:schemeClr val="bg1"/>
              </a:solidFill>
              <a:latin typeface="Montserrat Medium" panose="00000600000000000000" pitchFamily="2" charset="-52"/>
              <a:cs typeface="Arial" panose="020B0604020202020204" pitchFamily="34" charset="0"/>
            </a:endParaRPr>
          </a:p>
          <a:p>
            <a:pPr>
              <a:lnSpc>
                <a:spcPts val="3676"/>
              </a:lnSpc>
            </a:pPr>
            <a:endParaRPr lang="en-US" sz="2626" dirty="0">
              <a:solidFill>
                <a:srgbClr val="FFFFFF"/>
              </a:solidFill>
              <a:latin typeface="Montserrat Medium" panose="00000600000000000000" pitchFamily="2" charset="-52"/>
            </a:endParaRPr>
          </a:p>
          <a:p>
            <a:pPr>
              <a:lnSpc>
                <a:spcPts val="3676"/>
              </a:lnSpc>
            </a:pPr>
            <a:endParaRPr lang="en-US" sz="2626" dirty="0" smtClean="0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3676"/>
              </a:lnSpc>
            </a:pPr>
            <a:endParaRPr lang="en-US" sz="2626" dirty="0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43200" y="3547929"/>
            <a:ext cx="11444928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4"/>
              </a:lnSpc>
            </a:pPr>
            <a:r>
              <a:rPr lang="en-US" sz="2710" dirty="0" err="1">
                <a:solidFill>
                  <a:srgbClr val="0033A0"/>
                </a:solidFill>
                <a:latin typeface="Montserrat ExtraBold" panose="00000900000000000000" pitchFamily="2" charset="-52"/>
              </a:rPr>
              <a:t>Служба</a:t>
            </a:r>
            <a:r>
              <a:rPr lang="en-US" sz="2710" dirty="0">
                <a:solidFill>
                  <a:srgbClr val="0033A0"/>
                </a:solidFill>
                <a:latin typeface="Montserrat ExtraBold" panose="00000900000000000000" pitchFamily="2" charset="-52"/>
              </a:rPr>
              <a:t> </a:t>
            </a:r>
            <a:r>
              <a:rPr lang="en-US" sz="2710" dirty="0" err="1">
                <a:solidFill>
                  <a:srgbClr val="0033A0"/>
                </a:solidFill>
                <a:latin typeface="Montserrat ExtraBold" panose="00000900000000000000" pitchFamily="2" charset="-52"/>
              </a:rPr>
              <a:t>занятости</a:t>
            </a:r>
            <a:r>
              <a:rPr lang="en-US" sz="2710" dirty="0">
                <a:solidFill>
                  <a:srgbClr val="0033A0"/>
                </a:solidFill>
                <a:latin typeface="Montserrat ExtraBold" panose="00000900000000000000" pitchFamily="2" charset="-52"/>
              </a:rPr>
              <a:t> </a:t>
            </a:r>
            <a:r>
              <a:rPr lang="en-US" sz="2710" dirty="0" err="1">
                <a:solidFill>
                  <a:srgbClr val="0033A0"/>
                </a:solidFill>
                <a:latin typeface="Montserrat ExtraBold" panose="00000900000000000000" pitchFamily="2" charset="-52"/>
              </a:rPr>
              <a:t>Башкортостана</a:t>
            </a:r>
            <a:r>
              <a:rPr lang="en-US" sz="2710" dirty="0">
                <a:solidFill>
                  <a:srgbClr val="0033A0"/>
                </a:solidFill>
                <a:latin typeface="Montserrat ExtraBold" panose="00000900000000000000" pitchFamily="2" charset="-52"/>
              </a:rPr>
              <a:t> </a:t>
            </a:r>
            <a:r>
              <a:rPr lang="en-US" sz="2710" dirty="0" err="1">
                <a:solidFill>
                  <a:srgbClr val="0033A0"/>
                </a:solidFill>
                <a:latin typeface="Montserrat ExtraBold" panose="00000900000000000000" pitchFamily="2" charset="-52"/>
              </a:rPr>
              <a:t>одной</a:t>
            </a:r>
            <a:r>
              <a:rPr lang="en-US" sz="2710" dirty="0">
                <a:solidFill>
                  <a:srgbClr val="0033A0"/>
                </a:solidFill>
                <a:latin typeface="Montserrat ExtraBold" panose="00000900000000000000" pitchFamily="2" charset="-52"/>
              </a:rPr>
              <a:t> </a:t>
            </a:r>
            <a:r>
              <a:rPr lang="en-US" sz="2710" dirty="0" err="1">
                <a:solidFill>
                  <a:srgbClr val="0033A0"/>
                </a:solidFill>
                <a:latin typeface="Montserrat ExtraBold" panose="00000900000000000000" pitchFamily="2" charset="-52"/>
              </a:rPr>
              <a:t>из</a:t>
            </a:r>
            <a:r>
              <a:rPr lang="en-US" sz="2710" dirty="0">
                <a:solidFill>
                  <a:srgbClr val="0033A0"/>
                </a:solidFill>
                <a:latin typeface="Montserrat ExtraBold" panose="00000900000000000000" pitchFamily="2" charset="-52"/>
              </a:rPr>
              <a:t> </a:t>
            </a:r>
            <a:r>
              <a:rPr lang="en-US" sz="2710" dirty="0" err="1">
                <a:solidFill>
                  <a:srgbClr val="0033A0"/>
                </a:solidFill>
                <a:latin typeface="Montserrat ExtraBold" panose="00000900000000000000" pitchFamily="2" charset="-52"/>
              </a:rPr>
              <a:t>первых</a:t>
            </a:r>
            <a:r>
              <a:rPr lang="en-US" sz="2710" dirty="0">
                <a:solidFill>
                  <a:srgbClr val="0033A0"/>
                </a:solidFill>
                <a:latin typeface="Montserrat ExtraBold" panose="00000900000000000000" pitchFamily="2" charset="-52"/>
              </a:rPr>
              <a:t> </a:t>
            </a:r>
            <a:r>
              <a:rPr lang="en-US" sz="2710" dirty="0" err="1">
                <a:solidFill>
                  <a:srgbClr val="0033A0"/>
                </a:solidFill>
                <a:latin typeface="Montserrat ExtraBold" panose="00000900000000000000" pitchFamily="2" charset="-52"/>
              </a:rPr>
              <a:t>разработала</a:t>
            </a:r>
            <a:r>
              <a:rPr lang="en-US" sz="2710" dirty="0">
                <a:solidFill>
                  <a:srgbClr val="0033A0"/>
                </a:solidFill>
                <a:latin typeface="Montserrat ExtraBold" panose="00000900000000000000" pitchFamily="2" charset="-52"/>
              </a:rPr>
              <a:t> </a:t>
            </a:r>
            <a:r>
              <a:rPr lang="en-US" sz="2710" dirty="0" err="1">
                <a:solidFill>
                  <a:srgbClr val="0033A0"/>
                </a:solidFill>
                <a:latin typeface="Montserrat ExtraBold" panose="00000900000000000000" pitchFamily="2" charset="-52"/>
              </a:rPr>
              <a:t>методику</a:t>
            </a:r>
            <a:r>
              <a:rPr lang="en-US" sz="2710" dirty="0">
                <a:solidFill>
                  <a:srgbClr val="0033A0"/>
                </a:solidFill>
                <a:latin typeface="Montserrat ExtraBold" panose="00000900000000000000" pitchFamily="2" charset="-52"/>
              </a:rPr>
              <a:t> </a:t>
            </a:r>
            <a:r>
              <a:rPr lang="en-US" sz="2710" dirty="0" err="1">
                <a:solidFill>
                  <a:srgbClr val="0033A0"/>
                </a:solidFill>
                <a:latin typeface="Montserrat ExtraBold" panose="00000900000000000000" pitchFamily="2" charset="-52"/>
              </a:rPr>
              <a:t>профилирования</a:t>
            </a:r>
            <a:r>
              <a:rPr lang="en-US" sz="2710" dirty="0">
                <a:solidFill>
                  <a:srgbClr val="0033A0"/>
                </a:solidFill>
                <a:latin typeface="Montserrat ExtraBold" panose="00000900000000000000" pitchFamily="2" charset="-52"/>
              </a:rPr>
              <a:t> </a:t>
            </a:r>
            <a:r>
              <a:rPr lang="en-US" sz="2710" dirty="0" err="1">
                <a:solidFill>
                  <a:srgbClr val="0033A0"/>
                </a:solidFill>
                <a:latin typeface="Montserrat ExtraBold" panose="00000900000000000000" pitchFamily="2" charset="-52"/>
              </a:rPr>
              <a:t>работодателей</a:t>
            </a:r>
            <a:endParaRPr lang="en-US" sz="2710" dirty="0">
              <a:solidFill>
                <a:srgbClr val="0033A0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5773400" y="967302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/>
          <p:cNvSpPr/>
          <p:nvPr/>
        </p:nvSpPr>
        <p:spPr>
          <a:xfrm>
            <a:off x="387350" y="214313"/>
            <a:ext cx="14620875" cy="11318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107950" defTabSz="639763" eaLnBrk="0" hangingPunct="0">
              <a:lnSpc>
                <a:spcPct val="114000"/>
              </a:lnSpc>
            </a:pPr>
            <a:r>
              <a:rPr lang="ru-RU" sz="3200" b="1" dirty="0">
                <a:solidFill>
                  <a:srgbClr val="0033A0"/>
                </a:solidFill>
                <a:latin typeface="Montserrat"/>
                <a:cs typeface="Arial" charset="0"/>
              </a:rPr>
              <a:t>ПИЛОТНАЯ АПРОБАЦИЯ МЕТОДИКИ ПО ПРОФИЛИРОВАНИЮ РАБОТОДАТЕЛЕЙ В БАШКОРТОСТАНЕ</a:t>
            </a:r>
            <a:endParaRPr lang="ru-RU" sz="3200" dirty="0">
              <a:solidFill>
                <a:srgbClr val="0033A0"/>
              </a:solidFill>
              <a:latin typeface="Montserrat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88607" y="1630568"/>
            <a:ext cx="4855932" cy="1015663"/>
          </a:xfrm>
          <a:prstGeom prst="rect">
            <a:avLst/>
          </a:prstGeom>
          <a:noFill/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33A0"/>
                </a:solidFill>
                <a:latin typeface="Montserrat"/>
              </a:rPr>
              <a:t>в целях пилотной апробации методики проведено анкетирование </a:t>
            </a:r>
            <a:br>
              <a:rPr lang="ru-RU" sz="1800" dirty="0">
                <a:solidFill>
                  <a:srgbClr val="0033A0"/>
                </a:solidFill>
                <a:latin typeface="Montserrat"/>
              </a:rPr>
            </a:br>
            <a:r>
              <a:rPr lang="ru-RU" sz="2400" b="1" dirty="0">
                <a:solidFill>
                  <a:srgbClr val="CF4520"/>
                </a:solidFill>
                <a:latin typeface="Montserrat"/>
              </a:rPr>
              <a:t>746</a:t>
            </a:r>
            <a:r>
              <a:rPr lang="ru-RU" sz="1800" dirty="0">
                <a:solidFill>
                  <a:srgbClr val="0033A0"/>
                </a:solidFill>
                <a:latin typeface="Montserrat"/>
              </a:rPr>
              <a:t> работодателей республики</a:t>
            </a: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7327074" y="1451492"/>
            <a:ext cx="9532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F4520"/>
                </a:solidFill>
                <a:latin typeface="Montserrat"/>
              </a:rPr>
              <a:t>ФАКТОРЫ ОТНЕСЕНИЯ К ПРОФИЛЬНОЙ ГРУППЕ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/>
        </p:nvGraphicFramePr>
        <p:xfrm>
          <a:off x="7327074" y="1061776"/>
          <a:ext cx="9576200" cy="416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1229" y="5070048"/>
            <a:ext cx="6642511" cy="443198"/>
          </a:xfrm>
          <a:prstGeom prst="rect">
            <a:avLst/>
          </a:prstGeom>
          <a:ln>
            <a:solidFill>
              <a:srgbClr val="CF4520"/>
            </a:solidFill>
          </a:ln>
        </p:spPr>
        <p:txBody>
          <a:bodyPr wrap="square">
            <a:spAutoFit/>
          </a:bodyPr>
          <a:lstStyle/>
          <a:p>
            <a:pPr marL="107950" defTabSz="639763" eaLnBrk="0" hangingPunct="0">
              <a:lnSpc>
                <a:spcPct val="114000"/>
              </a:lnSpc>
            </a:pPr>
            <a:r>
              <a:rPr lang="ru-RU" sz="2000" b="1" dirty="0">
                <a:solidFill>
                  <a:srgbClr val="CF4520"/>
                </a:solidFill>
                <a:latin typeface="Montserrat"/>
                <a:cs typeface="Arial" charset="0"/>
              </a:rPr>
              <a:t>КОМПЛЕКС ИНДИВИДУАЛЬНЫХ СЕРВИСОВ: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463" y="3002967"/>
            <a:ext cx="7273651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33A0"/>
                </a:solidFill>
                <a:latin typeface="Montserrat"/>
              </a:rPr>
              <a:t>Анализ обратной связи от работодателей</a:t>
            </a:r>
            <a:r>
              <a:rPr lang="en-US" sz="1800" dirty="0">
                <a:solidFill>
                  <a:srgbClr val="0033A0"/>
                </a:solidFill>
                <a:latin typeface="Montserrat"/>
              </a:rPr>
              <a:t>:</a:t>
            </a:r>
            <a:endParaRPr lang="ru-RU" sz="1800" dirty="0">
              <a:solidFill>
                <a:srgbClr val="0033A0"/>
              </a:solidFill>
              <a:latin typeface="Montserrat"/>
            </a:endParaRPr>
          </a:p>
          <a:p>
            <a:pPr>
              <a:buFontTx/>
              <a:buBlip>
                <a:blip r:embed="rId7"/>
              </a:buBlip>
            </a:pPr>
            <a:r>
              <a:rPr lang="ru-RU" sz="2400" b="1" dirty="0">
                <a:solidFill>
                  <a:srgbClr val="CF4520"/>
                </a:solidFill>
                <a:latin typeface="Montserrat"/>
              </a:rPr>
              <a:t>8</a:t>
            </a:r>
            <a:r>
              <a:rPr lang="en-US" sz="2400" b="1" dirty="0">
                <a:solidFill>
                  <a:srgbClr val="CF4520"/>
                </a:solidFill>
                <a:latin typeface="Montserrat"/>
              </a:rPr>
              <a:t>4</a:t>
            </a:r>
            <a:r>
              <a:rPr lang="ru-RU" sz="1800" b="1" dirty="0">
                <a:solidFill>
                  <a:srgbClr val="CF4520"/>
                </a:solidFill>
                <a:latin typeface="Montserrat"/>
              </a:rPr>
              <a:t>%</a:t>
            </a:r>
            <a:r>
              <a:rPr lang="ru-RU" sz="2400" b="1" dirty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1800" dirty="0">
                <a:solidFill>
                  <a:srgbClr val="0033A0"/>
                </a:solidFill>
                <a:latin typeface="Montserrat"/>
              </a:rPr>
              <a:t>– высокая оценка услуг ЦЗН</a:t>
            </a:r>
          </a:p>
          <a:p>
            <a:pPr>
              <a:buFontTx/>
              <a:buBlip>
                <a:blip r:embed="rId7"/>
              </a:buBlip>
            </a:pPr>
            <a:r>
              <a:rPr lang="ru-RU" sz="2400" b="1" dirty="0">
                <a:solidFill>
                  <a:srgbClr val="CF4520"/>
                </a:solidFill>
                <a:latin typeface="Montserrat"/>
              </a:rPr>
              <a:t>88</a:t>
            </a:r>
            <a:r>
              <a:rPr lang="ru-RU" sz="1800" b="1" dirty="0">
                <a:solidFill>
                  <a:srgbClr val="CF4520"/>
                </a:solidFill>
                <a:latin typeface="Montserrat"/>
              </a:rPr>
              <a:t>%</a:t>
            </a:r>
            <a:r>
              <a:rPr lang="ru-RU" sz="2400" b="1" dirty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1800" dirty="0">
                <a:solidFill>
                  <a:srgbClr val="0033A0"/>
                </a:solidFill>
                <a:latin typeface="Montserrat"/>
              </a:rPr>
              <a:t>– степень решения вопроса при обращении в ЦЗН</a:t>
            </a:r>
          </a:p>
          <a:p>
            <a:pPr>
              <a:buFontTx/>
              <a:buBlip>
                <a:blip r:embed="rId7"/>
              </a:buBlip>
            </a:pPr>
            <a:r>
              <a:rPr lang="ru-RU" sz="2400" b="1" dirty="0">
                <a:solidFill>
                  <a:srgbClr val="CF4520"/>
                </a:solidFill>
                <a:latin typeface="Montserrat"/>
              </a:rPr>
              <a:t>9</a:t>
            </a:r>
            <a:r>
              <a:rPr lang="en-US" sz="2400" b="1" dirty="0">
                <a:solidFill>
                  <a:srgbClr val="CF4520"/>
                </a:solidFill>
                <a:latin typeface="Montserrat"/>
              </a:rPr>
              <a:t>6</a:t>
            </a:r>
            <a:r>
              <a:rPr lang="ru-RU" sz="1800" b="1" dirty="0">
                <a:solidFill>
                  <a:srgbClr val="CF4520"/>
                </a:solidFill>
                <a:latin typeface="Montserrat"/>
              </a:rPr>
              <a:t>%</a:t>
            </a:r>
            <a:r>
              <a:rPr lang="ru-RU" sz="2400" dirty="0">
                <a:solidFill>
                  <a:srgbClr val="0033A0"/>
                </a:solidFill>
                <a:latin typeface="Montserrat"/>
              </a:rPr>
              <a:t> </a:t>
            </a:r>
            <a:r>
              <a:rPr lang="ru-RU" sz="1800" dirty="0">
                <a:solidFill>
                  <a:srgbClr val="0033A0"/>
                </a:solidFill>
                <a:latin typeface="Montserrat"/>
              </a:rPr>
              <a:t>– рекомендовали бы коллегам обращение в ЦЗН</a:t>
            </a: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154379" y="4577691"/>
            <a:ext cx="7313099" cy="0"/>
          </a:xfrm>
          <a:prstGeom prst="line">
            <a:avLst/>
          </a:prstGeom>
          <a:ln w="635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154379" y="3002967"/>
            <a:ext cx="0" cy="1574724"/>
          </a:xfrm>
          <a:prstGeom prst="line">
            <a:avLst/>
          </a:prstGeom>
          <a:ln w="635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62"/>
          <p:cNvGrpSpPr>
            <a:grpSpLocks noChangeAspect="1"/>
          </p:cNvGrpSpPr>
          <p:nvPr/>
        </p:nvGrpSpPr>
        <p:grpSpPr>
          <a:xfrm>
            <a:off x="2140597" y="5693989"/>
            <a:ext cx="1126519" cy="1317481"/>
            <a:chOff x="1121433" y="2122488"/>
            <a:chExt cx="1848780" cy="2162175"/>
          </a:xfrm>
        </p:grpSpPr>
        <p:pic>
          <p:nvPicPr>
            <p:cNvPr id="14" name="Голубой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6650" y="2122488"/>
              <a:ext cx="1833563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40"/>
            <p:cNvSpPr txBox="1">
              <a:spLocks noChangeArrowheads="1"/>
            </p:cNvSpPr>
            <p:nvPr/>
          </p:nvSpPr>
          <p:spPr bwMode="auto">
            <a:xfrm>
              <a:off x="1121433" y="2903536"/>
              <a:ext cx="1292225" cy="65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Montserrat Medium"/>
                </a:rPr>
                <a:t>П 1</a:t>
              </a:r>
              <a:endParaRPr lang="ru-RU" sz="2000" b="1" dirty="0">
                <a:solidFill>
                  <a:schemeClr val="bg1"/>
                </a:solidFill>
                <a:latin typeface="Montserrat Medium"/>
              </a:endParaRPr>
            </a:p>
          </p:txBody>
        </p:sp>
      </p:grp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3385413" y="6341831"/>
            <a:ext cx="2516623" cy="0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74"/>
          <p:cNvGrpSpPr>
            <a:grpSpLocks noChangeAspect="1"/>
          </p:cNvGrpSpPr>
          <p:nvPr/>
        </p:nvGrpSpPr>
        <p:grpSpPr>
          <a:xfrm>
            <a:off x="6028754" y="5711221"/>
            <a:ext cx="1133032" cy="1317481"/>
            <a:chOff x="5073145" y="2122488"/>
            <a:chExt cx="1859468" cy="2162175"/>
          </a:xfrm>
        </p:grpSpPr>
        <p:pic>
          <p:nvPicPr>
            <p:cNvPr id="18" name="Голубой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99050" y="2122488"/>
              <a:ext cx="1833563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40"/>
            <p:cNvSpPr txBox="1">
              <a:spLocks noChangeArrowheads="1"/>
            </p:cNvSpPr>
            <p:nvPr/>
          </p:nvSpPr>
          <p:spPr bwMode="auto">
            <a:xfrm>
              <a:off x="5073145" y="2901353"/>
              <a:ext cx="1293812" cy="65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Montserrat Medium"/>
                </a:rPr>
                <a:t>П 2</a:t>
              </a:r>
              <a:endParaRPr lang="ru-RU" sz="2000" b="1" dirty="0">
                <a:solidFill>
                  <a:schemeClr val="bg1"/>
                </a:solidFill>
                <a:latin typeface="Montserrat Medium"/>
              </a:endParaRPr>
            </a:p>
          </p:txBody>
        </p:sp>
      </p:grp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7275019" y="6388558"/>
            <a:ext cx="2320243" cy="9067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77"/>
          <p:cNvGrpSpPr>
            <a:grpSpLocks noChangeAspect="1"/>
          </p:cNvGrpSpPr>
          <p:nvPr/>
        </p:nvGrpSpPr>
        <p:grpSpPr>
          <a:xfrm>
            <a:off x="9703872" y="5711221"/>
            <a:ext cx="1136091" cy="1317481"/>
            <a:chOff x="9230551" y="2122488"/>
            <a:chExt cx="1864487" cy="2162175"/>
          </a:xfrm>
        </p:grpSpPr>
        <p:pic>
          <p:nvPicPr>
            <p:cNvPr id="22" name="Голубой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261475" y="2122488"/>
              <a:ext cx="1833563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40"/>
            <p:cNvSpPr txBox="1">
              <a:spLocks noChangeArrowheads="1"/>
            </p:cNvSpPr>
            <p:nvPr/>
          </p:nvSpPr>
          <p:spPr bwMode="auto">
            <a:xfrm>
              <a:off x="9230551" y="2901353"/>
              <a:ext cx="1292226" cy="65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Montserrat Medium"/>
                </a:rPr>
                <a:t>П 3</a:t>
              </a:r>
              <a:endParaRPr lang="ru-RU" sz="2000" b="1" dirty="0">
                <a:solidFill>
                  <a:schemeClr val="bg1"/>
                </a:solidFill>
                <a:latin typeface="Montserrat Medium"/>
              </a:endParaRPr>
            </a:p>
          </p:txBody>
        </p:sp>
      </p:grp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10991571" y="6369962"/>
            <a:ext cx="2659125" cy="0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86"/>
          <p:cNvGrpSpPr>
            <a:grpSpLocks noChangeAspect="1"/>
          </p:cNvGrpSpPr>
          <p:nvPr/>
        </p:nvGrpSpPr>
        <p:grpSpPr>
          <a:xfrm>
            <a:off x="13830586" y="5683121"/>
            <a:ext cx="1117247" cy="1317481"/>
            <a:chOff x="1136650" y="2122488"/>
            <a:chExt cx="1833563" cy="2162175"/>
          </a:xfrm>
        </p:grpSpPr>
        <p:pic>
          <p:nvPicPr>
            <p:cNvPr id="26" name="Голубой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6650" y="2122488"/>
              <a:ext cx="1833563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40"/>
            <p:cNvSpPr txBox="1">
              <a:spLocks noChangeArrowheads="1"/>
            </p:cNvSpPr>
            <p:nvPr/>
          </p:nvSpPr>
          <p:spPr bwMode="auto">
            <a:xfrm>
              <a:off x="1136650" y="2902784"/>
              <a:ext cx="1292225" cy="65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Montserrat Medium"/>
                </a:rPr>
                <a:t>П</a:t>
              </a:r>
              <a:r>
                <a:rPr lang="ru-RU" sz="2000" b="1" dirty="0" smtClean="0">
                  <a:solidFill>
                    <a:schemeClr val="bg1"/>
                  </a:solidFill>
                  <a:latin typeface="Montserrat Medium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Montserrat Medium"/>
                </a:rPr>
                <a:t>4</a:t>
              </a:r>
            </a:p>
          </p:txBody>
        </p:sp>
      </p:grp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1188606" y="7189825"/>
            <a:ext cx="30397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numCol="1" spcCol="72000" anchor="ctr"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6AB3E7"/>
                </a:solidFill>
                <a:latin typeface="Montserrat "/>
              </a:rPr>
              <a:t>Невысокая уязвимость </a:t>
            </a:r>
            <a:br>
              <a:rPr lang="ru-RU" sz="1600" b="1" dirty="0">
                <a:solidFill>
                  <a:srgbClr val="6AB3E7"/>
                </a:solidFill>
                <a:latin typeface="Montserrat "/>
              </a:rPr>
            </a:br>
            <a:r>
              <a:rPr lang="ru-RU" sz="1600" b="1" dirty="0">
                <a:solidFill>
                  <a:srgbClr val="6AB3E7"/>
                </a:solidFill>
                <a:latin typeface="Montserrat "/>
              </a:rPr>
              <a:t>и невысокая важность</a:t>
            </a:r>
            <a:endParaRPr lang="ru-RU" sz="1200" dirty="0">
              <a:solidFill>
                <a:srgbClr val="6AB3E7"/>
              </a:solidFill>
              <a:latin typeface="Montserrat "/>
            </a:endParaRPr>
          </a:p>
        </p:txBody>
      </p: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1060885" y="8120021"/>
            <a:ext cx="32952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numCol="1" spcCol="72000" anchor="ctr" anchorCtr="1"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1"/>
              </a:buBlip>
            </a:pPr>
            <a:r>
              <a:rPr lang="ru-RU" sz="1600" dirty="0">
                <a:solidFill>
                  <a:srgbClr val="6AB3E7"/>
                </a:solidFill>
                <a:latin typeface="Montserrat Medium"/>
              </a:rPr>
              <a:t> массовый отбор</a:t>
            </a:r>
          </a:p>
          <a:p>
            <a:pPr>
              <a:spcBef>
                <a:spcPts val="600"/>
              </a:spcBef>
              <a:buFontTx/>
              <a:buBlip>
                <a:blip r:embed="rId11"/>
              </a:buBlip>
            </a:pPr>
            <a:r>
              <a:rPr lang="ru-RU" sz="1600" dirty="0">
                <a:solidFill>
                  <a:srgbClr val="6AB3E7"/>
                </a:solidFill>
                <a:latin typeface="Montserrat Medium"/>
              </a:rPr>
              <a:t> мини-ярмарка вакансий </a:t>
            </a:r>
          </a:p>
          <a:p>
            <a:pPr>
              <a:spcBef>
                <a:spcPts val="600"/>
              </a:spcBef>
              <a:buFontTx/>
              <a:buBlip>
                <a:blip r:embed="rId11"/>
              </a:buBlip>
            </a:pPr>
            <a:r>
              <a:rPr lang="ru-RU" sz="1600" dirty="0">
                <a:solidFill>
                  <a:srgbClr val="6AB3E7"/>
                </a:solidFill>
                <a:latin typeface="Montserrat Medium"/>
              </a:rPr>
              <a:t> день открытых дверей</a:t>
            </a:r>
          </a:p>
        </p:txBody>
      </p:sp>
      <p:sp>
        <p:nvSpPr>
          <p:cNvPr id="30" name="TextBox 49"/>
          <p:cNvSpPr txBox="1">
            <a:spLocks noChangeArrowheads="1"/>
          </p:cNvSpPr>
          <p:nvPr/>
        </p:nvSpPr>
        <p:spPr bwMode="auto">
          <a:xfrm>
            <a:off x="4952367" y="7189826"/>
            <a:ext cx="335088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numCol="1" spcCol="72000" anchor="ctr"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CF4520"/>
                </a:solidFill>
                <a:latin typeface="Montserrat "/>
              </a:rPr>
              <a:t>Невысокая уязвимость </a:t>
            </a:r>
            <a:br>
              <a:rPr lang="ru-RU" sz="1600" b="1" dirty="0">
                <a:solidFill>
                  <a:srgbClr val="CF4520"/>
                </a:solidFill>
                <a:latin typeface="Montserrat "/>
              </a:rPr>
            </a:br>
            <a:r>
              <a:rPr lang="ru-RU" sz="1600" b="1" dirty="0">
                <a:solidFill>
                  <a:srgbClr val="CF4520"/>
                </a:solidFill>
                <a:latin typeface="Montserrat "/>
              </a:rPr>
              <a:t>и высокая важность</a:t>
            </a:r>
            <a:endParaRPr lang="ru-RU" sz="1200" dirty="0">
              <a:solidFill>
                <a:srgbClr val="6AB3E7"/>
              </a:solidFill>
              <a:latin typeface="Montserrat "/>
            </a:endParaRP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4579868" y="8047345"/>
            <a:ext cx="4095885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 numCol="1" spcCol="72000" anchor="ctr" anchorCtr="1"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2"/>
              </a:buBlip>
            </a:pPr>
            <a:r>
              <a:rPr lang="ru-RU" sz="1600" dirty="0">
                <a:latin typeface="Montserrat Medium"/>
              </a:rPr>
              <a:t> </a:t>
            </a:r>
            <a:r>
              <a:rPr lang="ru-RU" sz="1600" dirty="0">
                <a:solidFill>
                  <a:srgbClr val="CF4520"/>
                </a:solidFill>
                <a:latin typeface="Montserrat Medium"/>
              </a:rPr>
              <a:t>конструктор вакансий</a:t>
            </a:r>
          </a:p>
          <a:p>
            <a:pPr>
              <a:spcBef>
                <a:spcPts val="600"/>
              </a:spcBef>
              <a:buFontTx/>
              <a:buBlip>
                <a:blip r:embed="rId12"/>
              </a:buBlip>
            </a:pPr>
            <a:r>
              <a:rPr lang="ru-RU" sz="1600" dirty="0">
                <a:solidFill>
                  <a:srgbClr val="CF4520"/>
                </a:solidFill>
                <a:latin typeface="Montserrat Medium"/>
              </a:rPr>
              <a:t> предварительное собеседование</a:t>
            </a:r>
          </a:p>
          <a:p>
            <a:pPr>
              <a:spcBef>
                <a:spcPts val="600"/>
              </a:spcBef>
              <a:buFontTx/>
              <a:buBlip>
                <a:blip r:embed="rId12"/>
              </a:buBlip>
            </a:pPr>
            <a:r>
              <a:rPr lang="ru-RU" sz="1600" dirty="0">
                <a:solidFill>
                  <a:srgbClr val="CF4520"/>
                </a:solidFill>
                <a:latin typeface="Montserrat Medium"/>
              </a:rPr>
              <a:t> конструктор заданий для соискателей</a:t>
            </a:r>
          </a:p>
          <a:p>
            <a:pPr>
              <a:spcBef>
                <a:spcPts val="600"/>
              </a:spcBef>
              <a:buFontTx/>
              <a:buBlip>
                <a:blip r:embed="rId12"/>
              </a:buBlip>
            </a:pPr>
            <a:r>
              <a:rPr lang="ru-RU" sz="1600" dirty="0">
                <a:solidFill>
                  <a:srgbClr val="CF4520"/>
                </a:solidFill>
                <a:latin typeface="Montserrat Medium"/>
              </a:rPr>
              <a:t> стажировка выпускников и инвалидов</a:t>
            </a:r>
          </a:p>
        </p:txBody>
      </p:sp>
      <p:sp>
        <p:nvSpPr>
          <p:cNvPr id="32" name="TextBox 53"/>
          <p:cNvSpPr txBox="1">
            <a:spLocks noChangeArrowheads="1"/>
          </p:cNvSpPr>
          <p:nvPr/>
        </p:nvSpPr>
        <p:spPr bwMode="auto">
          <a:xfrm>
            <a:off x="8778540" y="7189824"/>
            <a:ext cx="30055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numCol="1" spcCol="72000" anchor="ctr"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0033A0"/>
                </a:solidFill>
                <a:latin typeface="Montserrat "/>
              </a:rPr>
              <a:t>Высокая уязвимость</a:t>
            </a:r>
          </a:p>
          <a:p>
            <a:pPr algn="ctr"/>
            <a:r>
              <a:rPr lang="ru-RU" sz="1600" b="1" dirty="0">
                <a:solidFill>
                  <a:srgbClr val="0033A0"/>
                </a:solidFill>
                <a:latin typeface="Montserrat "/>
              </a:rPr>
              <a:t>и важность</a:t>
            </a:r>
            <a:endParaRPr lang="ru-RU" sz="1200" dirty="0">
              <a:solidFill>
                <a:srgbClr val="0033A0"/>
              </a:solidFill>
              <a:latin typeface="Montserrat "/>
            </a:endParaRPr>
          </a:p>
        </p:txBody>
      </p:sp>
      <p:sp>
        <p:nvSpPr>
          <p:cNvPr id="33" name="TextBox 45"/>
          <p:cNvSpPr txBox="1">
            <a:spLocks noChangeArrowheads="1"/>
          </p:cNvSpPr>
          <p:nvPr/>
        </p:nvSpPr>
        <p:spPr bwMode="auto">
          <a:xfrm>
            <a:off x="8765057" y="7988081"/>
            <a:ext cx="3680407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 numCol="1" spcCol="72000" anchor="ctr" anchorCtr="1"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3"/>
              </a:buBlip>
            </a:pPr>
            <a:r>
              <a:rPr lang="ru-RU" sz="1600" dirty="0">
                <a:latin typeface="Montserrat Medium"/>
              </a:rPr>
              <a:t> </a:t>
            </a:r>
            <a:r>
              <a:rPr lang="ru-RU" sz="1600" dirty="0">
                <a:solidFill>
                  <a:srgbClr val="0033A0"/>
                </a:solidFill>
                <a:latin typeface="Montserrat Medium"/>
              </a:rPr>
              <a:t>конструктор вакансий</a:t>
            </a:r>
          </a:p>
          <a:p>
            <a:pPr>
              <a:spcBef>
                <a:spcPts val="600"/>
              </a:spcBef>
              <a:buFontTx/>
              <a:buBlip>
                <a:blip r:embed="rId13"/>
              </a:buBlip>
            </a:pPr>
            <a:r>
              <a:rPr lang="ru-RU" sz="1600" dirty="0">
                <a:solidFill>
                  <a:srgbClr val="0033A0"/>
                </a:solidFill>
                <a:latin typeface="Montserrat Medium"/>
              </a:rPr>
              <a:t> предварительное собеседование</a:t>
            </a:r>
          </a:p>
          <a:p>
            <a:pPr>
              <a:spcBef>
                <a:spcPts val="600"/>
              </a:spcBef>
              <a:buFontTx/>
              <a:buBlip>
                <a:blip r:embed="rId13"/>
              </a:buBlip>
            </a:pPr>
            <a:r>
              <a:rPr lang="ru-RU" sz="1600" dirty="0">
                <a:solidFill>
                  <a:srgbClr val="0033A0"/>
                </a:solidFill>
                <a:latin typeface="Montserrat Medium"/>
              </a:rPr>
              <a:t> организация собеседования</a:t>
            </a:r>
          </a:p>
          <a:p>
            <a:pPr>
              <a:spcBef>
                <a:spcPts val="600"/>
              </a:spcBef>
              <a:buFontTx/>
              <a:buBlip>
                <a:blip r:embed="rId13"/>
              </a:buBlip>
            </a:pPr>
            <a:r>
              <a:rPr lang="ru-RU" sz="1600" dirty="0">
                <a:solidFill>
                  <a:srgbClr val="0033A0"/>
                </a:solidFill>
                <a:latin typeface="Montserrat Medium"/>
              </a:rPr>
              <a:t> общественные работы</a:t>
            </a:r>
          </a:p>
        </p:txBody>
      </p:sp>
      <p:sp>
        <p:nvSpPr>
          <p:cNvPr id="34" name="TextBox 53"/>
          <p:cNvSpPr txBox="1">
            <a:spLocks noChangeArrowheads="1"/>
          </p:cNvSpPr>
          <p:nvPr/>
        </p:nvSpPr>
        <p:spPr bwMode="auto">
          <a:xfrm>
            <a:off x="12501130" y="7147526"/>
            <a:ext cx="37761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numCol="1" spcCol="72000" anchor="ctr"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6AB3E7"/>
                </a:solidFill>
                <a:latin typeface="Montserrat "/>
              </a:rPr>
              <a:t>Специальная</a:t>
            </a:r>
            <a:endParaRPr lang="ru-RU" sz="1600" dirty="0">
              <a:solidFill>
                <a:srgbClr val="6AB3E7"/>
              </a:solidFill>
              <a:latin typeface="Montserrat 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445464" y="7476520"/>
            <a:ext cx="4217423" cy="2031325"/>
          </a:xfrm>
          <a:prstGeom prst="rect">
            <a:avLst/>
          </a:prstGeom>
        </p:spPr>
        <p:txBody>
          <a:bodyPr wrap="square" lIns="36000" tIns="0" rIns="36000" bIns="0" numCol="1" spcCol="72000" anchor="ctr" anchorCtr="1"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1"/>
              </a:buBlip>
            </a:pPr>
            <a:r>
              <a:rPr lang="ru-RU" sz="1600" dirty="0">
                <a:solidFill>
                  <a:srgbClr val="6AB3E7"/>
                </a:solidFill>
                <a:latin typeface="Montserrat Medium"/>
              </a:rPr>
              <a:t> </a:t>
            </a:r>
            <a:r>
              <a:rPr lang="ru-RU" sz="1600" dirty="0" err="1">
                <a:solidFill>
                  <a:srgbClr val="6AB3E7"/>
                </a:solidFill>
                <a:latin typeface="Montserrat Medium"/>
              </a:rPr>
              <a:t>предувольнительные</a:t>
            </a:r>
            <a:r>
              <a:rPr lang="ru-RU" sz="1600" dirty="0">
                <a:solidFill>
                  <a:srgbClr val="6AB3E7"/>
                </a:solidFill>
                <a:latin typeface="Montserrat Medium"/>
              </a:rPr>
              <a:t> консультации</a:t>
            </a:r>
          </a:p>
          <a:p>
            <a:pPr>
              <a:spcBef>
                <a:spcPts val="600"/>
              </a:spcBef>
              <a:buFontTx/>
              <a:buBlip>
                <a:blip r:embed="rId11"/>
              </a:buBlip>
            </a:pPr>
            <a:r>
              <a:rPr lang="ru-RU" sz="1600" dirty="0">
                <a:solidFill>
                  <a:srgbClr val="6AB3E7"/>
                </a:solidFill>
                <a:latin typeface="Montserrat Medium"/>
              </a:rPr>
              <a:t> мобильность трудовых ресурсов </a:t>
            </a:r>
          </a:p>
          <a:p>
            <a:pPr>
              <a:spcBef>
                <a:spcPts val="600"/>
              </a:spcBef>
              <a:buFontTx/>
              <a:buBlip>
                <a:blip r:embed="rId11"/>
              </a:buBlip>
            </a:pPr>
            <a:r>
              <a:rPr lang="ru-RU" sz="1600" dirty="0">
                <a:solidFill>
                  <a:srgbClr val="6AB3E7"/>
                </a:solidFill>
                <a:latin typeface="Montserrat Medium"/>
              </a:rPr>
              <a:t> содействие в переезде / переселении</a:t>
            </a:r>
          </a:p>
          <a:p>
            <a:pPr>
              <a:spcBef>
                <a:spcPts val="600"/>
              </a:spcBef>
              <a:buFontTx/>
              <a:buBlip>
                <a:blip r:embed="rId11"/>
              </a:buBlip>
            </a:pPr>
            <a:r>
              <a:rPr lang="ru-RU" sz="1600" dirty="0">
                <a:solidFill>
                  <a:srgbClr val="6AB3E7"/>
                </a:solidFill>
                <a:latin typeface="Montserrat Medium"/>
              </a:rPr>
              <a:t> </a:t>
            </a:r>
            <a:r>
              <a:rPr lang="ru-RU" sz="1600" dirty="0" err="1">
                <a:solidFill>
                  <a:srgbClr val="6AB3E7"/>
                </a:solidFill>
                <a:latin typeface="Montserrat Medium"/>
              </a:rPr>
              <a:t>профобучение</a:t>
            </a:r>
            <a:endParaRPr lang="ru-RU" sz="1600" dirty="0">
              <a:solidFill>
                <a:srgbClr val="6AB3E7"/>
              </a:solidFill>
              <a:latin typeface="Montserrat Medium"/>
            </a:endParaRPr>
          </a:p>
          <a:p>
            <a:pPr>
              <a:spcBef>
                <a:spcPts val="600"/>
              </a:spcBef>
              <a:buFontTx/>
              <a:buBlip>
                <a:blip r:embed="rId11"/>
              </a:buBlip>
            </a:pPr>
            <a:r>
              <a:rPr lang="ru-RU" sz="1600" dirty="0">
                <a:solidFill>
                  <a:srgbClr val="6AB3E7"/>
                </a:solidFill>
                <a:latin typeface="Montserrat Medium"/>
              </a:rPr>
              <a:t> или получение дополнительного профобразования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9258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60633" y="183462"/>
            <a:ext cx="6654988" cy="1419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reeform 16"/>
          <p:cNvSpPr/>
          <p:nvPr/>
        </p:nvSpPr>
        <p:spPr>
          <a:xfrm rot="18900000">
            <a:off x="8013431" y="1460279"/>
            <a:ext cx="749391" cy="748192"/>
          </a:xfrm>
          <a:custGeom>
            <a:avLst/>
            <a:gdLst/>
            <a:ahLst/>
            <a:cxnLst/>
            <a:rect l="l" t="t" r="r" b="b"/>
            <a:pathLst>
              <a:path w="6350000" h="633984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6AB3E8"/>
          </a:solidFill>
        </p:spPr>
      </p:sp>
      <p:sp>
        <p:nvSpPr>
          <p:cNvPr id="5" name="Freeform 16"/>
          <p:cNvSpPr/>
          <p:nvPr/>
        </p:nvSpPr>
        <p:spPr>
          <a:xfrm rot="18900000">
            <a:off x="14952612" y="1396253"/>
            <a:ext cx="749391" cy="748192"/>
          </a:xfrm>
          <a:custGeom>
            <a:avLst/>
            <a:gdLst/>
            <a:ahLst/>
            <a:cxnLst/>
            <a:rect l="l" t="t" r="r" b="b"/>
            <a:pathLst>
              <a:path w="6350000" h="633984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6AB3E8"/>
          </a:solidFill>
        </p:spPr>
      </p:sp>
      <p:sp>
        <p:nvSpPr>
          <p:cNvPr id="7" name="Скругленный прямоугольник 6"/>
          <p:cNvSpPr/>
          <p:nvPr/>
        </p:nvSpPr>
        <p:spPr>
          <a:xfrm>
            <a:off x="12594101" y="297219"/>
            <a:ext cx="5466415" cy="12550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99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По итогам работы по профилированию мы собираем обратную связь от работодателей</a:t>
            </a:r>
            <a:endParaRPr lang="ru-RU" dirty="0">
              <a:solidFill>
                <a:srgbClr val="000000"/>
              </a:solidFill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40126" y="263666"/>
            <a:ext cx="60960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99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Компания </a:t>
            </a:r>
            <a:r>
              <a:rPr lang="ru-RU" sz="1600" dirty="0">
                <a:solidFill>
                  <a:srgbClr val="000000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заполняет анкету</a:t>
            </a:r>
            <a:r>
              <a:rPr lang="ru-RU" sz="1600" dirty="0" smtClean="0">
                <a:solidFill>
                  <a:srgbClr val="000000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, мы </a:t>
            </a:r>
            <a:r>
              <a:rPr lang="ru-RU" sz="1600" dirty="0">
                <a:solidFill>
                  <a:srgbClr val="000000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подсчитываем набранные баллы, определяем профильную группу и составляем индивидуальный план </a:t>
            </a:r>
            <a:r>
              <a:rPr lang="ru-RU" sz="1600" dirty="0" smtClean="0">
                <a:solidFill>
                  <a:srgbClr val="000000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работы (составляется один раз в год)</a:t>
            </a:r>
            <a:endParaRPr lang="ru-RU" sz="1600" dirty="0">
              <a:solidFill>
                <a:srgbClr val="000000"/>
              </a:solidFill>
              <a:effectLst/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9" y="183462"/>
            <a:ext cx="2716589" cy="1121439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6020245" y="9763148"/>
            <a:ext cx="2040271" cy="3349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775" y="2632967"/>
            <a:ext cx="4452741" cy="49437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159" y="3543300"/>
            <a:ext cx="7049671" cy="40333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1159" y="7843509"/>
            <a:ext cx="11760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Дополнительно при анкетировании задаются вопросы для выявления бизнес-ситуации работодателя: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Инвестиционный проект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Кадровое обеспечение сезонной потребности в персонале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Высокая текучесть кадров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Модернизация бизнеса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Создание малого предприятия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44" y="1763735"/>
            <a:ext cx="6181725" cy="833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60020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AutoShape 2" descr="blob:https://web.whatsapp.com/aefad2d9-6f55-4184-b9bc-b5d754acffd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org/e94bee28-c6ea-4e88-bc36-b5a44d8979d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" y="7937"/>
            <a:ext cx="17907000" cy="100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628038">
            <a:off x="12564793" y="-1386196"/>
            <a:ext cx="2729333" cy="13687572"/>
          </a:xfrm>
          <a:prstGeom prst="rect">
            <a:avLst/>
          </a:prstGeom>
          <a:solidFill>
            <a:srgbClr val="CE4520"/>
          </a:solidFill>
        </p:spPr>
      </p:sp>
      <p:sp>
        <p:nvSpPr>
          <p:cNvPr id="4" name="Freeform 4"/>
          <p:cNvSpPr/>
          <p:nvPr/>
        </p:nvSpPr>
        <p:spPr>
          <a:xfrm>
            <a:off x="181030" y="3144759"/>
            <a:ext cx="607364" cy="715481"/>
          </a:xfrm>
          <a:custGeom>
            <a:avLst/>
            <a:gdLst/>
            <a:ahLst/>
            <a:cxnLst/>
            <a:rect l="l" t="t" r="r" b="b"/>
            <a:pathLst>
              <a:path w="607364" h="715481">
                <a:moveTo>
                  <a:pt x="0" y="0"/>
                </a:moveTo>
                <a:lnTo>
                  <a:pt x="607364" y="0"/>
                </a:lnTo>
                <a:lnTo>
                  <a:pt x="607364" y="715481"/>
                </a:lnTo>
                <a:lnTo>
                  <a:pt x="0" y="7154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97427" y="760894"/>
            <a:ext cx="10626035" cy="3291439"/>
            <a:chOff x="0" y="247136"/>
            <a:chExt cx="14168047" cy="4388585"/>
          </a:xfrm>
        </p:grpSpPr>
        <p:sp>
          <p:nvSpPr>
            <p:cNvPr id="6" name="TextBox 6"/>
            <p:cNvSpPr txBox="1"/>
            <p:nvPr/>
          </p:nvSpPr>
          <p:spPr>
            <a:xfrm>
              <a:off x="1203" y="247136"/>
              <a:ext cx="14166844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2799" spc="139" dirty="0">
                  <a:solidFill>
                    <a:srgbClr val="FFFFFF"/>
                  </a:solidFill>
                  <a:latin typeface="Montserrat Medium" panose="00000600000000000000" pitchFamily="2" charset="-52"/>
                </a:rPr>
                <a:t>КАК ВНЕДРЕНИЕ ПРОФИЛИРОВАНИЯ РАБОТОДАТЕЛЕЙ ПОВЛИЯЛО </a:t>
              </a:r>
              <a:r>
                <a:rPr lang="ru-RU" sz="2799" spc="139" dirty="0" smtClean="0">
                  <a:solidFill>
                    <a:srgbClr val="FFFFFF"/>
                  </a:solidFill>
                  <a:latin typeface="Montserrat Medium" panose="00000600000000000000" pitchFamily="2" charset="-52"/>
                </a:rPr>
                <a:t>НА СИСТЕМУ СЛУЖБЫ ЗАНЯТОСТИ В БАШКОРТОСТАНЕ</a:t>
              </a:r>
              <a:endParaRPr lang="en-US" sz="2799" spc="139" dirty="0">
                <a:solidFill>
                  <a:srgbClr val="FFFFFF"/>
                </a:solidFill>
                <a:latin typeface="Montserrat Medium" panose="00000600000000000000" pitchFamily="2" charset="-52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055331"/>
              <a:ext cx="14150065" cy="580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04" y="2598685"/>
              <a:ext cx="14148862" cy="783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0"/>
                </a:lnSpc>
              </a:pPr>
              <a:r>
                <a:rPr lang="en-US" sz="3500" spc="175">
                  <a:solidFill>
                    <a:srgbClr val="FDD05A"/>
                  </a:solidFill>
                  <a:latin typeface="CAT Neuzeit"/>
                </a:rPr>
                <a:t> 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92306" y="3095598"/>
            <a:ext cx="923718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На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50%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увеличилась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доля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закрытия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вакансий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в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связи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с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трудоустройством</a:t>
            </a:r>
            <a:endParaRPr lang="en-US" sz="2400" dirty="0">
              <a:solidFill>
                <a:srgbClr val="000000"/>
              </a:solidFill>
              <a:latin typeface="Montserrat Medium" panose="00000600000000000000" pitchFamily="2" charset="-52"/>
            </a:endParaRPr>
          </a:p>
          <a:p>
            <a:pPr algn="ctr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97427" y="4563818"/>
            <a:ext cx="607364" cy="715481"/>
          </a:xfrm>
          <a:custGeom>
            <a:avLst/>
            <a:gdLst/>
            <a:ahLst/>
            <a:cxnLst/>
            <a:rect l="l" t="t" r="r" b="b"/>
            <a:pathLst>
              <a:path w="607364" h="715481">
                <a:moveTo>
                  <a:pt x="0" y="0"/>
                </a:moveTo>
                <a:lnTo>
                  <a:pt x="607364" y="0"/>
                </a:lnTo>
                <a:lnTo>
                  <a:pt x="607364" y="715481"/>
                </a:lnTo>
                <a:lnTo>
                  <a:pt x="0" y="7154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7427" y="5982877"/>
            <a:ext cx="607364" cy="715481"/>
          </a:xfrm>
          <a:custGeom>
            <a:avLst/>
            <a:gdLst/>
            <a:ahLst/>
            <a:cxnLst/>
            <a:rect l="l" t="t" r="r" b="b"/>
            <a:pathLst>
              <a:path w="607364" h="715481">
                <a:moveTo>
                  <a:pt x="0" y="0"/>
                </a:moveTo>
                <a:lnTo>
                  <a:pt x="607364" y="0"/>
                </a:lnTo>
                <a:lnTo>
                  <a:pt x="607364" y="715481"/>
                </a:lnTo>
                <a:lnTo>
                  <a:pt x="0" y="7154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92306" y="4407265"/>
            <a:ext cx="9237180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На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42%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уменьшилась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продолжительность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существования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вакансии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в ЦЗН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Montserrat Classic"/>
            </a:endParaRPr>
          </a:p>
          <a:p>
            <a:pPr algn="ctr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92306" y="5842152"/>
            <a:ext cx="923718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Комплексное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решение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ситуации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работодателя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связанной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с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развитием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кадрового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потенциала</a:t>
            </a:r>
            <a:endParaRPr lang="en-US" sz="2400" dirty="0">
              <a:solidFill>
                <a:srgbClr val="000000"/>
              </a:solidFill>
              <a:latin typeface="Montserrat Medium" panose="00000600000000000000" pitchFamily="2" charset="-52"/>
            </a:endParaRPr>
          </a:p>
          <a:p>
            <a:pPr algn="ctr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60987" y="7401907"/>
            <a:ext cx="607364" cy="715481"/>
          </a:xfrm>
          <a:custGeom>
            <a:avLst/>
            <a:gdLst/>
            <a:ahLst/>
            <a:cxnLst/>
            <a:rect l="l" t="t" r="r" b="b"/>
            <a:pathLst>
              <a:path w="607364" h="715481">
                <a:moveTo>
                  <a:pt x="0" y="0"/>
                </a:moveTo>
                <a:lnTo>
                  <a:pt x="607364" y="0"/>
                </a:lnTo>
                <a:lnTo>
                  <a:pt x="607364" y="715481"/>
                </a:lnTo>
                <a:lnTo>
                  <a:pt x="0" y="7154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97427" y="8820995"/>
            <a:ext cx="607364" cy="715481"/>
          </a:xfrm>
          <a:custGeom>
            <a:avLst/>
            <a:gdLst/>
            <a:ahLst/>
            <a:cxnLst/>
            <a:rect l="l" t="t" r="r" b="b"/>
            <a:pathLst>
              <a:path w="607364" h="715481">
                <a:moveTo>
                  <a:pt x="0" y="0"/>
                </a:moveTo>
                <a:lnTo>
                  <a:pt x="607364" y="0"/>
                </a:lnTo>
                <a:lnTo>
                  <a:pt x="607364" y="715482"/>
                </a:lnTo>
                <a:lnTo>
                  <a:pt x="0" y="7154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92306" y="7236397"/>
            <a:ext cx="923718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На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38</a:t>
            </a:r>
            <a:r>
              <a:rPr lang="en-US" sz="2400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%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увеличилось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количество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работодателей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удовлетворенных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качеством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 Medium" panose="00000600000000000000" pitchFamily="2" charset="-52"/>
              </a:rPr>
              <a:t>услуг</a:t>
            </a:r>
            <a:r>
              <a:rPr lang="en-US" sz="2400" dirty="0">
                <a:solidFill>
                  <a:srgbClr val="000000"/>
                </a:solidFill>
                <a:latin typeface="Montserrat Medium" panose="00000600000000000000" pitchFamily="2" charset="-52"/>
              </a:rPr>
              <a:t> ЦЗН</a:t>
            </a:r>
          </a:p>
          <a:p>
            <a:pPr algn="ctr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92306" y="8632252"/>
            <a:ext cx="923718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ru-RU" sz="2400" dirty="0">
                <a:latin typeface="Montserrat Medium" panose="00000600000000000000" pitchFamily="2" charset="-52"/>
              </a:rPr>
              <a:t>на 35% увеличился охват работодателей услугами ЦЗН (количество работодателей, обратившихся в ЦЗН за содействием в поиске работников)</a:t>
            </a:r>
            <a:endParaRPr lang="en-US" sz="2400" dirty="0">
              <a:solidFill>
                <a:srgbClr val="00000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15982143" y="984376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3" name="Group 7"/>
          <p:cNvGrpSpPr>
            <a:grpSpLocks noChangeAspect="1"/>
          </p:cNvGrpSpPr>
          <p:nvPr/>
        </p:nvGrpSpPr>
        <p:grpSpPr>
          <a:xfrm>
            <a:off x="10599783" y="1792925"/>
            <a:ext cx="6126739" cy="8233402"/>
            <a:chOff x="0" y="0"/>
            <a:chExt cx="3663950" cy="4923790"/>
          </a:xfrm>
        </p:grpSpPr>
        <p:sp>
          <p:nvSpPr>
            <p:cNvPr id="24" name="Freeform 8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t="-5530" b="-5530"/>
              </a:stretch>
            </a:blipFill>
          </p:spPr>
        </p:sp>
        <p:sp>
          <p:nvSpPr>
            <p:cNvPr id="25" name="Freeform 9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6AB3E8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4484" y="-3450488"/>
            <a:ext cx="11143399" cy="18425375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748748" y="1295283"/>
            <a:ext cx="4267200" cy="3225984"/>
          </a:xfrm>
          <a:custGeom>
            <a:avLst/>
            <a:gdLst/>
            <a:ahLst/>
            <a:cxnLst/>
            <a:rect l="l" t="t" r="r" b="b"/>
            <a:pathLst>
              <a:path w="6301822" h="4726367">
                <a:moveTo>
                  <a:pt x="0" y="0"/>
                </a:moveTo>
                <a:lnTo>
                  <a:pt x="6301822" y="0"/>
                </a:lnTo>
                <a:lnTo>
                  <a:pt x="6301822" y="4726367"/>
                </a:lnTo>
                <a:lnTo>
                  <a:pt x="0" y="47263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71322" y="1295283"/>
            <a:ext cx="4409209" cy="3225984"/>
          </a:xfrm>
          <a:custGeom>
            <a:avLst/>
            <a:gdLst/>
            <a:ahLst/>
            <a:cxnLst/>
            <a:rect l="l" t="t" r="r" b="b"/>
            <a:pathLst>
              <a:path w="6301822" h="4726367">
                <a:moveTo>
                  <a:pt x="0" y="0"/>
                </a:moveTo>
                <a:lnTo>
                  <a:pt x="6301822" y="0"/>
                </a:lnTo>
                <a:lnTo>
                  <a:pt x="6301822" y="4726367"/>
                </a:lnTo>
                <a:lnTo>
                  <a:pt x="0" y="47263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515601" y="1588942"/>
            <a:ext cx="7467599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>
                <a:latin typeface="Montserrat Medium" panose="00000600000000000000" pitchFamily="2" charset="-52"/>
              </a:rPr>
              <a:t>В </a:t>
            </a:r>
            <a:r>
              <a:rPr lang="en-US" sz="2400" dirty="0">
                <a:latin typeface="Montserrat Medium" panose="00000600000000000000" pitchFamily="2" charset="-52"/>
              </a:rPr>
              <a:t>2021 </a:t>
            </a:r>
            <a:r>
              <a:rPr lang="en-US" sz="2400" dirty="0" err="1">
                <a:latin typeface="Montserrat Medium" panose="00000600000000000000" pitchFamily="2" charset="-52"/>
              </a:rPr>
              <a:t>году</a:t>
            </a:r>
            <a:r>
              <a:rPr lang="en-US" sz="2400" dirty="0"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latin typeface="Montserrat Medium" panose="00000600000000000000" pitchFamily="2" charset="-52"/>
              </a:rPr>
              <a:t>команда</a:t>
            </a:r>
            <a:r>
              <a:rPr lang="en-US" sz="2400" dirty="0"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latin typeface="Montserrat Medium" panose="00000600000000000000" pitchFamily="2" charset="-52"/>
              </a:rPr>
              <a:t>Минтруда</a:t>
            </a:r>
            <a:r>
              <a:rPr lang="en-US" sz="2400" dirty="0"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latin typeface="Montserrat Medium" panose="00000600000000000000" pitchFamily="2" charset="-52"/>
              </a:rPr>
              <a:t>Башкортостана</a:t>
            </a:r>
            <a:r>
              <a:rPr lang="en-US" sz="2400" dirty="0"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latin typeface="Montserrat Medium" panose="00000600000000000000" pitchFamily="2" charset="-52"/>
              </a:rPr>
              <a:t>стала</a:t>
            </a:r>
            <a:r>
              <a:rPr lang="en-US" sz="2400" dirty="0"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latin typeface="Montserrat Medium" panose="00000600000000000000" pitchFamily="2" charset="-52"/>
              </a:rPr>
              <a:t>обладателем</a:t>
            </a:r>
            <a:r>
              <a:rPr lang="en-US" sz="2400" dirty="0">
                <a:latin typeface="Montserrat Medium" panose="00000600000000000000" pitchFamily="2" charset="-52"/>
              </a:rPr>
              <a:t> </a:t>
            </a:r>
            <a:endParaRPr lang="ru-RU" sz="2400" dirty="0" smtClean="0">
              <a:latin typeface="Montserrat Medium" panose="00000600000000000000" pitchFamily="2" charset="-52"/>
            </a:endParaRPr>
          </a:p>
          <a:p>
            <a:pPr algn="r">
              <a:lnSpc>
                <a:spcPct val="150000"/>
              </a:lnSpc>
            </a:pPr>
            <a:r>
              <a:rPr lang="en-US" sz="2400" dirty="0" err="1" smtClean="0">
                <a:latin typeface="Montserrat Medium" panose="00000600000000000000" pitchFamily="2" charset="-52"/>
              </a:rPr>
              <a:t>Гран-при</a:t>
            </a:r>
            <a:r>
              <a:rPr lang="en-US" sz="2400" dirty="0" smtClean="0">
                <a:latin typeface="Montserrat Medium" panose="00000600000000000000" pitchFamily="2" charset="-52"/>
              </a:rPr>
              <a:t> </a:t>
            </a:r>
            <a:r>
              <a:rPr lang="en-US" sz="2400" dirty="0">
                <a:latin typeface="Montserrat Medium" panose="00000600000000000000" pitchFamily="2" charset="-52"/>
              </a:rPr>
              <a:t>«</a:t>
            </a:r>
            <a:r>
              <a:rPr lang="en-US" sz="2400" dirty="0" err="1">
                <a:latin typeface="Montserrat Medium" panose="00000600000000000000" pitchFamily="2" charset="-52"/>
              </a:rPr>
              <a:t>Лучший</a:t>
            </a:r>
            <a:r>
              <a:rPr lang="en-US" sz="2400" dirty="0"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latin typeface="Montserrat Medium" panose="00000600000000000000" pitchFamily="2" charset="-52"/>
              </a:rPr>
              <a:t>проект</a:t>
            </a:r>
            <a:r>
              <a:rPr lang="en-US" sz="2400" dirty="0">
                <a:latin typeface="Montserrat Medium" panose="00000600000000000000" pitchFamily="2" charset="-52"/>
              </a:rPr>
              <a:t>» в </a:t>
            </a:r>
            <a:r>
              <a:rPr lang="en-US" sz="2400" dirty="0" err="1">
                <a:latin typeface="Montserrat Medium" panose="00000600000000000000" pitchFamily="2" charset="-52"/>
              </a:rPr>
              <a:t>рамках</a:t>
            </a:r>
            <a:r>
              <a:rPr lang="en-US" sz="2400" dirty="0"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latin typeface="Montserrat Medium" panose="00000600000000000000" pitchFamily="2" charset="-52"/>
              </a:rPr>
              <a:t>программы</a:t>
            </a:r>
            <a:r>
              <a:rPr lang="en-US" sz="2400" dirty="0">
                <a:latin typeface="Montserrat Medium" panose="00000600000000000000" pitchFamily="2" charset="-52"/>
              </a:rPr>
              <a:t> </a:t>
            </a:r>
            <a:r>
              <a:rPr lang="en-US" sz="2400" dirty="0" smtClean="0">
                <a:latin typeface="Montserrat Medium" panose="00000600000000000000" pitchFamily="2" charset="-52"/>
              </a:rPr>
              <a:t>«</a:t>
            </a:r>
            <a:r>
              <a:rPr lang="en-US" sz="2400" dirty="0" err="1">
                <a:latin typeface="Montserrat Medium" panose="00000600000000000000" pitchFamily="2" charset="-52"/>
              </a:rPr>
              <a:t>Трансформация</a:t>
            </a:r>
            <a:r>
              <a:rPr lang="en-US" sz="2400" dirty="0"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latin typeface="Montserrat Medium" panose="00000600000000000000" pitchFamily="2" charset="-52"/>
              </a:rPr>
              <a:t>центров</a:t>
            </a:r>
            <a:r>
              <a:rPr lang="en-US" sz="2400" dirty="0"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latin typeface="Montserrat Medium" panose="00000600000000000000" pitchFamily="2" charset="-52"/>
              </a:rPr>
              <a:t>занятости</a:t>
            </a:r>
            <a:r>
              <a:rPr lang="en-US" sz="2400" dirty="0">
                <a:latin typeface="Montserrat Medium" panose="00000600000000000000" pitchFamily="2" charset="-52"/>
              </a:rPr>
              <a:t> </a:t>
            </a:r>
            <a:r>
              <a:rPr lang="en-US" sz="2400" dirty="0" err="1">
                <a:latin typeface="Montserrat Medium" panose="00000600000000000000" pitchFamily="2" charset="-52"/>
              </a:rPr>
              <a:t>населения</a:t>
            </a:r>
            <a:r>
              <a:rPr lang="en-US" sz="2400" dirty="0">
                <a:latin typeface="Montserrat Medium" panose="00000600000000000000" pitchFamily="2" charset="-52"/>
              </a:rPr>
              <a:t>» в </a:t>
            </a:r>
            <a:r>
              <a:rPr lang="en-US" sz="2400" dirty="0" err="1">
                <a:latin typeface="Montserrat Medium" panose="00000600000000000000" pitchFamily="2" charset="-52"/>
              </a:rPr>
              <a:t>Москве</a:t>
            </a:r>
            <a:endParaRPr lang="en-US" sz="2400" dirty="0">
              <a:latin typeface="Montserrat Medium" panose="00000600000000000000" pitchFamily="2" charset="-52"/>
            </a:endParaRPr>
          </a:p>
          <a:p>
            <a:pPr algn="r">
              <a:lnSpc>
                <a:spcPts val="4759"/>
              </a:lnSpc>
            </a:pPr>
            <a:endParaRPr lang="en-US" sz="2000" dirty="0">
              <a:latin typeface="Montserrat Classic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515601" y="1943100"/>
            <a:ext cx="607364" cy="715481"/>
          </a:xfrm>
          <a:custGeom>
            <a:avLst/>
            <a:gdLst/>
            <a:ahLst/>
            <a:cxnLst/>
            <a:rect l="l" t="t" r="r" b="b"/>
            <a:pathLst>
              <a:path w="607364" h="715481">
                <a:moveTo>
                  <a:pt x="0" y="0"/>
                </a:moveTo>
                <a:lnTo>
                  <a:pt x="607364" y="0"/>
                </a:lnTo>
                <a:lnTo>
                  <a:pt x="607364" y="715481"/>
                </a:lnTo>
                <a:lnTo>
                  <a:pt x="0" y="7154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515601" y="6730809"/>
            <a:ext cx="607364" cy="715481"/>
          </a:xfrm>
          <a:custGeom>
            <a:avLst/>
            <a:gdLst/>
            <a:ahLst/>
            <a:cxnLst/>
            <a:rect l="l" t="t" r="r" b="b"/>
            <a:pathLst>
              <a:path w="607364" h="715481">
                <a:moveTo>
                  <a:pt x="0" y="0"/>
                </a:moveTo>
                <a:lnTo>
                  <a:pt x="607364" y="0"/>
                </a:lnTo>
                <a:lnTo>
                  <a:pt x="607364" y="715481"/>
                </a:lnTo>
                <a:lnTo>
                  <a:pt x="0" y="7154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4" y="4974484"/>
            <a:ext cx="8563750" cy="4953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29801" y="6603701"/>
            <a:ext cx="8153400" cy="224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dirty="0" smtClean="0">
                <a:latin typeface="Montserrat Medium" panose="00000600000000000000" pitchFamily="2" charset="-52"/>
              </a:rPr>
              <a:t>Сейчас методика «Профилирование работодателей» проходит </a:t>
            </a:r>
            <a:r>
              <a:rPr lang="ru-RU" sz="2400" dirty="0" err="1" smtClean="0">
                <a:latin typeface="Montserrat Medium" panose="00000600000000000000" pitchFamily="2" charset="-52"/>
              </a:rPr>
              <a:t>модерацию</a:t>
            </a:r>
            <a:r>
              <a:rPr lang="ru-RU" sz="2400" dirty="0" smtClean="0">
                <a:latin typeface="Montserrat Medium" panose="00000600000000000000" pitchFamily="2" charset="-52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latin typeface="Montserrat Medium" panose="00000600000000000000" pitchFamily="2" charset="-52"/>
              </a:rPr>
              <a:t>на сервисе по поиску лучших практик «</a:t>
            </a:r>
            <a:r>
              <a:rPr lang="ru-RU" sz="2400" dirty="0" err="1" smtClean="0">
                <a:latin typeface="Montserrat Medium" panose="00000600000000000000" pitchFamily="2" charset="-52"/>
              </a:rPr>
              <a:t>Смартека</a:t>
            </a:r>
            <a:r>
              <a:rPr lang="ru-RU" sz="2400" dirty="0" smtClean="0">
                <a:latin typeface="Montserrat Medium" panose="00000600000000000000" pitchFamily="2" charset="-52"/>
              </a:rPr>
              <a:t>» единой цифровой платформы АСИ</a:t>
            </a:r>
            <a:endParaRPr lang="ru-RU" sz="2400" dirty="0">
              <a:latin typeface="Montserrat Medium" panose="00000600000000000000" pitchFamily="2" charset="-52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6154400" y="1010132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677</Words>
  <Application>Microsoft Office PowerPoint</Application>
  <PresentationFormat>Произвольный</PresentationFormat>
  <Paragraphs>131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Montserrat ExtraLight</vt:lpstr>
      <vt:lpstr>Montserrat</vt:lpstr>
      <vt:lpstr>Montserrat ExtraBold</vt:lpstr>
      <vt:lpstr>Montserrat Classic</vt:lpstr>
      <vt:lpstr>Montserrat </vt:lpstr>
      <vt:lpstr>Clear Sans</vt:lpstr>
      <vt:lpstr>Calibri</vt:lpstr>
      <vt:lpstr>Montserrat Medium</vt:lpstr>
      <vt:lpstr>Times New Roman</vt:lpstr>
      <vt:lpstr>CAT Neuzeit</vt:lpstr>
      <vt:lpstr>Montserrat Classic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 «Лучший проект» Всероссийского конкурса профессионального мастерства в сфере содействия занятости населения Коллективный офис «Мама-профи»</dc:title>
  <dc:creator>CZNUFA</dc:creator>
  <cp:lastModifiedBy>CZNUFA</cp:lastModifiedBy>
  <cp:revision>48</cp:revision>
  <dcterms:created xsi:type="dcterms:W3CDTF">2006-08-16T00:00:00Z</dcterms:created>
  <dcterms:modified xsi:type="dcterms:W3CDTF">2023-07-31T06:59:15Z</dcterms:modified>
  <dc:identifier>DAFphtqdXug</dc:identifier>
</cp:coreProperties>
</file>