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7" r:id="rId5"/>
    <p:sldId id="261" r:id="rId6"/>
    <p:sldId id="268" r:id="rId7"/>
    <p:sldId id="265" r:id="rId8"/>
    <p:sldId id="269" r:id="rId9"/>
    <p:sldId id="270" r:id="rId10"/>
    <p:sldId id="271" r:id="rId11"/>
    <p:sldId id="260" r:id="rId12"/>
    <p:sldId id="262" r:id="rId13"/>
    <p:sldId id="263" r:id="rId14"/>
    <p:sldId id="264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63A9"/>
    <a:srgbClr val="3278CC"/>
    <a:srgbClr val="0D5EFF"/>
    <a:srgbClr val="00A29E"/>
    <a:srgbClr val="FF9900"/>
    <a:srgbClr val="00AAE6"/>
    <a:srgbClr val="00C5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1457" autoAdjust="0"/>
  </p:normalViewPr>
  <p:slideViewPr>
    <p:cSldViewPr>
      <p:cViewPr varScale="1">
        <p:scale>
          <a:sx n="66" d="100"/>
          <a:sy n="66" d="100"/>
        </p:scale>
        <p:origin x="4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69963E-5509-4F67-8419-E99E24D2DC94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E96D0ED-326F-4C0D-908C-2DF5AF64E0BD}">
      <dgm:prSet phldrT="[Текст]" custT="1"/>
      <dgm:spPr>
        <a:solidFill>
          <a:srgbClr val="00AAE6"/>
        </a:solidFill>
      </dgm:spPr>
      <dgm:t>
        <a:bodyPr/>
        <a:lstStyle/>
        <a:p>
          <a:r>
            <a:rPr lang="ru-RU" sz="2400" dirty="0"/>
            <a:t>Свыше 2 200 детей, в том числе дети- инвалиды,  приходят в БУ "КЦСОН "Пенаты" за получением услуг и социальной реабилитацией </a:t>
          </a:r>
        </a:p>
      </dgm:t>
    </dgm:pt>
    <dgm:pt modelId="{4D8BEB94-F16E-412B-83A2-80563601A63D}" type="parTrans" cxnId="{7276D1C4-073E-4898-A105-BB0872C2E491}">
      <dgm:prSet/>
      <dgm:spPr/>
      <dgm:t>
        <a:bodyPr/>
        <a:lstStyle/>
        <a:p>
          <a:endParaRPr lang="ru-RU"/>
        </a:p>
      </dgm:t>
    </dgm:pt>
    <dgm:pt modelId="{D4327BAC-82A1-4FC4-8B2E-DEAC2998CA3E}" type="sibTrans" cxnId="{7276D1C4-073E-4898-A105-BB0872C2E491}">
      <dgm:prSet/>
      <dgm:spPr/>
      <dgm:t>
        <a:bodyPr/>
        <a:lstStyle/>
        <a:p>
          <a:endParaRPr lang="ru-RU"/>
        </a:p>
      </dgm:t>
    </dgm:pt>
    <dgm:pt modelId="{2B64A766-B3CF-49F7-84E5-E019DF155E03}">
      <dgm:prSet phldrT="[Текст]" custT="1"/>
      <dgm:spPr>
        <a:solidFill>
          <a:srgbClr val="00A29E"/>
        </a:solidFill>
      </dgm:spPr>
      <dgm:t>
        <a:bodyPr/>
        <a:lstStyle/>
        <a:p>
          <a:r>
            <a:rPr lang="ru-RU" sz="2400" dirty="0"/>
            <a:t>Новая площадка станет местом проведения мероприятий для семей и детей с участием общественных организаций инвалидов, социальных партнеров и волонтеров </a:t>
          </a:r>
        </a:p>
      </dgm:t>
    </dgm:pt>
    <dgm:pt modelId="{06C50122-2C91-4066-8F3E-BE8341ED7A5D}" type="parTrans" cxnId="{2520B6E0-BE38-4E2F-A698-2A305273A7A0}">
      <dgm:prSet/>
      <dgm:spPr/>
      <dgm:t>
        <a:bodyPr/>
        <a:lstStyle/>
        <a:p>
          <a:endParaRPr lang="ru-RU"/>
        </a:p>
      </dgm:t>
    </dgm:pt>
    <dgm:pt modelId="{38803B81-D160-4CEF-AEE8-30939D2CE433}" type="sibTrans" cxnId="{2520B6E0-BE38-4E2F-A698-2A305273A7A0}">
      <dgm:prSet/>
      <dgm:spPr/>
      <dgm:t>
        <a:bodyPr/>
        <a:lstStyle/>
        <a:p>
          <a:endParaRPr lang="ru-RU"/>
        </a:p>
      </dgm:t>
    </dgm:pt>
    <dgm:pt modelId="{FC2E3EAA-FBE9-430A-AA6A-3310E12672C3}">
      <dgm:prSet phldrT="[Текст]" custT="1"/>
      <dgm:spPr>
        <a:solidFill>
          <a:srgbClr val="FF9900"/>
        </a:solidFill>
      </dgm:spPr>
      <dgm:t>
        <a:bodyPr/>
        <a:lstStyle/>
        <a:p>
          <a:r>
            <a:rPr lang="ru-RU" sz="2400" dirty="0"/>
            <a:t>На территории ЦАО и поселке Биофабрика нет инклюзивной спортивно-игровой площадки </a:t>
          </a:r>
        </a:p>
      </dgm:t>
    </dgm:pt>
    <dgm:pt modelId="{2446E201-071A-45CB-ACDD-8E1BE9B78F7E}" type="sibTrans" cxnId="{2BD25601-5A24-4D68-B551-02780A3E5D8B}">
      <dgm:prSet/>
      <dgm:spPr/>
      <dgm:t>
        <a:bodyPr/>
        <a:lstStyle/>
        <a:p>
          <a:endParaRPr lang="ru-RU"/>
        </a:p>
      </dgm:t>
    </dgm:pt>
    <dgm:pt modelId="{69FEA9C5-9786-40FF-B2C9-5018DA0DC17B}" type="parTrans" cxnId="{2BD25601-5A24-4D68-B551-02780A3E5D8B}">
      <dgm:prSet/>
      <dgm:spPr/>
      <dgm:t>
        <a:bodyPr/>
        <a:lstStyle/>
        <a:p>
          <a:endParaRPr lang="ru-RU"/>
        </a:p>
      </dgm:t>
    </dgm:pt>
    <dgm:pt modelId="{F5BAC370-C0B5-448B-9007-520C046A82F5}" type="pres">
      <dgm:prSet presAssocID="{9569963E-5509-4F67-8419-E99E24D2DC94}" presName="outerComposite" presStyleCnt="0">
        <dgm:presLayoutVars>
          <dgm:chMax val="5"/>
          <dgm:dir/>
          <dgm:resizeHandles val="exact"/>
        </dgm:presLayoutVars>
      </dgm:prSet>
      <dgm:spPr/>
    </dgm:pt>
    <dgm:pt modelId="{798259AF-7D27-4086-9561-5408B162472A}" type="pres">
      <dgm:prSet presAssocID="{9569963E-5509-4F67-8419-E99E24D2DC94}" presName="dummyMaxCanvas" presStyleCnt="0">
        <dgm:presLayoutVars/>
      </dgm:prSet>
      <dgm:spPr/>
    </dgm:pt>
    <dgm:pt modelId="{EE0D5FFD-3533-47BF-9E0F-0EBA0B3BCF3B}" type="pres">
      <dgm:prSet presAssocID="{9569963E-5509-4F67-8419-E99E24D2DC94}" presName="ThreeNodes_1" presStyleLbl="node1" presStyleIdx="0" presStyleCnt="3" custLinFactNeighborX="28" custLinFactNeighborY="-1532">
        <dgm:presLayoutVars>
          <dgm:bulletEnabled val="1"/>
        </dgm:presLayoutVars>
      </dgm:prSet>
      <dgm:spPr/>
    </dgm:pt>
    <dgm:pt modelId="{F2ED850A-B184-40DE-9207-8AE1EF60E7C8}" type="pres">
      <dgm:prSet presAssocID="{9569963E-5509-4F67-8419-E99E24D2DC94}" presName="ThreeNodes_2" presStyleLbl="node1" presStyleIdx="1" presStyleCnt="3">
        <dgm:presLayoutVars>
          <dgm:bulletEnabled val="1"/>
        </dgm:presLayoutVars>
      </dgm:prSet>
      <dgm:spPr/>
    </dgm:pt>
    <dgm:pt modelId="{A91C677A-2753-41E7-8167-0DE2A29AD7ED}" type="pres">
      <dgm:prSet presAssocID="{9569963E-5509-4F67-8419-E99E24D2DC94}" presName="ThreeNodes_3" presStyleLbl="node1" presStyleIdx="2" presStyleCnt="3">
        <dgm:presLayoutVars>
          <dgm:bulletEnabled val="1"/>
        </dgm:presLayoutVars>
      </dgm:prSet>
      <dgm:spPr/>
    </dgm:pt>
    <dgm:pt modelId="{281A4694-6CF8-4D5C-8A25-CAC56F55CBA7}" type="pres">
      <dgm:prSet presAssocID="{9569963E-5509-4F67-8419-E99E24D2DC94}" presName="ThreeConn_1-2" presStyleLbl="fgAccFollowNode1" presStyleIdx="0" presStyleCnt="2">
        <dgm:presLayoutVars>
          <dgm:bulletEnabled val="1"/>
        </dgm:presLayoutVars>
      </dgm:prSet>
      <dgm:spPr/>
    </dgm:pt>
    <dgm:pt modelId="{305D5C10-4650-46FA-B5D9-6C59100E7F17}" type="pres">
      <dgm:prSet presAssocID="{9569963E-5509-4F67-8419-E99E24D2DC94}" presName="ThreeConn_2-3" presStyleLbl="fgAccFollowNode1" presStyleIdx="1" presStyleCnt="2">
        <dgm:presLayoutVars>
          <dgm:bulletEnabled val="1"/>
        </dgm:presLayoutVars>
      </dgm:prSet>
      <dgm:spPr/>
    </dgm:pt>
    <dgm:pt modelId="{C9E2F955-1B1C-4863-9694-8AF304D08149}" type="pres">
      <dgm:prSet presAssocID="{9569963E-5509-4F67-8419-E99E24D2DC94}" presName="ThreeNodes_1_text" presStyleLbl="node1" presStyleIdx="2" presStyleCnt="3">
        <dgm:presLayoutVars>
          <dgm:bulletEnabled val="1"/>
        </dgm:presLayoutVars>
      </dgm:prSet>
      <dgm:spPr/>
    </dgm:pt>
    <dgm:pt modelId="{32CFB80C-20D1-4F9C-920A-56A0E7EC595A}" type="pres">
      <dgm:prSet presAssocID="{9569963E-5509-4F67-8419-E99E24D2DC94}" presName="ThreeNodes_2_text" presStyleLbl="node1" presStyleIdx="2" presStyleCnt="3">
        <dgm:presLayoutVars>
          <dgm:bulletEnabled val="1"/>
        </dgm:presLayoutVars>
      </dgm:prSet>
      <dgm:spPr/>
    </dgm:pt>
    <dgm:pt modelId="{34564EF5-7B9C-419F-9B73-607002144214}" type="pres">
      <dgm:prSet presAssocID="{9569963E-5509-4F67-8419-E99E24D2DC9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BD25601-5A24-4D68-B551-02780A3E5D8B}" srcId="{9569963E-5509-4F67-8419-E99E24D2DC94}" destId="{FC2E3EAA-FBE9-430A-AA6A-3310E12672C3}" srcOrd="1" destOrd="0" parTransId="{69FEA9C5-9786-40FF-B2C9-5018DA0DC17B}" sibTransId="{2446E201-071A-45CB-ACDD-8E1BE9B78F7E}"/>
    <dgm:cxn modelId="{1BE87D5F-9CCF-452B-8F65-0F9120052DE6}" type="presOf" srcId="{2446E201-071A-45CB-ACDD-8E1BE9B78F7E}" destId="{305D5C10-4650-46FA-B5D9-6C59100E7F17}" srcOrd="0" destOrd="0" presId="urn:microsoft.com/office/officeart/2005/8/layout/vProcess5"/>
    <dgm:cxn modelId="{7D3ADBA0-1E0A-43D4-A1CE-F8B1A292E751}" type="presOf" srcId="{FC2E3EAA-FBE9-430A-AA6A-3310E12672C3}" destId="{32CFB80C-20D1-4F9C-920A-56A0E7EC595A}" srcOrd="1" destOrd="0" presId="urn:microsoft.com/office/officeart/2005/8/layout/vProcess5"/>
    <dgm:cxn modelId="{E1F3C8B1-1207-4ABD-BD8F-BF0F782D6C51}" type="presOf" srcId="{4E96D0ED-326F-4C0D-908C-2DF5AF64E0BD}" destId="{EE0D5FFD-3533-47BF-9E0F-0EBA0B3BCF3B}" srcOrd="0" destOrd="0" presId="urn:microsoft.com/office/officeart/2005/8/layout/vProcess5"/>
    <dgm:cxn modelId="{7276D1C4-073E-4898-A105-BB0872C2E491}" srcId="{9569963E-5509-4F67-8419-E99E24D2DC94}" destId="{4E96D0ED-326F-4C0D-908C-2DF5AF64E0BD}" srcOrd="0" destOrd="0" parTransId="{4D8BEB94-F16E-412B-83A2-80563601A63D}" sibTransId="{D4327BAC-82A1-4FC4-8B2E-DEAC2998CA3E}"/>
    <dgm:cxn modelId="{11B679D0-22DB-4D4A-8C32-4B281C3516E4}" type="presOf" srcId="{FC2E3EAA-FBE9-430A-AA6A-3310E12672C3}" destId="{F2ED850A-B184-40DE-9207-8AE1EF60E7C8}" srcOrd="0" destOrd="0" presId="urn:microsoft.com/office/officeart/2005/8/layout/vProcess5"/>
    <dgm:cxn modelId="{311CEFD0-3162-4A5B-9B1C-119431DDC8BE}" type="presOf" srcId="{2B64A766-B3CF-49F7-84E5-E019DF155E03}" destId="{A91C677A-2753-41E7-8167-0DE2A29AD7ED}" srcOrd="0" destOrd="0" presId="urn:microsoft.com/office/officeart/2005/8/layout/vProcess5"/>
    <dgm:cxn modelId="{59246FDB-E081-4CE9-B695-A8FAA7640F2E}" type="presOf" srcId="{4E96D0ED-326F-4C0D-908C-2DF5AF64E0BD}" destId="{C9E2F955-1B1C-4863-9694-8AF304D08149}" srcOrd="1" destOrd="0" presId="urn:microsoft.com/office/officeart/2005/8/layout/vProcess5"/>
    <dgm:cxn modelId="{2520B6E0-BE38-4E2F-A698-2A305273A7A0}" srcId="{9569963E-5509-4F67-8419-E99E24D2DC94}" destId="{2B64A766-B3CF-49F7-84E5-E019DF155E03}" srcOrd="2" destOrd="0" parTransId="{06C50122-2C91-4066-8F3E-BE8341ED7A5D}" sibTransId="{38803B81-D160-4CEF-AEE8-30939D2CE433}"/>
    <dgm:cxn modelId="{042376F4-1D09-4C17-9A4E-4C472463B013}" type="presOf" srcId="{9569963E-5509-4F67-8419-E99E24D2DC94}" destId="{F5BAC370-C0B5-448B-9007-520C046A82F5}" srcOrd="0" destOrd="0" presId="urn:microsoft.com/office/officeart/2005/8/layout/vProcess5"/>
    <dgm:cxn modelId="{98442DFD-8FED-40CC-9F1D-FDD61DD4230E}" type="presOf" srcId="{2B64A766-B3CF-49F7-84E5-E019DF155E03}" destId="{34564EF5-7B9C-419F-9B73-607002144214}" srcOrd="1" destOrd="0" presId="urn:microsoft.com/office/officeart/2005/8/layout/vProcess5"/>
    <dgm:cxn modelId="{E9F4BAFF-2D8D-459F-976B-D3BFDEA810FC}" type="presOf" srcId="{D4327BAC-82A1-4FC4-8B2E-DEAC2998CA3E}" destId="{281A4694-6CF8-4D5C-8A25-CAC56F55CBA7}" srcOrd="0" destOrd="0" presId="urn:microsoft.com/office/officeart/2005/8/layout/vProcess5"/>
    <dgm:cxn modelId="{16C24089-2D4D-448D-BD88-BF9E910B2ACD}" type="presParOf" srcId="{F5BAC370-C0B5-448B-9007-520C046A82F5}" destId="{798259AF-7D27-4086-9561-5408B162472A}" srcOrd="0" destOrd="0" presId="urn:microsoft.com/office/officeart/2005/8/layout/vProcess5"/>
    <dgm:cxn modelId="{8478920C-3301-4BF3-B377-1D9B805CE1D5}" type="presParOf" srcId="{F5BAC370-C0B5-448B-9007-520C046A82F5}" destId="{EE0D5FFD-3533-47BF-9E0F-0EBA0B3BCF3B}" srcOrd="1" destOrd="0" presId="urn:microsoft.com/office/officeart/2005/8/layout/vProcess5"/>
    <dgm:cxn modelId="{CDC2C617-2E97-447B-A3A5-7954CF31B389}" type="presParOf" srcId="{F5BAC370-C0B5-448B-9007-520C046A82F5}" destId="{F2ED850A-B184-40DE-9207-8AE1EF60E7C8}" srcOrd="2" destOrd="0" presId="urn:microsoft.com/office/officeart/2005/8/layout/vProcess5"/>
    <dgm:cxn modelId="{EE36181C-998C-4669-81EE-EFB9C6899CE3}" type="presParOf" srcId="{F5BAC370-C0B5-448B-9007-520C046A82F5}" destId="{A91C677A-2753-41E7-8167-0DE2A29AD7ED}" srcOrd="3" destOrd="0" presId="urn:microsoft.com/office/officeart/2005/8/layout/vProcess5"/>
    <dgm:cxn modelId="{16CFA2A7-F895-4957-8A71-AC445A42201A}" type="presParOf" srcId="{F5BAC370-C0B5-448B-9007-520C046A82F5}" destId="{281A4694-6CF8-4D5C-8A25-CAC56F55CBA7}" srcOrd="4" destOrd="0" presId="urn:microsoft.com/office/officeart/2005/8/layout/vProcess5"/>
    <dgm:cxn modelId="{D91F7095-0B1B-47B8-BAFD-8E03D0E8F34E}" type="presParOf" srcId="{F5BAC370-C0B5-448B-9007-520C046A82F5}" destId="{305D5C10-4650-46FA-B5D9-6C59100E7F17}" srcOrd="5" destOrd="0" presId="urn:microsoft.com/office/officeart/2005/8/layout/vProcess5"/>
    <dgm:cxn modelId="{61506D71-2C95-4DF9-A744-D7A743871DC1}" type="presParOf" srcId="{F5BAC370-C0B5-448B-9007-520C046A82F5}" destId="{C9E2F955-1B1C-4863-9694-8AF304D08149}" srcOrd="6" destOrd="0" presId="urn:microsoft.com/office/officeart/2005/8/layout/vProcess5"/>
    <dgm:cxn modelId="{279A9325-A532-49EE-A568-80F321883B42}" type="presParOf" srcId="{F5BAC370-C0B5-448B-9007-520C046A82F5}" destId="{32CFB80C-20D1-4F9C-920A-56A0E7EC595A}" srcOrd="7" destOrd="0" presId="urn:microsoft.com/office/officeart/2005/8/layout/vProcess5"/>
    <dgm:cxn modelId="{6934FA25-AAA6-4723-AF7A-D882A48071CA}" type="presParOf" srcId="{F5BAC370-C0B5-448B-9007-520C046A82F5}" destId="{34564EF5-7B9C-419F-9B73-60700214421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69963E-5509-4F67-8419-E99E24D2DC9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E96D0ED-326F-4C0D-908C-2DF5AF64E0BD}">
      <dgm:prSet phldrT="[Текст]" custT="1"/>
      <dgm:spPr>
        <a:solidFill>
          <a:srgbClr val="00AAE6"/>
        </a:solidFill>
      </dgm:spPr>
      <dgm:t>
        <a:bodyPr/>
        <a:lstStyle/>
        <a:p>
          <a:r>
            <a:rPr lang="ru-RU" sz="2400" dirty="0"/>
            <a:t>Подготовительный этап: - </a:t>
          </a:r>
          <a:r>
            <a:rPr lang="ru-RU" sz="2000" dirty="0"/>
            <a:t>проектирование площадки;                                     - разработка программы "Дельта";                                                                          - разработка рекламных материалов</a:t>
          </a:r>
          <a:endParaRPr lang="ru-RU" sz="2400" dirty="0"/>
        </a:p>
      </dgm:t>
    </dgm:pt>
    <dgm:pt modelId="{4D8BEB94-F16E-412B-83A2-80563601A63D}" type="parTrans" cxnId="{7276D1C4-073E-4898-A105-BB0872C2E491}">
      <dgm:prSet/>
      <dgm:spPr/>
      <dgm:t>
        <a:bodyPr/>
        <a:lstStyle/>
        <a:p>
          <a:endParaRPr lang="ru-RU"/>
        </a:p>
      </dgm:t>
    </dgm:pt>
    <dgm:pt modelId="{D4327BAC-82A1-4FC4-8B2E-DEAC2998CA3E}" type="sibTrans" cxnId="{7276D1C4-073E-4898-A105-BB0872C2E491}">
      <dgm:prSet/>
      <dgm:spPr/>
      <dgm:t>
        <a:bodyPr/>
        <a:lstStyle/>
        <a:p>
          <a:endParaRPr lang="ru-RU"/>
        </a:p>
      </dgm:t>
    </dgm:pt>
    <dgm:pt modelId="{2B64A766-B3CF-49F7-84E5-E019DF155E03}">
      <dgm:prSet phldrT="[Текст]" custT="1"/>
      <dgm:spPr>
        <a:solidFill>
          <a:srgbClr val="00A29E"/>
        </a:solidFill>
        <a:ln>
          <a:solidFill>
            <a:srgbClr val="00A29E"/>
          </a:solidFill>
        </a:ln>
      </dgm:spPr>
      <dgm:t>
        <a:bodyPr/>
        <a:lstStyle/>
        <a:p>
          <a:r>
            <a:rPr lang="ru-RU" sz="2400" dirty="0"/>
            <a:t>Основной этап: </a:t>
          </a:r>
          <a:r>
            <a:rPr lang="ru-RU" sz="2000" dirty="0"/>
            <a:t>- открытие спортивно-игровой площадки;                         - реализация программы "Дельта";                                                                    - проведение мероприятий </a:t>
          </a:r>
          <a:endParaRPr lang="ru-RU" sz="2400" dirty="0"/>
        </a:p>
      </dgm:t>
    </dgm:pt>
    <dgm:pt modelId="{06C50122-2C91-4066-8F3E-BE8341ED7A5D}" type="parTrans" cxnId="{2520B6E0-BE38-4E2F-A698-2A305273A7A0}">
      <dgm:prSet/>
      <dgm:spPr/>
      <dgm:t>
        <a:bodyPr/>
        <a:lstStyle/>
        <a:p>
          <a:endParaRPr lang="ru-RU"/>
        </a:p>
      </dgm:t>
    </dgm:pt>
    <dgm:pt modelId="{38803B81-D160-4CEF-AEE8-30939D2CE433}" type="sibTrans" cxnId="{2520B6E0-BE38-4E2F-A698-2A305273A7A0}">
      <dgm:prSet/>
      <dgm:spPr/>
      <dgm:t>
        <a:bodyPr/>
        <a:lstStyle/>
        <a:p>
          <a:endParaRPr lang="ru-RU"/>
        </a:p>
      </dgm:t>
    </dgm:pt>
    <dgm:pt modelId="{FC2E3EAA-FBE9-430A-AA6A-3310E12672C3}">
      <dgm:prSet phldrT="[Текст]" custT="1"/>
      <dgm:spPr>
        <a:solidFill>
          <a:srgbClr val="FF9900"/>
        </a:solidFill>
      </dgm:spPr>
      <dgm:t>
        <a:bodyPr/>
        <a:lstStyle/>
        <a:p>
          <a:r>
            <a:rPr lang="ru-RU" sz="2400" dirty="0"/>
            <a:t>Установочный этап: подготовка территории к установке оборудования</a:t>
          </a:r>
        </a:p>
      </dgm:t>
    </dgm:pt>
    <dgm:pt modelId="{2446E201-071A-45CB-ACDD-8E1BE9B78F7E}" type="sibTrans" cxnId="{2BD25601-5A24-4D68-B551-02780A3E5D8B}">
      <dgm:prSet/>
      <dgm:spPr/>
      <dgm:t>
        <a:bodyPr/>
        <a:lstStyle/>
        <a:p>
          <a:endParaRPr lang="ru-RU"/>
        </a:p>
      </dgm:t>
    </dgm:pt>
    <dgm:pt modelId="{69FEA9C5-9786-40FF-B2C9-5018DA0DC17B}" type="parTrans" cxnId="{2BD25601-5A24-4D68-B551-02780A3E5D8B}">
      <dgm:prSet/>
      <dgm:spPr/>
      <dgm:t>
        <a:bodyPr/>
        <a:lstStyle/>
        <a:p>
          <a:endParaRPr lang="ru-RU"/>
        </a:p>
      </dgm:t>
    </dgm:pt>
    <dgm:pt modelId="{7B75EC8A-F6A7-429A-A5EA-D2D81A018265}">
      <dgm:prSet phldrT="[Текст]" custT="1"/>
      <dgm:spPr>
        <a:solidFill>
          <a:srgbClr val="2963A9"/>
        </a:solidFill>
        <a:ln>
          <a:solidFill>
            <a:srgbClr val="3278CC"/>
          </a:solidFill>
        </a:ln>
      </dgm:spPr>
      <dgm:t>
        <a:bodyPr/>
        <a:lstStyle/>
        <a:p>
          <a:r>
            <a:rPr lang="ru-RU" sz="2400" dirty="0"/>
            <a:t>Заключительный этап: подведение итогов проекта в формате "Партнерский Круг"</a:t>
          </a:r>
        </a:p>
      </dgm:t>
    </dgm:pt>
    <dgm:pt modelId="{7069343D-1904-48D1-B4BB-D90EB5B2CBA3}" type="parTrans" cxnId="{CBFA6280-F9D3-402F-A720-77D5D1555D04}">
      <dgm:prSet/>
      <dgm:spPr/>
      <dgm:t>
        <a:bodyPr/>
        <a:lstStyle/>
        <a:p>
          <a:endParaRPr lang="ru-RU"/>
        </a:p>
      </dgm:t>
    </dgm:pt>
    <dgm:pt modelId="{7B95A7DA-44B8-4CDC-AF3D-5E2DABCDBBDE}" type="sibTrans" cxnId="{CBFA6280-F9D3-402F-A720-77D5D1555D04}">
      <dgm:prSet/>
      <dgm:spPr/>
      <dgm:t>
        <a:bodyPr/>
        <a:lstStyle/>
        <a:p>
          <a:endParaRPr lang="ru-RU"/>
        </a:p>
      </dgm:t>
    </dgm:pt>
    <dgm:pt modelId="{E4D3BB63-3A13-4277-8F4B-55B7D94856E7}" type="pres">
      <dgm:prSet presAssocID="{9569963E-5509-4F67-8419-E99E24D2DC94}" presName="Name0" presStyleCnt="0">
        <dgm:presLayoutVars>
          <dgm:chMax val="7"/>
          <dgm:chPref val="7"/>
          <dgm:dir/>
        </dgm:presLayoutVars>
      </dgm:prSet>
      <dgm:spPr/>
    </dgm:pt>
    <dgm:pt modelId="{E8CC9BA5-00BD-4CD5-878E-D44EE461FA90}" type="pres">
      <dgm:prSet presAssocID="{9569963E-5509-4F67-8419-E99E24D2DC94}" presName="Name1" presStyleCnt="0"/>
      <dgm:spPr/>
    </dgm:pt>
    <dgm:pt modelId="{459E0122-2BEE-44FB-9EB2-9C6064D87B08}" type="pres">
      <dgm:prSet presAssocID="{9569963E-5509-4F67-8419-E99E24D2DC94}" presName="cycle" presStyleCnt="0"/>
      <dgm:spPr/>
    </dgm:pt>
    <dgm:pt modelId="{A1786DE3-968A-45CC-98BD-AA53BEA4ECC9}" type="pres">
      <dgm:prSet presAssocID="{9569963E-5509-4F67-8419-E99E24D2DC94}" presName="srcNode" presStyleLbl="node1" presStyleIdx="0" presStyleCnt="4"/>
      <dgm:spPr/>
    </dgm:pt>
    <dgm:pt modelId="{6876078C-96D9-4B50-BDF6-9A0B91C6B164}" type="pres">
      <dgm:prSet presAssocID="{9569963E-5509-4F67-8419-E99E24D2DC94}" presName="conn" presStyleLbl="parChTrans1D2" presStyleIdx="0" presStyleCnt="1"/>
      <dgm:spPr/>
    </dgm:pt>
    <dgm:pt modelId="{65B8E937-CC48-4C1C-9954-772493A41281}" type="pres">
      <dgm:prSet presAssocID="{9569963E-5509-4F67-8419-E99E24D2DC94}" presName="extraNode" presStyleLbl="node1" presStyleIdx="0" presStyleCnt="4"/>
      <dgm:spPr/>
    </dgm:pt>
    <dgm:pt modelId="{D6675BB6-773E-42E5-BA96-316BE007AAE5}" type="pres">
      <dgm:prSet presAssocID="{9569963E-5509-4F67-8419-E99E24D2DC94}" presName="dstNode" presStyleLbl="node1" presStyleIdx="0" presStyleCnt="4"/>
      <dgm:spPr/>
    </dgm:pt>
    <dgm:pt modelId="{C99DCAE5-D8F0-4986-B4B8-AEF5BA53967C}" type="pres">
      <dgm:prSet presAssocID="{4E96D0ED-326F-4C0D-908C-2DF5AF64E0BD}" presName="text_1" presStyleLbl="node1" presStyleIdx="0" presStyleCnt="4">
        <dgm:presLayoutVars>
          <dgm:bulletEnabled val="1"/>
        </dgm:presLayoutVars>
      </dgm:prSet>
      <dgm:spPr/>
    </dgm:pt>
    <dgm:pt modelId="{4619680C-8CE0-4836-A973-9B1C58238D9B}" type="pres">
      <dgm:prSet presAssocID="{4E96D0ED-326F-4C0D-908C-2DF5AF64E0BD}" presName="accent_1" presStyleCnt="0"/>
      <dgm:spPr/>
    </dgm:pt>
    <dgm:pt modelId="{9538885E-9A2E-4120-B4C8-C4F82E6BC091}" type="pres">
      <dgm:prSet presAssocID="{4E96D0ED-326F-4C0D-908C-2DF5AF64E0BD}" presName="accentRepeatNode" presStyleLbl="solidFgAcc1" presStyleIdx="0" presStyleCnt="4"/>
      <dgm:spPr/>
    </dgm:pt>
    <dgm:pt modelId="{DFDE78EC-F050-4D65-9DD0-3449E63B8519}" type="pres">
      <dgm:prSet presAssocID="{FC2E3EAA-FBE9-430A-AA6A-3310E12672C3}" presName="text_2" presStyleLbl="node1" presStyleIdx="1" presStyleCnt="4">
        <dgm:presLayoutVars>
          <dgm:bulletEnabled val="1"/>
        </dgm:presLayoutVars>
      </dgm:prSet>
      <dgm:spPr/>
    </dgm:pt>
    <dgm:pt modelId="{0C3EB33E-03C5-472D-90F0-200B4A0865DC}" type="pres">
      <dgm:prSet presAssocID="{FC2E3EAA-FBE9-430A-AA6A-3310E12672C3}" presName="accent_2" presStyleCnt="0"/>
      <dgm:spPr/>
    </dgm:pt>
    <dgm:pt modelId="{2A0D2430-3B92-4F86-B1ED-F12D739090F0}" type="pres">
      <dgm:prSet presAssocID="{FC2E3EAA-FBE9-430A-AA6A-3310E12672C3}" presName="accentRepeatNode" presStyleLbl="solidFgAcc1" presStyleIdx="1" presStyleCnt="4"/>
      <dgm:spPr>
        <a:ln>
          <a:solidFill>
            <a:srgbClr val="FF9900"/>
          </a:solidFill>
        </a:ln>
      </dgm:spPr>
    </dgm:pt>
    <dgm:pt modelId="{6C01A2FF-FBB7-4EA0-B54B-8E313372E417}" type="pres">
      <dgm:prSet presAssocID="{2B64A766-B3CF-49F7-84E5-E019DF155E03}" presName="text_3" presStyleLbl="node1" presStyleIdx="2" presStyleCnt="4">
        <dgm:presLayoutVars>
          <dgm:bulletEnabled val="1"/>
        </dgm:presLayoutVars>
      </dgm:prSet>
      <dgm:spPr/>
    </dgm:pt>
    <dgm:pt modelId="{97929869-028D-4B53-8BFC-73BA19069E63}" type="pres">
      <dgm:prSet presAssocID="{2B64A766-B3CF-49F7-84E5-E019DF155E03}" presName="accent_3" presStyleCnt="0"/>
      <dgm:spPr/>
    </dgm:pt>
    <dgm:pt modelId="{0EFA62E1-1D54-436B-BDD4-04D5F577FC90}" type="pres">
      <dgm:prSet presAssocID="{2B64A766-B3CF-49F7-84E5-E019DF155E03}" presName="accentRepeatNode" presStyleLbl="solidFgAcc1" presStyleIdx="2" presStyleCnt="4"/>
      <dgm:spPr>
        <a:ln>
          <a:solidFill>
            <a:srgbClr val="00A29E"/>
          </a:solidFill>
        </a:ln>
      </dgm:spPr>
    </dgm:pt>
    <dgm:pt modelId="{EE6B43E9-105E-40CC-8C9A-F4D16A3F9A68}" type="pres">
      <dgm:prSet presAssocID="{7B75EC8A-F6A7-429A-A5EA-D2D81A018265}" presName="text_4" presStyleLbl="node1" presStyleIdx="3" presStyleCnt="4">
        <dgm:presLayoutVars>
          <dgm:bulletEnabled val="1"/>
        </dgm:presLayoutVars>
      </dgm:prSet>
      <dgm:spPr/>
    </dgm:pt>
    <dgm:pt modelId="{9341D155-D548-4902-8508-658D4B9D35F2}" type="pres">
      <dgm:prSet presAssocID="{7B75EC8A-F6A7-429A-A5EA-D2D81A018265}" presName="accent_4" presStyleCnt="0"/>
      <dgm:spPr/>
    </dgm:pt>
    <dgm:pt modelId="{EE8CD584-4549-4A5A-98E7-11F32B0ECB4E}" type="pres">
      <dgm:prSet presAssocID="{7B75EC8A-F6A7-429A-A5EA-D2D81A018265}" presName="accentRepeatNode" presStyleLbl="solidFgAcc1" presStyleIdx="3" presStyleCnt="4"/>
      <dgm:spPr>
        <a:ln>
          <a:solidFill>
            <a:srgbClr val="2963A9"/>
          </a:solidFill>
        </a:ln>
      </dgm:spPr>
    </dgm:pt>
  </dgm:ptLst>
  <dgm:cxnLst>
    <dgm:cxn modelId="{FA3F0C01-27EC-40C9-BC15-74BB5A5D69A4}" type="presOf" srcId="{FC2E3EAA-FBE9-430A-AA6A-3310E12672C3}" destId="{DFDE78EC-F050-4D65-9DD0-3449E63B8519}" srcOrd="0" destOrd="0" presId="urn:microsoft.com/office/officeart/2008/layout/VerticalCurvedList"/>
    <dgm:cxn modelId="{2BD25601-5A24-4D68-B551-02780A3E5D8B}" srcId="{9569963E-5509-4F67-8419-E99E24D2DC94}" destId="{FC2E3EAA-FBE9-430A-AA6A-3310E12672C3}" srcOrd="1" destOrd="0" parTransId="{69FEA9C5-9786-40FF-B2C9-5018DA0DC17B}" sibTransId="{2446E201-071A-45CB-ACDD-8E1BE9B78F7E}"/>
    <dgm:cxn modelId="{6C043625-0C7B-46AD-88EF-484B6775F151}" type="presOf" srcId="{4E96D0ED-326F-4C0D-908C-2DF5AF64E0BD}" destId="{C99DCAE5-D8F0-4986-B4B8-AEF5BA53967C}" srcOrd="0" destOrd="0" presId="urn:microsoft.com/office/officeart/2008/layout/VerticalCurvedList"/>
    <dgm:cxn modelId="{98177441-7488-4F6E-895D-69AD1B55B25C}" type="presOf" srcId="{7B75EC8A-F6A7-429A-A5EA-D2D81A018265}" destId="{EE6B43E9-105E-40CC-8C9A-F4D16A3F9A68}" srcOrd="0" destOrd="0" presId="urn:microsoft.com/office/officeart/2008/layout/VerticalCurvedList"/>
    <dgm:cxn modelId="{42154746-20E8-45D0-9134-58CD54D3064A}" type="presOf" srcId="{2B64A766-B3CF-49F7-84E5-E019DF155E03}" destId="{6C01A2FF-FBB7-4EA0-B54B-8E313372E417}" srcOrd="0" destOrd="0" presId="urn:microsoft.com/office/officeart/2008/layout/VerticalCurvedList"/>
    <dgm:cxn modelId="{CBFA6280-F9D3-402F-A720-77D5D1555D04}" srcId="{9569963E-5509-4F67-8419-E99E24D2DC94}" destId="{7B75EC8A-F6A7-429A-A5EA-D2D81A018265}" srcOrd="3" destOrd="0" parTransId="{7069343D-1904-48D1-B4BB-D90EB5B2CBA3}" sibTransId="{7B95A7DA-44B8-4CDC-AF3D-5E2DABCDBBDE}"/>
    <dgm:cxn modelId="{09335CA1-4ACC-4D52-B426-B1CE72B766F9}" type="presOf" srcId="{9569963E-5509-4F67-8419-E99E24D2DC94}" destId="{E4D3BB63-3A13-4277-8F4B-55B7D94856E7}" srcOrd="0" destOrd="0" presId="urn:microsoft.com/office/officeart/2008/layout/VerticalCurvedList"/>
    <dgm:cxn modelId="{7276D1C4-073E-4898-A105-BB0872C2E491}" srcId="{9569963E-5509-4F67-8419-E99E24D2DC94}" destId="{4E96D0ED-326F-4C0D-908C-2DF5AF64E0BD}" srcOrd="0" destOrd="0" parTransId="{4D8BEB94-F16E-412B-83A2-80563601A63D}" sibTransId="{D4327BAC-82A1-4FC4-8B2E-DEAC2998CA3E}"/>
    <dgm:cxn modelId="{2520B6E0-BE38-4E2F-A698-2A305273A7A0}" srcId="{9569963E-5509-4F67-8419-E99E24D2DC94}" destId="{2B64A766-B3CF-49F7-84E5-E019DF155E03}" srcOrd="2" destOrd="0" parTransId="{06C50122-2C91-4066-8F3E-BE8341ED7A5D}" sibTransId="{38803B81-D160-4CEF-AEE8-30939D2CE433}"/>
    <dgm:cxn modelId="{A23FCFE9-9F64-4981-BBB0-92FB3E9BF63B}" type="presOf" srcId="{D4327BAC-82A1-4FC4-8B2E-DEAC2998CA3E}" destId="{6876078C-96D9-4B50-BDF6-9A0B91C6B164}" srcOrd="0" destOrd="0" presId="urn:microsoft.com/office/officeart/2008/layout/VerticalCurvedList"/>
    <dgm:cxn modelId="{F24F0CFF-7DA5-49B1-B2D3-F7E7A02919B9}" type="presParOf" srcId="{E4D3BB63-3A13-4277-8F4B-55B7D94856E7}" destId="{E8CC9BA5-00BD-4CD5-878E-D44EE461FA90}" srcOrd="0" destOrd="0" presId="urn:microsoft.com/office/officeart/2008/layout/VerticalCurvedList"/>
    <dgm:cxn modelId="{B4548EFB-79B6-4021-BF2B-5D8571DF2887}" type="presParOf" srcId="{E8CC9BA5-00BD-4CD5-878E-D44EE461FA90}" destId="{459E0122-2BEE-44FB-9EB2-9C6064D87B08}" srcOrd="0" destOrd="0" presId="urn:microsoft.com/office/officeart/2008/layout/VerticalCurvedList"/>
    <dgm:cxn modelId="{36A6C0C7-21E6-4732-A2AB-9AE5B6775AFB}" type="presParOf" srcId="{459E0122-2BEE-44FB-9EB2-9C6064D87B08}" destId="{A1786DE3-968A-45CC-98BD-AA53BEA4ECC9}" srcOrd="0" destOrd="0" presId="urn:microsoft.com/office/officeart/2008/layout/VerticalCurvedList"/>
    <dgm:cxn modelId="{6ED7C380-D3EC-4A99-970D-D7DC529A7F7C}" type="presParOf" srcId="{459E0122-2BEE-44FB-9EB2-9C6064D87B08}" destId="{6876078C-96D9-4B50-BDF6-9A0B91C6B164}" srcOrd="1" destOrd="0" presId="urn:microsoft.com/office/officeart/2008/layout/VerticalCurvedList"/>
    <dgm:cxn modelId="{E574B089-560B-44B2-9987-E607F7B9B77F}" type="presParOf" srcId="{459E0122-2BEE-44FB-9EB2-9C6064D87B08}" destId="{65B8E937-CC48-4C1C-9954-772493A41281}" srcOrd="2" destOrd="0" presId="urn:microsoft.com/office/officeart/2008/layout/VerticalCurvedList"/>
    <dgm:cxn modelId="{89835549-C046-4AE8-A497-EA7C16B9CB7A}" type="presParOf" srcId="{459E0122-2BEE-44FB-9EB2-9C6064D87B08}" destId="{D6675BB6-773E-42E5-BA96-316BE007AAE5}" srcOrd="3" destOrd="0" presId="urn:microsoft.com/office/officeart/2008/layout/VerticalCurvedList"/>
    <dgm:cxn modelId="{64442943-D862-49D5-AD78-07BADE6ADD93}" type="presParOf" srcId="{E8CC9BA5-00BD-4CD5-878E-D44EE461FA90}" destId="{C99DCAE5-D8F0-4986-B4B8-AEF5BA53967C}" srcOrd="1" destOrd="0" presId="urn:microsoft.com/office/officeart/2008/layout/VerticalCurvedList"/>
    <dgm:cxn modelId="{FF6E2E25-3FB3-46E7-847B-F84EF1ACC461}" type="presParOf" srcId="{E8CC9BA5-00BD-4CD5-878E-D44EE461FA90}" destId="{4619680C-8CE0-4836-A973-9B1C58238D9B}" srcOrd="2" destOrd="0" presId="urn:microsoft.com/office/officeart/2008/layout/VerticalCurvedList"/>
    <dgm:cxn modelId="{BB924F8F-57FF-4883-B5C4-4A3B9D0C777E}" type="presParOf" srcId="{4619680C-8CE0-4836-A973-9B1C58238D9B}" destId="{9538885E-9A2E-4120-B4C8-C4F82E6BC091}" srcOrd="0" destOrd="0" presId="urn:microsoft.com/office/officeart/2008/layout/VerticalCurvedList"/>
    <dgm:cxn modelId="{DFADB608-C180-4FC9-85B2-6DF443458C7B}" type="presParOf" srcId="{E8CC9BA5-00BD-4CD5-878E-D44EE461FA90}" destId="{DFDE78EC-F050-4D65-9DD0-3449E63B8519}" srcOrd="3" destOrd="0" presId="urn:microsoft.com/office/officeart/2008/layout/VerticalCurvedList"/>
    <dgm:cxn modelId="{35310908-3867-4995-A82D-22A17478A307}" type="presParOf" srcId="{E8CC9BA5-00BD-4CD5-878E-D44EE461FA90}" destId="{0C3EB33E-03C5-472D-90F0-200B4A0865DC}" srcOrd="4" destOrd="0" presId="urn:microsoft.com/office/officeart/2008/layout/VerticalCurvedList"/>
    <dgm:cxn modelId="{E73F5928-8919-4448-A254-1643E9C8CB23}" type="presParOf" srcId="{0C3EB33E-03C5-472D-90F0-200B4A0865DC}" destId="{2A0D2430-3B92-4F86-B1ED-F12D739090F0}" srcOrd="0" destOrd="0" presId="urn:microsoft.com/office/officeart/2008/layout/VerticalCurvedList"/>
    <dgm:cxn modelId="{E98371D1-EB40-4FF1-B3A9-1C3882AB1921}" type="presParOf" srcId="{E8CC9BA5-00BD-4CD5-878E-D44EE461FA90}" destId="{6C01A2FF-FBB7-4EA0-B54B-8E313372E417}" srcOrd="5" destOrd="0" presId="urn:microsoft.com/office/officeart/2008/layout/VerticalCurvedList"/>
    <dgm:cxn modelId="{730DCF5E-F5F3-45ED-8CC4-02387942F4C9}" type="presParOf" srcId="{E8CC9BA5-00BD-4CD5-878E-D44EE461FA90}" destId="{97929869-028D-4B53-8BFC-73BA19069E63}" srcOrd="6" destOrd="0" presId="urn:microsoft.com/office/officeart/2008/layout/VerticalCurvedList"/>
    <dgm:cxn modelId="{2BD10489-2925-4E3C-9E4C-523A11429845}" type="presParOf" srcId="{97929869-028D-4B53-8BFC-73BA19069E63}" destId="{0EFA62E1-1D54-436B-BDD4-04D5F577FC90}" srcOrd="0" destOrd="0" presId="urn:microsoft.com/office/officeart/2008/layout/VerticalCurvedList"/>
    <dgm:cxn modelId="{5FF85B3A-C861-4B2C-9D12-C735FC6A766E}" type="presParOf" srcId="{E8CC9BA5-00BD-4CD5-878E-D44EE461FA90}" destId="{EE6B43E9-105E-40CC-8C9A-F4D16A3F9A68}" srcOrd="7" destOrd="0" presId="urn:microsoft.com/office/officeart/2008/layout/VerticalCurvedList"/>
    <dgm:cxn modelId="{8F5AF650-F9BE-42BA-AE49-F58C39B764AC}" type="presParOf" srcId="{E8CC9BA5-00BD-4CD5-878E-D44EE461FA90}" destId="{9341D155-D548-4902-8508-658D4B9D35F2}" srcOrd="8" destOrd="0" presId="urn:microsoft.com/office/officeart/2008/layout/VerticalCurvedList"/>
    <dgm:cxn modelId="{A8C18091-4661-46CC-9229-F6E4E0C520C2}" type="presParOf" srcId="{9341D155-D548-4902-8508-658D4B9D35F2}" destId="{EE8CD584-4549-4A5A-98E7-11F32B0ECB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D5FFD-3533-47BF-9E0F-0EBA0B3BCF3B}">
      <dsp:nvSpPr>
        <dsp:cNvPr id="0" name=""/>
        <dsp:cNvSpPr/>
      </dsp:nvSpPr>
      <dsp:spPr>
        <a:xfrm>
          <a:off x="2112" y="0"/>
          <a:ext cx="7543824" cy="1711840"/>
        </a:xfrm>
        <a:prstGeom prst="roundRect">
          <a:avLst>
            <a:gd name="adj" fmla="val 10000"/>
          </a:avLst>
        </a:prstGeom>
        <a:solidFill>
          <a:srgbClr val="00AAE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Свыше 2 200 детей, в том числе дети- инвалиды,  приходят в БУ "КЦСОН "Пенаты" за получением услуг и социальной реабилитацией </a:t>
          </a:r>
        </a:p>
      </dsp:txBody>
      <dsp:txXfrm>
        <a:off x="52250" y="50138"/>
        <a:ext cx="5696615" cy="1611564"/>
      </dsp:txXfrm>
    </dsp:sp>
    <dsp:sp modelId="{F2ED850A-B184-40DE-9207-8AE1EF60E7C8}">
      <dsp:nvSpPr>
        <dsp:cNvPr id="0" name=""/>
        <dsp:cNvSpPr/>
      </dsp:nvSpPr>
      <dsp:spPr>
        <a:xfrm>
          <a:off x="665631" y="1997146"/>
          <a:ext cx="7543824" cy="1711840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На территории ЦАО и поселке Биофабрика нет инклюзивной спортивно-игровой площадки </a:t>
          </a:r>
        </a:p>
      </dsp:txBody>
      <dsp:txXfrm>
        <a:off x="715769" y="2047284"/>
        <a:ext cx="5665221" cy="1611564"/>
      </dsp:txXfrm>
    </dsp:sp>
    <dsp:sp modelId="{A91C677A-2753-41E7-8167-0DE2A29AD7ED}">
      <dsp:nvSpPr>
        <dsp:cNvPr id="0" name=""/>
        <dsp:cNvSpPr/>
      </dsp:nvSpPr>
      <dsp:spPr>
        <a:xfrm>
          <a:off x="1331263" y="3994293"/>
          <a:ext cx="7543824" cy="1711840"/>
        </a:xfrm>
        <a:prstGeom prst="roundRect">
          <a:avLst>
            <a:gd name="adj" fmla="val 10000"/>
          </a:avLst>
        </a:prstGeom>
        <a:solidFill>
          <a:srgbClr val="00A29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Новая площадка станет местом проведения мероприятий для семей и детей с участием общественных организаций инвалидов, социальных партнеров и волонтеров </a:t>
          </a:r>
        </a:p>
      </dsp:txBody>
      <dsp:txXfrm>
        <a:off x="1381401" y="4044431"/>
        <a:ext cx="5665221" cy="1611564"/>
      </dsp:txXfrm>
    </dsp:sp>
    <dsp:sp modelId="{281A4694-6CF8-4D5C-8A25-CAC56F55CBA7}">
      <dsp:nvSpPr>
        <dsp:cNvPr id="0" name=""/>
        <dsp:cNvSpPr/>
      </dsp:nvSpPr>
      <dsp:spPr>
        <a:xfrm>
          <a:off x="6431128" y="1298145"/>
          <a:ext cx="1112696" cy="111269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6681485" y="1298145"/>
        <a:ext cx="611982" cy="837304"/>
      </dsp:txXfrm>
    </dsp:sp>
    <dsp:sp modelId="{305D5C10-4650-46FA-B5D9-6C59100E7F17}">
      <dsp:nvSpPr>
        <dsp:cNvPr id="0" name=""/>
        <dsp:cNvSpPr/>
      </dsp:nvSpPr>
      <dsp:spPr>
        <a:xfrm>
          <a:off x="7096760" y="3283880"/>
          <a:ext cx="1112696" cy="111269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7347117" y="3283880"/>
        <a:ext cx="611982" cy="837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6078C-96D9-4B50-BDF6-9A0B91C6B164}">
      <dsp:nvSpPr>
        <dsp:cNvPr id="0" name=""/>
        <dsp:cNvSpPr/>
      </dsp:nvSpPr>
      <dsp:spPr>
        <a:xfrm>
          <a:off x="-6452216" y="-986855"/>
          <a:ext cx="7679844" cy="7679844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9DCAE5-D8F0-4986-B4B8-AEF5BA53967C}">
      <dsp:nvSpPr>
        <dsp:cNvPr id="0" name=""/>
        <dsp:cNvSpPr/>
      </dsp:nvSpPr>
      <dsp:spPr>
        <a:xfrm>
          <a:off x="642415" y="438687"/>
          <a:ext cx="8151550" cy="877831"/>
        </a:xfrm>
        <a:prstGeom prst="rect">
          <a:avLst/>
        </a:prstGeom>
        <a:solidFill>
          <a:srgbClr val="00AAE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677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Подготовительный этап: - </a:t>
          </a:r>
          <a:r>
            <a:rPr lang="ru-RU" sz="2000" kern="1200" dirty="0"/>
            <a:t>проектирование площадки;                                     - разработка программы "Дельта";                                                                          - разработка рекламных материалов</a:t>
          </a:r>
          <a:endParaRPr lang="ru-RU" sz="2400" kern="1200" dirty="0"/>
        </a:p>
      </dsp:txBody>
      <dsp:txXfrm>
        <a:off x="642415" y="438687"/>
        <a:ext cx="8151550" cy="877831"/>
      </dsp:txXfrm>
    </dsp:sp>
    <dsp:sp modelId="{9538885E-9A2E-4120-B4C8-C4F82E6BC091}">
      <dsp:nvSpPr>
        <dsp:cNvPr id="0" name=""/>
        <dsp:cNvSpPr/>
      </dsp:nvSpPr>
      <dsp:spPr>
        <a:xfrm>
          <a:off x="93770" y="328958"/>
          <a:ext cx="1097289" cy="1097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E78EC-F050-4D65-9DD0-3449E63B8519}">
      <dsp:nvSpPr>
        <dsp:cNvPr id="0" name=""/>
        <dsp:cNvSpPr/>
      </dsp:nvSpPr>
      <dsp:spPr>
        <a:xfrm>
          <a:off x="1145696" y="1755663"/>
          <a:ext cx="7648269" cy="877831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677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Установочный этап: подготовка территории к установке оборудования</a:t>
          </a:r>
        </a:p>
      </dsp:txBody>
      <dsp:txXfrm>
        <a:off x="1145696" y="1755663"/>
        <a:ext cx="7648269" cy="877831"/>
      </dsp:txXfrm>
    </dsp:sp>
    <dsp:sp modelId="{2A0D2430-3B92-4F86-B1ED-F12D739090F0}">
      <dsp:nvSpPr>
        <dsp:cNvPr id="0" name=""/>
        <dsp:cNvSpPr/>
      </dsp:nvSpPr>
      <dsp:spPr>
        <a:xfrm>
          <a:off x="597051" y="1645934"/>
          <a:ext cx="1097289" cy="1097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01A2FF-FBB7-4EA0-B54B-8E313372E417}">
      <dsp:nvSpPr>
        <dsp:cNvPr id="0" name=""/>
        <dsp:cNvSpPr/>
      </dsp:nvSpPr>
      <dsp:spPr>
        <a:xfrm>
          <a:off x="1145696" y="3072639"/>
          <a:ext cx="7648269" cy="877831"/>
        </a:xfrm>
        <a:prstGeom prst="rect">
          <a:avLst/>
        </a:prstGeom>
        <a:solidFill>
          <a:srgbClr val="00A29E"/>
        </a:solidFill>
        <a:ln w="25400" cap="flat" cmpd="sng" algn="ctr">
          <a:solidFill>
            <a:srgbClr val="00A29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677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Основной этап: </a:t>
          </a:r>
          <a:r>
            <a:rPr lang="ru-RU" sz="2000" kern="1200" dirty="0"/>
            <a:t>- открытие спортивно-игровой площадки;                         - реализация программы "Дельта";                                                                    - проведение мероприятий </a:t>
          </a:r>
          <a:endParaRPr lang="ru-RU" sz="2400" kern="1200" dirty="0"/>
        </a:p>
      </dsp:txBody>
      <dsp:txXfrm>
        <a:off x="1145696" y="3072639"/>
        <a:ext cx="7648269" cy="877831"/>
      </dsp:txXfrm>
    </dsp:sp>
    <dsp:sp modelId="{0EFA62E1-1D54-436B-BDD4-04D5F577FC90}">
      <dsp:nvSpPr>
        <dsp:cNvPr id="0" name=""/>
        <dsp:cNvSpPr/>
      </dsp:nvSpPr>
      <dsp:spPr>
        <a:xfrm>
          <a:off x="597051" y="2962910"/>
          <a:ext cx="1097289" cy="1097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A29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B43E9-105E-40CC-8C9A-F4D16A3F9A68}">
      <dsp:nvSpPr>
        <dsp:cNvPr id="0" name=""/>
        <dsp:cNvSpPr/>
      </dsp:nvSpPr>
      <dsp:spPr>
        <a:xfrm>
          <a:off x="642415" y="4389614"/>
          <a:ext cx="8151550" cy="877831"/>
        </a:xfrm>
        <a:prstGeom prst="rect">
          <a:avLst/>
        </a:prstGeom>
        <a:solidFill>
          <a:srgbClr val="2963A9"/>
        </a:solidFill>
        <a:ln w="25400" cap="flat" cmpd="sng" algn="ctr">
          <a:solidFill>
            <a:srgbClr val="3278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677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Заключительный этап: подведение итогов проекта в формате "Партнерский Круг"</a:t>
          </a:r>
        </a:p>
      </dsp:txBody>
      <dsp:txXfrm>
        <a:off x="642415" y="4389614"/>
        <a:ext cx="8151550" cy="877831"/>
      </dsp:txXfrm>
    </dsp:sp>
    <dsp:sp modelId="{EE8CD584-4549-4A5A-98E7-11F32B0ECB4E}">
      <dsp:nvSpPr>
        <dsp:cNvPr id="0" name=""/>
        <dsp:cNvSpPr/>
      </dsp:nvSpPr>
      <dsp:spPr>
        <a:xfrm>
          <a:off x="93770" y="4279885"/>
          <a:ext cx="1097289" cy="1097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963A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16324-3DBB-4281-8204-A7230290A1F5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FC1CA-7326-4F47-99AE-BDA2EE253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1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image" Target="../media/image1.emf"/><Relationship Id="rId5" Type="http://schemas.openxmlformats.org/officeDocument/2006/relationships/tags" Target="../tags/tag5.xml"/><Relationship Id="rId10" Type="http://schemas.openxmlformats.org/officeDocument/2006/relationships/oleObject" Target="../embeddings/oleObject1.bin"/><Relationship Id="rId4" Type="http://schemas.openxmlformats.org/officeDocument/2006/relationships/tags" Target="../tags/tag4.xml"/><Relationship Id="rId9" Type="http://schemas.openxmlformats.org/officeDocument/2006/relationships/slideMaster" Target="../slideMasters/slideMaster1.xml"/><Relationship Id="rId1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32667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371600" y="3357562"/>
            <a:ext cx="6400800" cy="1752600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E4843-E538-46F5-B943-30CBD65D15E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A9CD6-2798-477A-8450-27040AC8F0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 userDrawn="1">
            <p:custDataLst>
              <p:tags r:id="rId8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" t="1004"/>
          <a:stretch/>
        </p:blipFill>
        <p:spPr bwMode="auto">
          <a:xfrm>
            <a:off x="-1" y="52636"/>
            <a:ext cx="9144001" cy="662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32134" r="68806" b="59938"/>
          <a:stretch/>
        </p:blipFill>
        <p:spPr bwMode="auto">
          <a:xfrm>
            <a:off x="400138" y="404664"/>
            <a:ext cx="265969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" t="11456" r="85646" b="81641"/>
          <a:stretch/>
        </p:blipFill>
        <p:spPr bwMode="auto">
          <a:xfrm>
            <a:off x="7668344" y="358475"/>
            <a:ext cx="1008112" cy="60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61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D441A-B1BF-46D0-B4C1-CDD34223FF0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AF9B7-D649-4E71-BED6-6DCAFF949A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72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85F20-4A1E-4074-A323-A30EA406B4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3BD94-2938-4C2A-A617-5257356E81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4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A5A69-9AC9-4957-A0A6-555033FE501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0197B-B2DA-4CBD-97D2-8657874A9F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4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51F8D-5159-49F5-9ED1-F430DB95C19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4F4D-3C69-463C-BA08-18E9D15E91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6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68EE7-815C-4337-AAA4-F9E46AD2A75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3532D-B79B-419C-8885-87074581DB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1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3C8BC-A9B9-430C-8C8C-27141284745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ED25D-D80A-44E5-AE67-0EC6F80A8E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5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2C999-6757-4F94-A80B-1C1A89714D8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8DB5B-3AD9-4C83-984B-AFE54AB476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9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D318F-B24F-421F-9AE9-5A9259D1A8F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BB797-46FB-4048-B7CD-AD2A39DCD2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1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EC08C-BB30-49CA-B622-91770DAAAC4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72816-96F1-4192-BD81-D4B82DABD5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1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6B420-A823-4477-81B9-5960678CFA6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CB35C-A2C7-4490-8224-5ABDA53887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07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2785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8D898B-7934-486B-B236-C4A1E925B0B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2785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2785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A64AC2-6F0B-4B70-9702-C7ADDC1C48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1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259632" y="1844823"/>
            <a:ext cx="7126287" cy="2604673"/>
          </a:xfrm>
        </p:spPr>
        <p:txBody>
          <a:bodyPr/>
          <a:lstStyle/>
          <a:p>
            <a:pPr algn="l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ПРОЕКТ </a:t>
            </a:r>
            <a:br>
              <a:rPr lang="ru-RU" altLang="ru-RU" sz="3200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altLang="ru-RU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"Инклюзивная спортивно-игровая площадка "Чудо – остров"   </a:t>
            </a:r>
            <a:br>
              <a:rPr lang="ru-RU" altLang="ru-RU" sz="1050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altLang="ru-RU" sz="2800" dirty="0">
                <a:solidFill>
                  <a:schemeClr val="bg1"/>
                </a:solidFill>
                <a:latin typeface="Arial" charset="0"/>
                <a:cs typeface="Arial" charset="0"/>
              </a:rPr>
              <a:t>БУ "КЦСОН "Пенаты"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5" y="5291138"/>
            <a:ext cx="2714625" cy="423862"/>
          </a:xfrm>
        </p:spPr>
        <p:txBody>
          <a:bodyPr/>
          <a:lstStyle/>
          <a:p>
            <a:pPr eaLnBrk="1" hangingPunct="1"/>
            <a:r>
              <a:rPr lang="ru-RU" altLang="ru-RU" sz="2000" dirty="0">
                <a:solidFill>
                  <a:schemeClr val="bg1"/>
                </a:solidFill>
                <a:latin typeface="Arial" charset="0"/>
                <a:cs typeface="Arial" charset="0"/>
              </a:rPr>
              <a:t>2018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B3D0FF47-4002-4B99-8AA0-6255D70AD036}"/>
              </a:ext>
            </a:extLst>
          </p:cNvPr>
          <p:cNvSpPr txBox="1">
            <a:spLocks/>
          </p:cNvSpPr>
          <p:nvPr/>
        </p:nvSpPr>
        <p:spPr bwMode="auto">
          <a:xfrm>
            <a:off x="2555776" y="4449498"/>
            <a:ext cx="6048672" cy="84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ru-RU" altLang="ru-RU" sz="1800" dirty="0">
                <a:solidFill>
                  <a:schemeClr val="bg1"/>
                </a:solidFill>
                <a:latin typeface="Arial" charset="0"/>
                <a:cs typeface="Arial" charset="0"/>
              </a:rPr>
              <a:t>Руководитель проекта </a:t>
            </a:r>
          </a:p>
          <a:p>
            <a:pPr algn="l" eaLnBrk="1" hangingPunct="1"/>
            <a:r>
              <a:rPr lang="ru-RU" altLang="ru-RU" sz="1800" dirty="0">
                <a:solidFill>
                  <a:schemeClr val="bg1"/>
                </a:solidFill>
                <a:latin typeface="Arial" charset="0"/>
                <a:cs typeface="Arial" charset="0"/>
              </a:rPr>
              <a:t>Ненашева Елена Валентиновна</a:t>
            </a:r>
          </a:p>
        </p:txBody>
      </p:sp>
    </p:spTree>
    <p:extLst>
      <p:ext uri="{BB962C8B-B14F-4D97-AF65-F5344CB8AC3E}">
        <p14:creationId xmlns:p14="http://schemas.microsoft.com/office/powerpoint/2010/main" val="30207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6936" y="76291"/>
            <a:ext cx="8290125" cy="738973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Основные ключевые мероприятия. </a:t>
            </a:r>
            <a:b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"Партнерский Круг" по подведению итогов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56083" y="6294093"/>
            <a:ext cx="2133600" cy="365125"/>
          </a:xfrm>
        </p:spPr>
        <p:txBody>
          <a:bodyPr/>
          <a:lstStyle/>
          <a:p>
            <a:pPr>
              <a:defRPr/>
            </a:pPr>
            <a:fld id="{D750197B-B2DA-4CBD-97D2-8657874A9F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45DAC2-7621-4959-9E51-F2DF99148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199" y="980982"/>
            <a:ext cx="3179558" cy="2105941"/>
          </a:xfrm>
          <a:prstGeom prst="rect">
            <a:avLst/>
          </a:prstGeom>
          <a:ln>
            <a:solidFill>
              <a:srgbClr val="2963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1D3AA2F-5C27-4BA6-8A45-FCC9752EEB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78" y="4562428"/>
            <a:ext cx="2783398" cy="1843549"/>
          </a:xfrm>
          <a:prstGeom prst="rect">
            <a:avLst/>
          </a:prstGeom>
          <a:ln>
            <a:solidFill>
              <a:srgbClr val="2963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10D9B45-5BF6-4A4D-BEA3-1E354ED39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706596"/>
            <a:ext cx="4030903" cy="286642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086E6CC-B843-4C31-AC27-BFF7C6B5F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75" y="2675468"/>
            <a:ext cx="3131840" cy="2074336"/>
          </a:xfrm>
          <a:prstGeom prst="rect">
            <a:avLst/>
          </a:prstGeom>
          <a:ln>
            <a:solidFill>
              <a:srgbClr val="2963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950FF7C-D1C1-458E-9E12-21018F4029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378" y="3226543"/>
            <a:ext cx="5115590" cy="3388248"/>
          </a:xfrm>
          <a:prstGeom prst="rect">
            <a:avLst/>
          </a:prstGeom>
          <a:ln>
            <a:solidFill>
              <a:srgbClr val="2963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163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6675" y="170769"/>
            <a:ext cx="8290125" cy="820014"/>
          </a:xfrm>
        </p:spPr>
        <p:txBody>
          <a:bodyPr>
            <a:noAutofit/>
          </a:bodyPr>
          <a:lstStyle/>
          <a:p>
            <a:b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Количественные результаты проекта</a:t>
            </a:r>
            <a:b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endParaRPr lang="ru-RU" altLang="ru-RU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0197B-B2DA-4CBD-97D2-8657874A9F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9623BBF-D6E7-47B3-90B3-3EE9EB80490E}"/>
              </a:ext>
            </a:extLst>
          </p:cNvPr>
          <p:cNvSpPr txBox="1">
            <a:spLocks/>
          </p:cNvSpPr>
          <p:nvPr/>
        </p:nvSpPr>
        <p:spPr bwMode="auto">
          <a:xfrm>
            <a:off x="426937" y="2489303"/>
            <a:ext cx="8712968" cy="201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altLang="ru-RU" sz="1800" dirty="0">
                <a:solidFill>
                  <a:schemeClr val="tx2"/>
                </a:solidFill>
                <a:latin typeface="Arial" charset="0"/>
                <a:cs typeface="Arial" charset="0"/>
              </a:rPr>
              <a:t>1. Функционирующая в безопасном режиме современная детская площадка                                для игр и занятий спортом.</a:t>
            </a:r>
          </a:p>
          <a:p>
            <a:pPr algn="l"/>
            <a:r>
              <a:rPr lang="ru-RU" altLang="ru-RU" sz="1800" dirty="0">
                <a:solidFill>
                  <a:schemeClr val="tx2"/>
                </a:solidFill>
                <a:latin typeface="Arial" charset="0"/>
                <a:cs typeface="Arial" charset="0"/>
              </a:rPr>
              <a:t>2. Рост толерантности и неравнодушия общества к целевой группе проекта.</a:t>
            </a:r>
          </a:p>
          <a:p>
            <a:pPr algn="l"/>
            <a:r>
              <a:rPr lang="ru-RU" altLang="ru-RU" sz="1800" dirty="0">
                <a:solidFill>
                  <a:schemeClr val="tx2"/>
                </a:solidFill>
                <a:latin typeface="Arial" charset="0"/>
                <a:cs typeface="Arial" charset="0"/>
              </a:rPr>
              <a:t>3. Формирование продуктивных и комфортных межличностных отношений среди участников проекта и мотивация детей и подростков на ведение здорового образа жизни.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DCB2743-D2E4-42F0-A235-9433665AF74B}"/>
              </a:ext>
            </a:extLst>
          </p:cNvPr>
          <p:cNvSpPr txBox="1">
            <a:spLocks/>
          </p:cNvSpPr>
          <p:nvPr/>
        </p:nvSpPr>
        <p:spPr bwMode="auto">
          <a:xfrm>
            <a:off x="435925" y="1744437"/>
            <a:ext cx="8290125" cy="82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Качественные результаты проекта</a:t>
            </a:r>
            <a:b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endParaRPr lang="ru-RU" altLang="ru-RU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58EBF18-2FD1-45CB-B455-A63D7A9ADB56}"/>
              </a:ext>
            </a:extLst>
          </p:cNvPr>
          <p:cNvSpPr txBox="1">
            <a:spLocks/>
          </p:cNvSpPr>
          <p:nvPr/>
        </p:nvSpPr>
        <p:spPr bwMode="auto">
          <a:xfrm>
            <a:off x="417950" y="682705"/>
            <a:ext cx="8290125" cy="11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altLang="ru-RU" sz="1800" dirty="0">
                <a:solidFill>
                  <a:schemeClr val="tx2"/>
                </a:solidFill>
                <a:latin typeface="Arial" charset="0"/>
                <a:cs typeface="Arial" charset="0"/>
              </a:rPr>
              <a:t>1. Количество участников мероприятии – 250 человек.</a:t>
            </a:r>
          </a:p>
          <a:p>
            <a:pPr algn="l"/>
            <a:r>
              <a:rPr lang="ru-RU" altLang="ru-RU" sz="1800" dirty="0">
                <a:solidFill>
                  <a:schemeClr val="tx2"/>
                </a:solidFill>
                <a:latin typeface="Arial" charset="0"/>
                <a:cs typeface="Arial" charset="0"/>
              </a:rPr>
              <a:t>2. Число добровольцев, привлеченных к реализации проекта -  10 чел.</a:t>
            </a:r>
          </a:p>
          <a:p>
            <a:pPr algn="l"/>
            <a:r>
              <a:rPr lang="ru-RU" altLang="ru-RU" sz="1800" dirty="0">
                <a:solidFill>
                  <a:schemeClr val="tx2"/>
                </a:solidFill>
                <a:latin typeface="Arial" charset="0"/>
                <a:cs typeface="Arial" charset="0"/>
              </a:rPr>
              <a:t>3. Количество проведенных мероприятий - 4. 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47C343D-ECE8-46BA-B33B-0F18E51FBDE2}"/>
              </a:ext>
            </a:extLst>
          </p:cNvPr>
          <p:cNvSpPr txBox="1">
            <a:spLocks/>
          </p:cNvSpPr>
          <p:nvPr/>
        </p:nvSpPr>
        <p:spPr bwMode="auto">
          <a:xfrm>
            <a:off x="435925" y="4333893"/>
            <a:ext cx="8290125" cy="66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Ожидаемые долгосрочные результаты</a:t>
            </a:r>
            <a:b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endParaRPr lang="ru-RU" altLang="ru-RU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C10EA2-801D-48EF-BAE8-B77DB31426BC}"/>
              </a:ext>
            </a:extLst>
          </p:cNvPr>
          <p:cNvSpPr/>
          <p:nvPr/>
        </p:nvSpPr>
        <p:spPr>
          <a:xfrm>
            <a:off x="395254" y="4999837"/>
            <a:ext cx="8290125" cy="145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dirty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Обобщение положительного опыта реализации проекта.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dirty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Распространение положительного опыта реализации проекта в Омской   области и других регионах.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dirty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Привлечение к партнерству СОНКО. </a:t>
            </a:r>
          </a:p>
        </p:txBody>
      </p:sp>
    </p:spTree>
    <p:extLst>
      <p:ext uri="{BB962C8B-B14F-4D97-AF65-F5344CB8AC3E}">
        <p14:creationId xmlns:p14="http://schemas.microsoft.com/office/powerpoint/2010/main" val="1255547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86331" y="16699"/>
            <a:ext cx="8290125" cy="531982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Основные достижения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82229" y="6271416"/>
            <a:ext cx="2133600" cy="365125"/>
          </a:xfrm>
        </p:spPr>
        <p:txBody>
          <a:bodyPr/>
          <a:lstStyle/>
          <a:p>
            <a:pPr>
              <a:defRPr/>
            </a:pPr>
            <a:fld id="{D750197B-B2DA-4CBD-97D2-8657874A9F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820273-FD67-468D-B495-A96ED56E63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63" t="21052" r="5763" b="24561"/>
          <a:stretch/>
        </p:blipFill>
        <p:spPr>
          <a:xfrm>
            <a:off x="1403648" y="5081724"/>
            <a:ext cx="1807525" cy="1400832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AD1E250-8192-4B7A-BC93-EC5C9F5B13F8}"/>
              </a:ext>
            </a:extLst>
          </p:cNvPr>
          <p:cNvSpPr txBox="1">
            <a:spLocks/>
          </p:cNvSpPr>
          <p:nvPr/>
        </p:nvSpPr>
        <p:spPr bwMode="auto">
          <a:xfrm>
            <a:off x="-294" y="908720"/>
            <a:ext cx="3992535" cy="402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AutoNum type="arabicPeriod"/>
            </a:pPr>
            <a:r>
              <a:rPr lang="ru-RU" altLang="ru-RU" sz="1800" dirty="0">
                <a:solidFill>
                  <a:schemeClr val="tx2"/>
                </a:solidFill>
                <a:latin typeface="Arial" charset="0"/>
                <a:cs typeface="Arial" charset="0"/>
              </a:rPr>
              <a:t>Функционирует прекрасная инклюзивная спортивно-игровая площадка "Чудо-остров".</a:t>
            </a:r>
          </a:p>
          <a:p>
            <a:pPr marL="342900" indent="-342900" algn="l">
              <a:buAutoNum type="arabicPeriod"/>
            </a:pPr>
            <a:r>
              <a:rPr lang="ru-RU" altLang="ru-RU" sz="1800" dirty="0">
                <a:solidFill>
                  <a:schemeClr val="tx2"/>
                </a:solidFill>
                <a:latin typeface="Arial" charset="0"/>
                <a:cs typeface="Arial" charset="0"/>
              </a:rPr>
              <a:t>250 детей получили положительные эмоции, принимая участие в интересных мероприятиях. </a:t>
            </a:r>
          </a:p>
          <a:p>
            <a:pPr marL="342900" indent="-342900" algn="l">
              <a:buAutoNum type="arabicPeriod"/>
            </a:pPr>
            <a:r>
              <a:rPr lang="ru-RU" altLang="ru-RU" sz="1800" dirty="0">
                <a:solidFill>
                  <a:schemeClr val="tx2"/>
                </a:solidFill>
                <a:latin typeface="Arial" charset="0"/>
                <a:cs typeface="Arial" charset="0"/>
              </a:rPr>
              <a:t>60 детей приняли участие в программе "Дельта".</a:t>
            </a:r>
          </a:p>
          <a:p>
            <a:pPr marL="342900" indent="-342900" algn="l">
              <a:buAutoNum type="arabicPeriod"/>
            </a:pPr>
            <a:r>
              <a:rPr lang="ru-RU" altLang="ru-RU" sz="1800" dirty="0">
                <a:solidFill>
                  <a:schemeClr val="tx2"/>
                </a:solidFill>
                <a:latin typeface="Arial" charset="0"/>
                <a:cs typeface="Arial" charset="0"/>
              </a:rPr>
              <a:t>Каждый  сотворил свое ЧУДО  – свое маленькое достижение.</a:t>
            </a:r>
          </a:p>
          <a:p>
            <a:pPr marL="342900" indent="-342900" algn="l">
              <a:buAutoNum type="arabicPeriod"/>
            </a:pPr>
            <a:r>
              <a:rPr lang="ru-RU" altLang="ru-RU" sz="1800" dirty="0">
                <a:solidFill>
                  <a:schemeClr val="tx2"/>
                </a:solidFill>
                <a:latin typeface="Arial" charset="0"/>
                <a:cs typeface="Arial" charset="0"/>
              </a:rPr>
              <a:t>Размещено 12 пресс-релизов о проекте в сети Интернет, 1 телевизионный сюжет.</a:t>
            </a:r>
          </a:p>
          <a:p>
            <a:pPr marL="342900" indent="-342900" algn="l">
              <a:buAutoNum type="arabicPeriod"/>
            </a:pPr>
            <a:r>
              <a:rPr lang="ru-RU" altLang="ru-RU" sz="1800" dirty="0">
                <a:solidFill>
                  <a:schemeClr val="tx2"/>
                </a:solidFill>
                <a:latin typeface="Arial" charset="0"/>
                <a:cs typeface="Arial" charset="0"/>
              </a:rPr>
              <a:t>Новые контакты с победителями грантового конкурса.</a:t>
            </a:r>
          </a:p>
        </p:txBody>
      </p:sp>
      <p:sp>
        <p:nvSpPr>
          <p:cNvPr id="9" name="Облачко с текстом: прямоугольное 8">
            <a:extLst>
              <a:ext uri="{FF2B5EF4-FFF2-40B4-BE49-F238E27FC236}">
                <a16:creationId xmlns:a16="http://schemas.microsoft.com/office/drawing/2014/main" id="{4E239867-A1D8-45D4-BF26-5D8F587C854C}"/>
              </a:ext>
            </a:extLst>
          </p:cNvPr>
          <p:cNvSpPr/>
          <p:nvPr/>
        </p:nvSpPr>
        <p:spPr>
          <a:xfrm>
            <a:off x="3995936" y="908720"/>
            <a:ext cx="4737518" cy="5101709"/>
          </a:xfrm>
          <a:prstGeom prst="wedgeRectCallout">
            <a:avLst>
              <a:gd name="adj1" fmla="val -43484"/>
              <a:gd name="adj2" fmla="val 6040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/>
              <a:t>В этом году мой сын стал первоклассником, было невероятно приятно, что нас пригласили на уникальный праздник для первоклашек в «Пенаты». Праздник прошел в теплой, добродушной обстановке. Необыкновенным подарком от отделения реабилитации было участие Центра Канис-терапии «Лапу, друг». Дети и взрослые были в восторге от общения с собаками-терапевтами. Такие мероприятия нам очень нужны. Мы не только оздоравливаем своих детей, но получаем реабилитационные услуги. И очень радует, что в «Пенатах» их проводят часто. Особое спасибо Ольге Александровне Гердович – заведующей отделением реабилитации, Людмиле Леонидовне Саладиной -инструктору ЛФК, Юлии Владимировне Тагировой - медицинской сестре. Замечательно, что такие профессионалы трудятся на благо особенных ребятишек. </a:t>
            </a:r>
          </a:p>
          <a:p>
            <a:pPr algn="ctr"/>
            <a:r>
              <a:rPr lang="ru-RU" sz="1600" dirty="0"/>
              <a:t>Заболоцкая Юлия                                             19.09.2018</a:t>
            </a:r>
          </a:p>
          <a:p>
            <a:pPr algn="r"/>
            <a:r>
              <a:rPr lang="ru-RU" sz="1600" dirty="0"/>
              <a:t>Отзыв на сайте bus.gov.ru</a:t>
            </a:r>
          </a:p>
        </p:txBody>
      </p:sp>
    </p:spTree>
    <p:extLst>
      <p:ext uri="{BB962C8B-B14F-4D97-AF65-F5344CB8AC3E}">
        <p14:creationId xmlns:p14="http://schemas.microsoft.com/office/powerpoint/2010/main" val="2871113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86331" y="16699"/>
            <a:ext cx="8290125" cy="675998"/>
          </a:xfrm>
        </p:spPr>
        <p:txBody>
          <a:bodyPr>
            <a:noAutofit/>
          </a:bodyPr>
          <a:lstStyle/>
          <a:p>
            <a:b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Сложности, с которыми столкнулись</a:t>
            </a:r>
            <a:b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endParaRPr lang="ru-RU" altLang="ru-RU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0197B-B2DA-4CBD-97D2-8657874A9F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48B6A8C-5C71-4081-8A81-5819A52175C9}"/>
              </a:ext>
            </a:extLst>
          </p:cNvPr>
          <p:cNvSpPr txBox="1">
            <a:spLocks/>
          </p:cNvSpPr>
          <p:nvPr/>
        </p:nvSpPr>
        <p:spPr bwMode="auto">
          <a:xfrm>
            <a:off x="490081" y="1052736"/>
            <a:ext cx="829012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altLang="ru-RU" sz="2000" dirty="0">
                <a:solidFill>
                  <a:schemeClr val="tx2"/>
                </a:solidFill>
                <a:latin typeface="Arial" charset="0"/>
                <a:cs typeface="Arial" charset="0"/>
              </a:rPr>
              <a:t>Основная трудность при реализации проекта – отсутствие проработанного механизма согласования с АО "Газпромнефть" -                         письменных ответов на различные согласования мы практически не получали.  Ответов на приглашение представителей Компании для  участия в мероприятиях также не было.</a:t>
            </a:r>
          </a:p>
          <a:p>
            <a:pPr algn="l"/>
            <a:r>
              <a:rPr lang="ru-RU" altLang="ru-RU" sz="2000" dirty="0">
                <a:solidFill>
                  <a:schemeClr val="tx2"/>
                </a:solidFill>
                <a:latin typeface="Arial" charset="0"/>
                <a:cs typeface="Arial" charset="0"/>
              </a:rPr>
              <a:t>Может быть, предусмотреть возможность получения согласования в личном кабинете.</a:t>
            </a:r>
          </a:p>
          <a:p>
            <a:pPr algn="l"/>
            <a:r>
              <a:rPr lang="ru-RU" altLang="ru-RU" sz="2000" dirty="0">
                <a:solidFill>
                  <a:schemeClr val="tx2"/>
                </a:solidFill>
                <a:latin typeface="Arial" charset="0"/>
                <a:cs typeface="Arial" charset="0"/>
              </a:rPr>
              <a:t>Кроме того, в личном кабинете необходимо обновить информацию о новых требованиях к ролл-</a:t>
            </a:r>
            <a:r>
              <a:rPr lang="ru-RU" altLang="ru-RU" sz="2000" dirty="0" err="1">
                <a:solidFill>
                  <a:schemeClr val="tx2"/>
                </a:solidFill>
                <a:latin typeface="Arial" charset="0"/>
                <a:cs typeface="Arial" charset="0"/>
              </a:rPr>
              <a:t>апам</a:t>
            </a:r>
            <a:r>
              <a:rPr lang="ru-RU" altLang="ru-RU" sz="2000" dirty="0">
                <a:solidFill>
                  <a:schemeClr val="tx2"/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4751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86331" y="16699"/>
            <a:ext cx="8290125" cy="675998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Рекомендации для коллег в смежной теме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0197B-B2DA-4CBD-97D2-8657874A9F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E4FDEEA-795B-4F49-8DFF-3005354AA0C8}"/>
              </a:ext>
            </a:extLst>
          </p:cNvPr>
          <p:cNvSpPr txBox="1">
            <a:spLocks/>
          </p:cNvSpPr>
          <p:nvPr/>
        </p:nvSpPr>
        <p:spPr bwMode="auto">
          <a:xfrm>
            <a:off x="426937" y="1109366"/>
            <a:ext cx="8290125" cy="311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altLang="ru-RU" sz="2000" dirty="0">
                <a:solidFill>
                  <a:schemeClr val="tx2"/>
                </a:solidFill>
                <a:latin typeface="Arial" charset="0"/>
                <a:cs typeface="Arial" charset="0"/>
              </a:rPr>
              <a:t>Проект должен быть понятен каждому члену проектной группы.</a:t>
            </a:r>
          </a:p>
          <a:p>
            <a:pPr algn="l"/>
            <a:r>
              <a:rPr lang="ru-RU" altLang="ru-RU" sz="2000" dirty="0">
                <a:solidFill>
                  <a:schemeClr val="tx2"/>
                </a:solidFill>
                <a:latin typeface="Arial" charset="0"/>
                <a:cs typeface="Arial" charset="0"/>
              </a:rPr>
              <a:t>Не нужно распыляться, у проект должны быть конкретная и достижимая цель.</a:t>
            </a:r>
          </a:p>
          <a:p>
            <a:pPr algn="l"/>
            <a:endParaRPr lang="ru-RU" altLang="ru-RU" sz="200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981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456" y="214312"/>
            <a:ext cx="8290125" cy="532890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Предпосылки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5944" y="6425315"/>
            <a:ext cx="2133600" cy="365125"/>
          </a:xfrm>
        </p:spPr>
        <p:txBody>
          <a:bodyPr/>
          <a:lstStyle/>
          <a:p>
            <a:pPr>
              <a:defRPr/>
            </a:pPr>
            <a:fld id="{D750197B-B2DA-4CBD-97D2-8657874A9F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C2F2989-8E1F-4C1E-B441-A42859AE43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0831562"/>
              </p:ext>
            </p:extLst>
          </p:nvPr>
        </p:nvGraphicFramePr>
        <p:xfrm>
          <a:off x="134456" y="747202"/>
          <a:ext cx="8875088" cy="5706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3792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86331" y="16699"/>
            <a:ext cx="8290125" cy="748006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Цели и задачи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265762"/>
            <a:ext cx="2133600" cy="365125"/>
          </a:xfrm>
        </p:spPr>
        <p:txBody>
          <a:bodyPr/>
          <a:lstStyle/>
          <a:p>
            <a:pPr>
              <a:defRPr/>
            </a:pPr>
            <a:fld id="{D750197B-B2DA-4CBD-97D2-8657874A9F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6C4FF2B-DB74-44FB-B4CB-F5AD2DF73F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380954"/>
              </p:ext>
            </p:extLst>
          </p:nvPr>
        </p:nvGraphicFramePr>
        <p:xfrm>
          <a:off x="375987" y="600919"/>
          <a:ext cx="8381682" cy="6029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1682">
                  <a:extLst>
                    <a:ext uri="{9D8B030D-6E8A-4147-A177-3AD203B41FA5}">
                      <a16:colId xmlns:a16="http://schemas.microsoft.com/office/drawing/2014/main" val="1145560441"/>
                    </a:ext>
                  </a:extLst>
                </a:gridCol>
              </a:tblGrid>
              <a:tr h="2045280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/>
                        <a:t>Цель - создание инклюзивной спортивно-игровой площадки "Чудо-остров" для проведения спортивных и досуговых мероприятий для семей с детьми, в том числе с ограниченными возможностями здоровья, под руководством специалистов БУ "КЦСОН "Пенаты"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032576"/>
                  </a:ext>
                </a:extLst>
              </a:tr>
              <a:tr h="50785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Задачи: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075399"/>
                  </a:ext>
                </a:extLst>
              </a:tr>
              <a:tr h="1289163"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Создать условия для гармоничного физического и интеллектуального развития детей и подростков путем обустройства инклюзивной спортивно-игровой площадки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256085"/>
                  </a:ext>
                </a:extLst>
              </a:tr>
              <a:tr h="1289163"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Организовать содержательный досуг детей и подростков, способствующий укреплению их физического здоровья и психологического состояния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377044"/>
                  </a:ext>
                </a:extLst>
              </a:tr>
              <a:tr h="898508"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Формировать культуру здорового образа жизни, улучшить здоровье детей и подростков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413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369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456" y="214312"/>
            <a:ext cx="8290125" cy="532890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Ход реализации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5944" y="6425315"/>
            <a:ext cx="2133600" cy="365125"/>
          </a:xfrm>
        </p:spPr>
        <p:txBody>
          <a:bodyPr/>
          <a:lstStyle/>
          <a:p>
            <a:pPr>
              <a:defRPr/>
            </a:pPr>
            <a:fld id="{D750197B-B2DA-4CBD-97D2-8657874A9F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C2F2989-8E1F-4C1E-B441-A42859AE43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7233927"/>
              </p:ext>
            </p:extLst>
          </p:nvPr>
        </p:nvGraphicFramePr>
        <p:xfrm>
          <a:off x="134456" y="747202"/>
          <a:ext cx="8875088" cy="5706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7400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83851" y="199798"/>
            <a:ext cx="8290125" cy="365125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Ход реализации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293077"/>
            <a:ext cx="2133600" cy="365125"/>
          </a:xfrm>
        </p:spPr>
        <p:txBody>
          <a:bodyPr/>
          <a:lstStyle/>
          <a:p>
            <a:pPr>
              <a:defRPr/>
            </a:pPr>
            <a:fld id="{D750197B-B2DA-4CBD-97D2-8657874A9F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DC40FF-106E-4064-81D0-F2AD375E2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3" y="772825"/>
            <a:ext cx="2900785" cy="2071989"/>
          </a:xfrm>
          <a:prstGeom prst="rect">
            <a:avLst/>
          </a:prstGeom>
          <a:ln>
            <a:solidFill>
              <a:srgbClr val="2963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6C5635-C83A-4F4A-9DD5-AF437C9BC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697660"/>
            <a:ext cx="3452642" cy="2071989"/>
          </a:xfrm>
          <a:prstGeom prst="rect">
            <a:avLst/>
          </a:prstGeom>
          <a:ln>
            <a:solidFill>
              <a:srgbClr val="2963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644512-14D1-4D3E-8D7A-0769B94AF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3" y="3717032"/>
            <a:ext cx="2884447" cy="2071988"/>
          </a:xfrm>
          <a:prstGeom prst="rect">
            <a:avLst/>
          </a:prstGeom>
          <a:ln>
            <a:solidFill>
              <a:srgbClr val="2963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F5F981-F360-4B51-8255-8703FB82E4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968654"/>
            <a:ext cx="5036818" cy="3406480"/>
          </a:xfrm>
          <a:prstGeom prst="rect">
            <a:avLst/>
          </a:prstGeom>
          <a:ln>
            <a:solidFill>
              <a:srgbClr val="2963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111EA3C-49DE-4C8D-993F-F84612E656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070" y="1014127"/>
            <a:ext cx="1810231" cy="140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62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6936" y="76291"/>
            <a:ext cx="8290125" cy="675998"/>
          </a:xfrm>
        </p:spPr>
        <p:txBody>
          <a:bodyPr>
            <a:noAutofit/>
          </a:bodyPr>
          <a:lstStyle/>
          <a:p>
            <a:b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Основные ключевые мероприятия. </a:t>
            </a:r>
            <a:b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Торжественное открытие площадки "Чудо-остров"</a:t>
            </a:r>
            <a:b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endParaRPr lang="ru-RU" altLang="ru-RU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0197B-B2DA-4CBD-97D2-8657874A9F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638EAC-754E-4C36-94E5-3A4DDD459E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65" y="820024"/>
            <a:ext cx="3681613" cy="2438471"/>
          </a:xfrm>
          <a:prstGeom prst="rect">
            <a:avLst/>
          </a:prstGeom>
          <a:ln>
            <a:solidFill>
              <a:srgbClr val="2963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082F46-A134-4CC0-B0E3-259A8A5588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0"/>
          <a:stretch/>
        </p:blipFill>
        <p:spPr>
          <a:xfrm>
            <a:off x="1763687" y="3407409"/>
            <a:ext cx="5616624" cy="3089153"/>
          </a:xfrm>
          <a:prstGeom prst="rect">
            <a:avLst/>
          </a:prstGeom>
          <a:ln>
            <a:solidFill>
              <a:srgbClr val="2963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519F2E-000B-4211-821B-8FD245A8FB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61" y="833467"/>
            <a:ext cx="3681184" cy="2411586"/>
          </a:xfrm>
          <a:prstGeom prst="rect">
            <a:avLst/>
          </a:prstGeom>
          <a:ln>
            <a:solidFill>
              <a:srgbClr val="2963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044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6936" y="76291"/>
            <a:ext cx="8290125" cy="365125"/>
          </a:xfrm>
        </p:spPr>
        <p:txBody>
          <a:bodyPr>
            <a:noAutofit/>
          </a:bodyPr>
          <a:lstStyle/>
          <a:p>
            <a:b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Основные ключевые мероприятия. </a:t>
            </a:r>
            <a:b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Реализация программы "Дельта"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0197B-B2DA-4CBD-97D2-8657874A9F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EB89E6E-4C35-459B-8C10-C2F374B1C8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1"/>
          <a:stretch/>
        </p:blipFill>
        <p:spPr>
          <a:xfrm>
            <a:off x="280991" y="1009541"/>
            <a:ext cx="4009897" cy="2419459"/>
          </a:xfrm>
          <a:prstGeom prst="rect">
            <a:avLst/>
          </a:prstGeom>
          <a:ln>
            <a:solidFill>
              <a:srgbClr val="2963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C716FAE-4F03-4FA3-9ED8-2B2D8CC351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98" y="1009541"/>
            <a:ext cx="3740921" cy="2805691"/>
          </a:xfrm>
          <a:prstGeom prst="rect">
            <a:avLst/>
          </a:prstGeom>
          <a:ln>
            <a:solidFill>
              <a:srgbClr val="2963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1706DEA-61DC-4496-B7FE-1E63B83AE5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69721"/>
            <a:ext cx="2607109" cy="2208842"/>
          </a:xfrm>
          <a:prstGeom prst="rect">
            <a:avLst/>
          </a:prstGeom>
          <a:ln>
            <a:solidFill>
              <a:srgbClr val="2963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9C19D1B-84F8-4735-8AA3-63707F6F51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92" y="3600438"/>
            <a:ext cx="4511510" cy="2858603"/>
          </a:xfrm>
          <a:prstGeom prst="rect">
            <a:avLst/>
          </a:prstGeom>
          <a:ln>
            <a:solidFill>
              <a:srgbClr val="2963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356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6936" y="76291"/>
            <a:ext cx="8290125" cy="365125"/>
          </a:xfrm>
        </p:spPr>
        <p:txBody>
          <a:bodyPr>
            <a:noAutofit/>
          </a:bodyPr>
          <a:lstStyle/>
          <a:p>
            <a:b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Основные ключевые мероприятия. </a:t>
            </a:r>
            <a:b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"Малые Олимпийские игры"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63162" y="6278563"/>
            <a:ext cx="2133600" cy="365125"/>
          </a:xfrm>
        </p:spPr>
        <p:txBody>
          <a:bodyPr/>
          <a:lstStyle/>
          <a:p>
            <a:pPr>
              <a:defRPr/>
            </a:pPr>
            <a:fld id="{D750197B-B2DA-4CBD-97D2-8657874A9F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7B01FB-0D86-47E7-85E6-E70B7DBDF0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035707"/>
            <a:ext cx="4572000" cy="3028208"/>
          </a:xfrm>
          <a:prstGeom prst="rect">
            <a:avLst/>
          </a:prstGeom>
          <a:ln>
            <a:solidFill>
              <a:srgbClr val="2963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6D5BC7-450B-41B7-8606-8FCD0C4D39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2" b="14965"/>
          <a:stretch/>
        </p:blipFill>
        <p:spPr>
          <a:xfrm>
            <a:off x="2488877" y="4228877"/>
            <a:ext cx="6228184" cy="2232248"/>
          </a:xfrm>
          <a:prstGeom prst="rect">
            <a:avLst/>
          </a:prstGeom>
          <a:ln>
            <a:solidFill>
              <a:srgbClr val="2963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42DEA9D-CDBF-4ABC-BAEC-441D3D8EF1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78"/>
          <a:stretch/>
        </p:blipFill>
        <p:spPr>
          <a:xfrm>
            <a:off x="5170197" y="1440629"/>
            <a:ext cx="3707904" cy="2024192"/>
          </a:xfrm>
          <a:prstGeom prst="rect">
            <a:avLst/>
          </a:prstGeom>
          <a:ln>
            <a:solidFill>
              <a:srgbClr val="2963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94EECF-76A9-4B8B-864E-53F3C7243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936" y="4717191"/>
            <a:ext cx="1810669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66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6936" y="76291"/>
            <a:ext cx="8290125" cy="365125"/>
          </a:xfrm>
        </p:spPr>
        <p:txBody>
          <a:bodyPr>
            <a:noAutofit/>
          </a:bodyPr>
          <a:lstStyle/>
          <a:p>
            <a:b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Основные ключевые мероприятия. </a:t>
            </a:r>
            <a:b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ru-RU" alt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"День знаний на Чудо-острове"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0197B-B2DA-4CBD-97D2-8657874A9F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F2E2E4-D8D1-4D78-ABAC-A17C6EAB95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89" y="973114"/>
            <a:ext cx="4111582" cy="2723256"/>
          </a:xfrm>
          <a:prstGeom prst="rect">
            <a:avLst/>
          </a:prstGeom>
          <a:ln>
            <a:solidFill>
              <a:srgbClr val="2963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62E5742-F592-4FA8-B483-0F67FC1F9D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824" y="973114"/>
            <a:ext cx="4111583" cy="2723256"/>
          </a:xfrm>
          <a:prstGeom prst="rect">
            <a:avLst/>
          </a:prstGeom>
          <a:ln>
            <a:solidFill>
              <a:srgbClr val="2963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DCF5471-834D-4CEB-A619-AFC69DAA9B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8" y="4105566"/>
            <a:ext cx="3059832" cy="2026642"/>
          </a:xfrm>
          <a:prstGeom prst="rect">
            <a:avLst/>
          </a:prstGeom>
          <a:ln>
            <a:solidFill>
              <a:srgbClr val="2963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B23A3C2-86BB-4E78-A1C3-1ACB05A1EA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6" y="4116023"/>
            <a:ext cx="3059830" cy="2026641"/>
          </a:xfrm>
          <a:prstGeom prst="rect">
            <a:avLst/>
          </a:prstGeom>
          <a:ln>
            <a:solidFill>
              <a:srgbClr val="2963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0ACFBBB-64B3-462A-90D5-DEFDB0B4FE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6663" y="4515475"/>
            <a:ext cx="1810669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024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ohBtnLt0GnxZarLCXDH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ebioKON0aqqJTEH9BKW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CiP6Yk2UmLazKQUq29c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QShwEr9UaMj8pB50xJm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G_Z1WZsqk.YtvNe2Qb.y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PjSutFsE2u08okwN5O_g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616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1_Тема Office</vt:lpstr>
      <vt:lpstr>think-cell Slide</vt:lpstr>
      <vt:lpstr>ПРОЕКТ  "Инклюзивная спортивно-игровая площадка "Чудо – остров"    БУ "КЦСОН "Пенаты"</vt:lpstr>
      <vt:lpstr>Предпосылки проекта</vt:lpstr>
      <vt:lpstr>Цели и задачи проекта</vt:lpstr>
      <vt:lpstr>Ход реализации проекта</vt:lpstr>
      <vt:lpstr>Ход реализации проекта</vt:lpstr>
      <vt:lpstr> Основные ключевые мероприятия.  Торжественное открытие площадки "Чудо-остров" </vt:lpstr>
      <vt:lpstr> Основные ключевые мероприятия.  Реализация программы "Дельта"</vt:lpstr>
      <vt:lpstr> Основные ключевые мероприятия.  "Малые Олимпийские игры"</vt:lpstr>
      <vt:lpstr> Основные ключевые мероприятия.  "День знаний на Чудо-острове"</vt:lpstr>
      <vt:lpstr>Основные ключевые мероприятия.  "Партнерский Круг" по подведению итогов проекта</vt:lpstr>
      <vt:lpstr> Количественные результаты проекта </vt:lpstr>
      <vt:lpstr>Основные достижения проекта</vt:lpstr>
      <vt:lpstr> Сложности, с которыми столкнулись </vt:lpstr>
      <vt:lpstr>Рекомендации для коллег в смежной теме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РЕАЛИЗАЦИИ ПРОГРАММЫ СОЦИАЛЬНЫХ ИНВЕСТИЦИЙ  ЗА 2014 ГОД</dc:title>
  <dc:creator>Тюлюков Михаил</dc:creator>
  <cp:lastModifiedBy>Kcson Penaty</cp:lastModifiedBy>
  <cp:revision>57</cp:revision>
  <dcterms:created xsi:type="dcterms:W3CDTF">2014-09-25T10:18:54Z</dcterms:created>
  <dcterms:modified xsi:type="dcterms:W3CDTF">2019-01-27T16:38:05Z</dcterms:modified>
</cp:coreProperties>
</file>