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64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7" autoAdjust="0"/>
    <p:restoredTop sz="94660"/>
  </p:normalViewPr>
  <p:slideViewPr>
    <p:cSldViewPr>
      <p:cViewPr>
        <p:scale>
          <a:sx n="100" d="100"/>
          <a:sy n="100" d="100"/>
        </p:scale>
        <p:origin x="-2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050358041025784E-2"/>
          <c:y val="6.4668740510313724E-2"/>
          <c:w val="0.62005831422771263"/>
          <c:h val="0.870662518979372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1 день</c:v>
                </c:pt>
                <c:pt idx="1">
                  <c:v>2-3 дня</c:v>
                </c:pt>
                <c:pt idx="2">
                  <c:v>3-5 дня</c:v>
                </c:pt>
                <c:pt idx="3">
                  <c:v>более 5 дней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10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598773116118468"/>
          <c:y val="0.11475971624067924"/>
          <c:w val="0.33996191079779048"/>
          <c:h val="0.8275412209100954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050358041025784E-2"/>
          <c:y val="6.466874051031371E-2"/>
          <c:w val="0.62005831422771263"/>
          <c:h val="0.870662518979372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</c:f>
              <c:strCache>
                <c:ptCount val="1"/>
                <c:pt idx="0">
                  <c:v>1 день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0625D-3A22-4160-B552-7F2673662845}" type="doc">
      <dgm:prSet loTypeId="urn:microsoft.com/office/officeart/2005/8/layout/pyramid1" loCatId="pyramid" qsTypeId="urn:microsoft.com/office/officeart/2005/8/quickstyle/3d2" qsCatId="3D" csTypeId="urn:microsoft.com/office/officeart/2005/8/colors/accent0_3" csCatId="mainScheme" phldr="1"/>
      <dgm:spPr/>
    </dgm:pt>
    <dgm:pt modelId="{EA54B202-01DA-4456-AC9A-06B5135C31EC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3200" dirty="0" smtClean="0"/>
            <a:t>МЗ</a:t>
          </a:r>
          <a:endParaRPr lang="ru-RU" sz="3200" dirty="0"/>
        </a:p>
      </dgm:t>
    </dgm:pt>
    <dgm:pt modelId="{254E51AE-E09C-441C-80C3-C210076E01C2}" type="parTrans" cxnId="{BD74A4B9-82BF-42DC-BB58-4375396E7D21}">
      <dgm:prSet/>
      <dgm:spPr/>
      <dgm:t>
        <a:bodyPr/>
        <a:lstStyle/>
        <a:p>
          <a:endParaRPr lang="ru-RU"/>
        </a:p>
      </dgm:t>
    </dgm:pt>
    <dgm:pt modelId="{33D3F756-6EE7-443E-8F95-0FB8018DC399}" type="sibTrans" cxnId="{BD74A4B9-82BF-42DC-BB58-4375396E7D21}">
      <dgm:prSet/>
      <dgm:spPr/>
      <dgm:t>
        <a:bodyPr/>
        <a:lstStyle/>
        <a:p>
          <a:endParaRPr lang="ru-RU"/>
        </a:p>
      </dgm:t>
    </dgm:pt>
    <dgm:pt modelId="{FD1DA8C0-ED4F-4793-987A-EED65E67E25E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3200" dirty="0" smtClean="0"/>
            <a:t>ДЗ ТО</a:t>
          </a:r>
          <a:endParaRPr lang="ru-RU" sz="3200" dirty="0"/>
        </a:p>
      </dgm:t>
    </dgm:pt>
    <dgm:pt modelId="{854E9DD5-B2E2-44FE-B1A4-F129BC7CE790}" type="parTrans" cxnId="{9B0D8CC8-4439-42C4-8396-69C4B0387952}">
      <dgm:prSet/>
      <dgm:spPr/>
      <dgm:t>
        <a:bodyPr/>
        <a:lstStyle/>
        <a:p>
          <a:endParaRPr lang="ru-RU"/>
        </a:p>
      </dgm:t>
    </dgm:pt>
    <dgm:pt modelId="{3A91B45C-2015-4144-8697-7612A9AFEC98}" type="sibTrans" cxnId="{9B0D8CC8-4439-42C4-8396-69C4B0387952}">
      <dgm:prSet/>
      <dgm:spPr/>
      <dgm:t>
        <a:bodyPr/>
        <a:lstStyle/>
        <a:p>
          <a:endParaRPr lang="ru-RU"/>
        </a:p>
      </dgm:t>
    </dgm:pt>
    <dgm:pt modelId="{CE86A4AF-C463-483B-8E16-C9D6507876E9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3200" dirty="0" smtClean="0"/>
            <a:t>ГБУЗ ТО «ОБ№4»</a:t>
          </a:r>
          <a:endParaRPr lang="ru-RU" sz="3200" dirty="0"/>
        </a:p>
      </dgm:t>
    </dgm:pt>
    <dgm:pt modelId="{1D2C6C89-9F73-4A0A-A075-1F37883B69B7}" type="parTrans" cxnId="{0D4BD1F6-9A4E-427E-A5E4-AD9D52AECC25}">
      <dgm:prSet/>
      <dgm:spPr/>
      <dgm:t>
        <a:bodyPr/>
        <a:lstStyle/>
        <a:p>
          <a:endParaRPr lang="ru-RU"/>
        </a:p>
      </dgm:t>
    </dgm:pt>
    <dgm:pt modelId="{4B3F5BDC-A9EF-4AE7-9E05-BEC9A8B20BB3}" type="sibTrans" cxnId="{0D4BD1F6-9A4E-427E-A5E4-AD9D52AECC25}">
      <dgm:prSet/>
      <dgm:spPr/>
      <dgm:t>
        <a:bodyPr/>
        <a:lstStyle/>
        <a:p>
          <a:endParaRPr lang="ru-RU"/>
        </a:p>
      </dgm:t>
    </dgm:pt>
    <dgm:pt modelId="{A8FAF259-4390-4DA4-9F32-01F31B8206A6}" type="pres">
      <dgm:prSet presAssocID="{DD00625D-3A22-4160-B552-7F2673662845}" presName="Name0" presStyleCnt="0">
        <dgm:presLayoutVars>
          <dgm:dir/>
          <dgm:animLvl val="lvl"/>
          <dgm:resizeHandles val="exact"/>
        </dgm:presLayoutVars>
      </dgm:prSet>
      <dgm:spPr/>
    </dgm:pt>
    <dgm:pt modelId="{740161E7-A233-47BF-9B20-EEF256EC5967}" type="pres">
      <dgm:prSet presAssocID="{EA54B202-01DA-4456-AC9A-06B5135C31EC}" presName="Name8" presStyleCnt="0"/>
      <dgm:spPr/>
    </dgm:pt>
    <dgm:pt modelId="{1F944649-99A8-4150-985B-0B8904AE371B}" type="pres">
      <dgm:prSet presAssocID="{EA54B202-01DA-4456-AC9A-06B5135C31EC}" presName="level" presStyleLbl="node1" presStyleIdx="0" presStyleCnt="3" custScaleY="251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8D65D-0F0E-4C3F-B669-CD1C3B67264A}" type="pres">
      <dgm:prSet presAssocID="{EA54B202-01DA-4456-AC9A-06B5135C31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61364-317E-41BF-986E-785F6A8B0E7A}" type="pres">
      <dgm:prSet presAssocID="{FD1DA8C0-ED4F-4793-987A-EED65E67E25E}" presName="Name8" presStyleCnt="0"/>
      <dgm:spPr/>
    </dgm:pt>
    <dgm:pt modelId="{E323BA8E-3590-4F83-9BE7-B17F27E42FAF}" type="pres">
      <dgm:prSet presAssocID="{FD1DA8C0-ED4F-4793-987A-EED65E67E25E}" presName="level" presStyleLbl="node1" presStyleIdx="1" presStyleCnt="3" custScaleY="302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8B15E-02AA-42C8-9E5B-0A99887CC762}" type="pres">
      <dgm:prSet presAssocID="{FD1DA8C0-ED4F-4793-987A-EED65E67E2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B3AF3-0FD9-45B6-83ED-129DA85E8A8B}" type="pres">
      <dgm:prSet presAssocID="{CE86A4AF-C463-483B-8E16-C9D6507876E9}" presName="Name8" presStyleCnt="0"/>
      <dgm:spPr/>
    </dgm:pt>
    <dgm:pt modelId="{F2C94AE9-9E3C-4EC0-AB3E-BB95D2C8C6E0}" type="pres">
      <dgm:prSet presAssocID="{CE86A4AF-C463-483B-8E16-C9D6507876E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EA508-3BC6-4501-8B06-B9445AF98A55}" type="pres">
      <dgm:prSet presAssocID="{CE86A4AF-C463-483B-8E16-C9D6507876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0D8CC8-4439-42C4-8396-69C4B0387952}" srcId="{DD00625D-3A22-4160-B552-7F2673662845}" destId="{FD1DA8C0-ED4F-4793-987A-EED65E67E25E}" srcOrd="1" destOrd="0" parTransId="{854E9DD5-B2E2-44FE-B1A4-F129BC7CE790}" sibTransId="{3A91B45C-2015-4144-8697-7612A9AFEC98}"/>
    <dgm:cxn modelId="{07768FBD-825E-4D70-A7AF-F5EB98F9D7A4}" type="presOf" srcId="{FD1DA8C0-ED4F-4793-987A-EED65E67E25E}" destId="{54B8B15E-02AA-42C8-9E5B-0A99887CC762}" srcOrd="1" destOrd="0" presId="urn:microsoft.com/office/officeart/2005/8/layout/pyramid1"/>
    <dgm:cxn modelId="{0C3CA4D7-7F4C-44CC-ABE4-56F002D26597}" type="presOf" srcId="{EA54B202-01DA-4456-AC9A-06B5135C31EC}" destId="{7EF8D65D-0F0E-4C3F-B669-CD1C3B67264A}" srcOrd="1" destOrd="0" presId="urn:microsoft.com/office/officeart/2005/8/layout/pyramid1"/>
    <dgm:cxn modelId="{0D4BD1F6-9A4E-427E-A5E4-AD9D52AECC25}" srcId="{DD00625D-3A22-4160-B552-7F2673662845}" destId="{CE86A4AF-C463-483B-8E16-C9D6507876E9}" srcOrd="2" destOrd="0" parTransId="{1D2C6C89-9F73-4A0A-A075-1F37883B69B7}" sibTransId="{4B3F5BDC-A9EF-4AE7-9E05-BEC9A8B20BB3}"/>
    <dgm:cxn modelId="{F517D78A-9F8C-4A47-AABE-F84324CD0EBB}" type="presOf" srcId="{CE86A4AF-C463-483B-8E16-C9D6507876E9}" destId="{F2C94AE9-9E3C-4EC0-AB3E-BB95D2C8C6E0}" srcOrd="0" destOrd="0" presId="urn:microsoft.com/office/officeart/2005/8/layout/pyramid1"/>
    <dgm:cxn modelId="{3B764B94-AC25-40B0-8131-A4C7BD473408}" type="presOf" srcId="{DD00625D-3A22-4160-B552-7F2673662845}" destId="{A8FAF259-4390-4DA4-9F32-01F31B8206A6}" srcOrd="0" destOrd="0" presId="urn:microsoft.com/office/officeart/2005/8/layout/pyramid1"/>
    <dgm:cxn modelId="{BD74A4B9-82BF-42DC-BB58-4375396E7D21}" srcId="{DD00625D-3A22-4160-B552-7F2673662845}" destId="{EA54B202-01DA-4456-AC9A-06B5135C31EC}" srcOrd="0" destOrd="0" parTransId="{254E51AE-E09C-441C-80C3-C210076E01C2}" sibTransId="{33D3F756-6EE7-443E-8F95-0FB8018DC399}"/>
    <dgm:cxn modelId="{EB17C086-0C96-4CF4-824A-6314FBCB239E}" type="presOf" srcId="{EA54B202-01DA-4456-AC9A-06B5135C31EC}" destId="{1F944649-99A8-4150-985B-0B8904AE371B}" srcOrd="0" destOrd="0" presId="urn:microsoft.com/office/officeart/2005/8/layout/pyramid1"/>
    <dgm:cxn modelId="{94F1002C-FE8C-42F8-B1DB-E415371E16B7}" type="presOf" srcId="{FD1DA8C0-ED4F-4793-987A-EED65E67E25E}" destId="{E323BA8E-3590-4F83-9BE7-B17F27E42FAF}" srcOrd="0" destOrd="0" presId="urn:microsoft.com/office/officeart/2005/8/layout/pyramid1"/>
    <dgm:cxn modelId="{BC1918C0-F836-4F4D-B625-DC4EF102DB92}" type="presOf" srcId="{CE86A4AF-C463-483B-8E16-C9D6507876E9}" destId="{DC5EA508-3BC6-4501-8B06-B9445AF98A55}" srcOrd="1" destOrd="0" presId="urn:microsoft.com/office/officeart/2005/8/layout/pyramid1"/>
    <dgm:cxn modelId="{98833FBF-7467-429B-B11E-BA980B06D619}" type="presParOf" srcId="{A8FAF259-4390-4DA4-9F32-01F31B8206A6}" destId="{740161E7-A233-47BF-9B20-EEF256EC5967}" srcOrd="0" destOrd="0" presId="urn:microsoft.com/office/officeart/2005/8/layout/pyramid1"/>
    <dgm:cxn modelId="{A3E3441C-FAC1-4DA6-BC44-B8BEB8BA6029}" type="presParOf" srcId="{740161E7-A233-47BF-9B20-EEF256EC5967}" destId="{1F944649-99A8-4150-985B-0B8904AE371B}" srcOrd="0" destOrd="0" presId="urn:microsoft.com/office/officeart/2005/8/layout/pyramid1"/>
    <dgm:cxn modelId="{C4294F58-76B5-4293-A8FE-8638DE8AD148}" type="presParOf" srcId="{740161E7-A233-47BF-9B20-EEF256EC5967}" destId="{7EF8D65D-0F0E-4C3F-B669-CD1C3B67264A}" srcOrd="1" destOrd="0" presId="urn:microsoft.com/office/officeart/2005/8/layout/pyramid1"/>
    <dgm:cxn modelId="{194C1730-EF68-4411-BCD4-3019EE047F60}" type="presParOf" srcId="{A8FAF259-4390-4DA4-9F32-01F31B8206A6}" destId="{0E061364-317E-41BF-986E-785F6A8B0E7A}" srcOrd="1" destOrd="0" presId="urn:microsoft.com/office/officeart/2005/8/layout/pyramid1"/>
    <dgm:cxn modelId="{95CB49A9-515C-485F-B394-F583CAD90A20}" type="presParOf" srcId="{0E061364-317E-41BF-986E-785F6A8B0E7A}" destId="{E323BA8E-3590-4F83-9BE7-B17F27E42FAF}" srcOrd="0" destOrd="0" presId="urn:microsoft.com/office/officeart/2005/8/layout/pyramid1"/>
    <dgm:cxn modelId="{7EDB00B8-3DC2-4D1F-B565-D5CE485D23C2}" type="presParOf" srcId="{0E061364-317E-41BF-986E-785F6A8B0E7A}" destId="{54B8B15E-02AA-42C8-9E5B-0A99887CC762}" srcOrd="1" destOrd="0" presId="urn:microsoft.com/office/officeart/2005/8/layout/pyramid1"/>
    <dgm:cxn modelId="{E5D9770A-040A-4F1C-AB03-26C2A2E102E8}" type="presParOf" srcId="{A8FAF259-4390-4DA4-9F32-01F31B8206A6}" destId="{BEBB3AF3-0FD9-45B6-83ED-129DA85E8A8B}" srcOrd="2" destOrd="0" presId="urn:microsoft.com/office/officeart/2005/8/layout/pyramid1"/>
    <dgm:cxn modelId="{271F1A96-CB61-4413-9618-996ED75DD5F9}" type="presParOf" srcId="{BEBB3AF3-0FD9-45B6-83ED-129DA85E8A8B}" destId="{F2C94AE9-9E3C-4EC0-AB3E-BB95D2C8C6E0}" srcOrd="0" destOrd="0" presId="urn:microsoft.com/office/officeart/2005/8/layout/pyramid1"/>
    <dgm:cxn modelId="{85B4EABD-F993-4F73-9F35-3B777020F687}" type="presParOf" srcId="{BEBB3AF3-0FD9-45B6-83ED-129DA85E8A8B}" destId="{DC5EA508-3BC6-4501-8B06-B9445AF98A5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0590C6-7A6F-4DA3-9084-13556F8BA60A}" type="doc">
      <dgm:prSet loTypeId="urn:microsoft.com/office/officeart/2005/8/layout/vList5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9DBA95C-E2DD-484E-A033-7094C0846EC4}">
      <dgm:prSet phldrT="[Текст]" phldr="1"/>
      <dgm:spPr/>
      <dgm:t>
        <a:bodyPr/>
        <a:lstStyle/>
        <a:p>
          <a:endParaRPr lang="ru-RU" dirty="0"/>
        </a:p>
      </dgm:t>
    </dgm:pt>
    <dgm:pt modelId="{0595399B-1FFE-4746-B84C-2F0D82772122}" type="parTrans" cxnId="{FF661447-019C-48C9-A3A2-090CD8A7FEC2}">
      <dgm:prSet/>
      <dgm:spPr/>
      <dgm:t>
        <a:bodyPr/>
        <a:lstStyle/>
        <a:p>
          <a:endParaRPr lang="ru-RU"/>
        </a:p>
      </dgm:t>
    </dgm:pt>
    <dgm:pt modelId="{3995FE52-8C2B-4587-B16B-020932AA170F}" type="sibTrans" cxnId="{FF661447-019C-48C9-A3A2-090CD8A7FEC2}">
      <dgm:prSet/>
      <dgm:spPr/>
      <dgm:t>
        <a:bodyPr/>
        <a:lstStyle/>
        <a:p>
          <a:endParaRPr lang="ru-RU"/>
        </a:p>
      </dgm:t>
    </dgm:pt>
    <dgm:pt modelId="{35BB560E-869C-40E1-8CCA-06195C16E5C1}">
      <dgm:prSet phldrT="[Текст]" custT="1"/>
      <dgm:spPr/>
      <dgm:t>
        <a:bodyPr/>
        <a:lstStyle/>
        <a:p>
          <a:r>
            <a:rPr lang="ru-RU" sz="1400" dirty="0" smtClean="0"/>
            <a:t>Распространение практики на МО юга Тюменской области с самостоятельным статусов Областных больниц</a:t>
          </a:r>
          <a:endParaRPr lang="ru-RU" sz="1400" dirty="0"/>
        </a:p>
      </dgm:t>
    </dgm:pt>
    <dgm:pt modelId="{EB23956A-BC5C-46B3-A8E5-3CE7CADBE6BA}" type="parTrans" cxnId="{27145DF1-3AC5-450E-8104-A8C46413E6DF}">
      <dgm:prSet/>
      <dgm:spPr/>
      <dgm:t>
        <a:bodyPr/>
        <a:lstStyle/>
        <a:p>
          <a:endParaRPr lang="ru-RU"/>
        </a:p>
      </dgm:t>
    </dgm:pt>
    <dgm:pt modelId="{CEC52D54-4690-4670-AFF2-B089102CC87C}" type="sibTrans" cxnId="{27145DF1-3AC5-450E-8104-A8C46413E6DF}">
      <dgm:prSet/>
      <dgm:spPr/>
      <dgm:t>
        <a:bodyPr/>
        <a:lstStyle/>
        <a:p>
          <a:endParaRPr lang="ru-RU"/>
        </a:p>
      </dgm:t>
    </dgm:pt>
    <dgm:pt modelId="{06F374BA-5B45-4E2B-AF3D-49AF742162DA}">
      <dgm:prSet phldrT="[Текст]" phldr="1"/>
      <dgm:spPr/>
      <dgm:t>
        <a:bodyPr/>
        <a:lstStyle/>
        <a:p>
          <a:endParaRPr lang="ru-RU" dirty="0"/>
        </a:p>
      </dgm:t>
    </dgm:pt>
    <dgm:pt modelId="{46EDCBB4-6CA5-4234-8D98-DCF82F22D82D}" type="parTrans" cxnId="{95CF2073-151A-4C30-BE58-2E087D0D18C0}">
      <dgm:prSet/>
      <dgm:spPr/>
      <dgm:t>
        <a:bodyPr/>
        <a:lstStyle/>
        <a:p>
          <a:endParaRPr lang="ru-RU"/>
        </a:p>
      </dgm:t>
    </dgm:pt>
    <dgm:pt modelId="{1A509B8E-8C3A-4E2C-B3DD-53A8A8F53323}" type="sibTrans" cxnId="{95CF2073-151A-4C30-BE58-2E087D0D18C0}">
      <dgm:prSet/>
      <dgm:spPr/>
      <dgm:t>
        <a:bodyPr/>
        <a:lstStyle/>
        <a:p>
          <a:endParaRPr lang="ru-RU"/>
        </a:p>
      </dgm:t>
    </dgm:pt>
    <dgm:pt modelId="{977C6B55-68C0-4308-B274-E3E07D976CFB}">
      <dgm:prSet phldrT="[Текст]" custT="1"/>
      <dgm:spPr/>
      <dgm:t>
        <a:bodyPr/>
        <a:lstStyle/>
        <a:p>
          <a:r>
            <a:rPr lang="ru-RU" sz="1400" dirty="0" smtClean="0"/>
            <a:t>Включение  в программу пациентов с другими нозологическими формами заболеваний </a:t>
          </a:r>
          <a:endParaRPr lang="ru-RU" sz="1400" dirty="0"/>
        </a:p>
      </dgm:t>
    </dgm:pt>
    <dgm:pt modelId="{DDEC8E25-DC16-4A98-8AF8-91B73FC0D463}" type="parTrans" cxnId="{93251318-50BF-44F1-9CED-35E5B5030768}">
      <dgm:prSet/>
      <dgm:spPr/>
      <dgm:t>
        <a:bodyPr/>
        <a:lstStyle/>
        <a:p>
          <a:endParaRPr lang="ru-RU"/>
        </a:p>
      </dgm:t>
    </dgm:pt>
    <dgm:pt modelId="{6DF5F300-A7E0-4C54-8BE3-24D8BD826088}" type="sibTrans" cxnId="{93251318-50BF-44F1-9CED-35E5B5030768}">
      <dgm:prSet/>
      <dgm:spPr/>
      <dgm:t>
        <a:bodyPr/>
        <a:lstStyle/>
        <a:p>
          <a:endParaRPr lang="ru-RU"/>
        </a:p>
      </dgm:t>
    </dgm:pt>
    <dgm:pt modelId="{B30044D0-4C15-4793-A16F-DDEE5D588733}">
      <dgm:prSet phldrT="[Текст]" phldr="1"/>
      <dgm:spPr/>
      <dgm:t>
        <a:bodyPr/>
        <a:lstStyle/>
        <a:p>
          <a:endParaRPr lang="ru-RU" dirty="0"/>
        </a:p>
      </dgm:t>
    </dgm:pt>
    <dgm:pt modelId="{0F47A5F4-89D4-44AA-9134-E92AE018E56B}" type="parTrans" cxnId="{EBFC6E50-7A5A-4CC0-AE84-8F9241046FA5}">
      <dgm:prSet/>
      <dgm:spPr/>
      <dgm:t>
        <a:bodyPr/>
        <a:lstStyle/>
        <a:p>
          <a:endParaRPr lang="ru-RU"/>
        </a:p>
      </dgm:t>
    </dgm:pt>
    <dgm:pt modelId="{B011D18F-CD15-47A6-BEE1-F4EFE8091BAC}" type="sibTrans" cxnId="{EBFC6E50-7A5A-4CC0-AE84-8F9241046FA5}">
      <dgm:prSet/>
      <dgm:spPr/>
      <dgm:t>
        <a:bodyPr/>
        <a:lstStyle/>
        <a:p>
          <a:endParaRPr lang="ru-RU"/>
        </a:p>
      </dgm:t>
    </dgm:pt>
    <dgm:pt modelId="{216F1CC8-2652-466E-AA8A-BC46806EE6F2}">
      <dgm:prSet phldrT="[Текст]" custT="1"/>
      <dgm:spPr/>
      <dgm:t>
        <a:bodyPr/>
        <a:lstStyle/>
        <a:p>
          <a:r>
            <a:rPr lang="ru-RU" sz="1400" dirty="0" smtClean="0"/>
            <a:t>Разработка и внедрение программы дистанционного мониторинга приверженности лечению пациентов на этапе выписки из отделений МО</a:t>
          </a:r>
          <a:endParaRPr lang="ru-RU" sz="1400" dirty="0"/>
        </a:p>
      </dgm:t>
    </dgm:pt>
    <dgm:pt modelId="{0DB5341C-3C9F-4967-84E9-3BAE5D0BBBDD}" type="parTrans" cxnId="{7F01B87A-14A7-4657-942D-5FDA5110302A}">
      <dgm:prSet/>
      <dgm:spPr/>
      <dgm:t>
        <a:bodyPr/>
        <a:lstStyle/>
        <a:p>
          <a:endParaRPr lang="ru-RU"/>
        </a:p>
      </dgm:t>
    </dgm:pt>
    <dgm:pt modelId="{5FE3609E-2100-44FD-BC2D-5686D4666609}" type="sibTrans" cxnId="{7F01B87A-14A7-4657-942D-5FDA5110302A}">
      <dgm:prSet/>
      <dgm:spPr/>
      <dgm:t>
        <a:bodyPr/>
        <a:lstStyle/>
        <a:p>
          <a:endParaRPr lang="ru-RU"/>
        </a:p>
      </dgm:t>
    </dgm:pt>
    <dgm:pt modelId="{63EF6C0D-34D3-47EB-9404-0F91FD39D039}">
      <dgm:prSet phldrT="[Текст]" custT="1"/>
      <dgm:spPr/>
      <dgm:t>
        <a:bodyPr/>
        <a:lstStyle/>
        <a:p>
          <a:r>
            <a:rPr lang="ru-RU" sz="1400" dirty="0" smtClean="0"/>
            <a:t>Проработка вопросов о внесение изменений в законодательные акты МЗ РФ, с целью юридического обоснования выдачи препаратов по ДЛО пациентам «на руки» при выписки из стационара.</a:t>
          </a:r>
          <a:endParaRPr lang="ru-RU" sz="1400" dirty="0"/>
        </a:p>
      </dgm:t>
    </dgm:pt>
    <dgm:pt modelId="{9D4187C7-496A-447B-B09D-F3835A1B80FC}" type="parTrans" cxnId="{B515D322-14B1-4515-9E8A-2B25690C2416}">
      <dgm:prSet/>
      <dgm:spPr/>
    </dgm:pt>
    <dgm:pt modelId="{1E86C0A7-3ED7-4895-B197-9E0E57340BD7}" type="sibTrans" cxnId="{B515D322-14B1-4515-9E8A-2B25690C2416}">
      <dgm:prSet/>
      <dgm:spPr/>
    </dgm:pt>
    <dgm:pt modelId="{5C13C42C-C045-4989-9352-224F9949E29B}" type="pres">
      <dgm:prSet presAssocID="{710590C6-7A6F-4DA3-9084-13556F8BA6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FD72E8-1B92-41C3-B209-93BA5C648A52}" type="pres">
      <dgm:prSet presAssocID="{79DBA95C-E2DD-484E-A033-7094C0846EC4}" presName="linNode" presStyleCnt="0"/>
      <dgm:spPr/>
    </dgm:pt>
    <dgm:pt modelId="{1F3039BF-B598-417E-ADD9-7422AD93C20D}" type="pres">
      <dgm:prSet presAssocID="{79DBA95C-E2DD-484E-A033-7094C0846EC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3FB87-717D-4634-808D-D06698292977}" type="pres">
      <dgm:prSet presAssocID="{79DBA95C-E2DD-484E-A033-7094C0846EC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FCCFC-0D95-481C-A4AF-6D99813B3287}" type="pres">
      <dgm:prSet presAssocID="{3995FE52-8C2B-4587-B16B-020932AA170F}" presName="sp" presStyleCnt="0"/>
      <dgm:spPr/>
    </dgm:pt>
    <dgm:pt modelId="{4B99AC7F-9654-4ABB-B495-4B8B709AA56A}" type="pres">
      <dgm:prSet presAssocID="{06F374BA-5B45-4E2B-AF3D-49AF742162DA}" presName="linNode" presStyleCnt="0"/>
      <dgm:spPr/>
    </dgm:pt>
    <dgm:pt modelId="{C8A1632F-55BB-4A30-858E-8B8C94586C0A}" type="pres">
      <dgm:prSet presAssocID="{06F374BA-5B45-4E2B-AF3D-49AF742162D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4695B-1A5C-42D9-AA95-F855B0F2DA77}" type="pres">
      <dgm:prSet presAssocID="{06F374BA-5B45-4E2B-AF3D-49AF742162D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C5AA1-F806-49D0-AA5F-6E43A407796A}" type="pres">
      <dgm:prSet presAssocID="{1A509B8E-8C3A-4E2C-B3DD-53A8A8F53323}" presName="sp" presStyleCnt="0"/>
      <dgm:spPr/>
    </dgm:pt>
    <dgm:pt modelId="{8652D920-AAFC-43F6-9D5C-EBD41270F816}" type="pres">
      <dgm:prSet presAssocID="{B30044D0-4C15-4793-A16F-DDEE5D588733}" presName="linNode" presStyleCnt="0"/>
      <dgm:spPr/>
    </dgm:pt>
    <dgm:pt modelId="{F2157468-63E6-4DE9-8006-2A7581A4BEB2}" type="pres">
      <dgm:prSet presAssocID="{B30044D0-4C15-4793-A16F-DDEE5D58873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1783E-631A-47F7-B3D9-5FA388D554A8}" type="pres">
      <dgm:prSet presAssocID="{B30044D0-4C15-4793-A16F-DDEE5D58873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58C519-1F9E-4D6F-960F-783C02A6E998}" type="presOf" srcId="{710590C6-7A6F-4DA3-9084-13556F8BA60A}" destId="{5C13C42C-C045-4989-9352-224F9949E29B}" srcOrd="0" destOrd="0" presId="urn:microsoft.com/office/officeart/2005/8/layout/vList5"/>
    <dgm:cxn modelId="{95CF2073-151A-4C30-BE58-2E087D0D18C0}" srcId="{710590C6-7A6F-4DA3-9084-13556F8BA60A}" destId="{06F374BA-5B45-4E2B-AF3D-49AF742162DA}" srcOrd="1" destOrd="0" parTransId="{46EDCBB4-6CA5-4234-8D98-DCF82F22D82D}" sibTransId="{1A509B8E-8C3A-4E2C-B3DD-53A8A8F53323}"/>
    <dgm:cxn modelId="{27145DF1-3AC5-450E-8104-A8C46413E6DF}" srcId="{79DBA95C-E2DD-484E-A033-7094C0846EC4}" destId="{35BB560E-869C-40E1-8CCA-06195C16E5C1}" srcOrd="0" destOrd="0" parTransId="{EB23956A-BC5C-46B3-A8E5-3CE7CADBE6BA}" sibTransId="{CEC52D54-4690-4670-AFF2-B089102CC87C}"/>
    <dgm:cxn modelId="{EBFC6E50-7A5A-4CC0-AE84-8F9241046FA5}" srcId="{710590C6-7A6F-4DA3-9084-13556F8BA60A}" destId="{B30044D0-4C15-4793-A16F-DDEE5D588733}" srcOrd="2" destOrd="0" parTransId="{0F47A5F4-89D4-44AA-9134-E92AE018E56B}" sibTransId="{B011D18F-CD15-47A6-BEE1-F4EFE8091BAC}"/>
    <dgm:cxn modelId="{654B9CA3-F2A5-4E92-8520-9D4A7713B4A4}" type="presOf" srcId="{B30044D0-4C15-4793-A16F-DDEE5D588733}" destId="{F2157468-63E6-4DE9-8006-2A7581A4BEB2}" srcOrd="0" destOrd="0" presId="urn:microsoft.com/office/officeart/2005/8/layout/vList5"/>
    <dgm:cxn modelId="{527D1100-A6E3-449E-A4E6-5AFB76481E3C}" type="presOf" srcId="{79DBA95C-E2DD-484E-A033-7094C0846EC4}" destId="{1F3039BF-B598-417E-ADD9-7422AD93C20D}" srcOrd="0" destOrd="0" presId="urn:microsoft.com/office/officeart/2005/8/layout/vList5"/>
    <dgm:cxn modelId="{0ECD50C0-7E5C-4F24-B6D1-53ADEEFF21B7}" type="presOf" srcId="{977C6B55-68C0-4308-B274-E3E07D976CFB}" destId="{51A4695B-1A5C-42D9-AA95-F855B0F2DA77}" srcOrd="0" destOrd="0" presId="urn:microsoft.com/office/officeart/2005/8/layout/vList5"/>
    <dgm:cxn modelId="{CC7615D1-AC3A-4A75-9772-1C5C78E0DFA9}" type="presOf" srcId="{06F374BA-5B45-4E2B-AF3D-49AF742162DA}" destId="{C8A1632F-55BB-4A30-858E-8B8C94586C0A}" srcOrd="0" destOrd="0" presId="urn:microsoft.com/office/officeart/2005/8/layout/vList5"/>
    <dgm:cxn modelId="{93251318-50BF-44F1-9CED-35E5B5030768}" srcId="{06F374BA-5B45-4E2B-AF3D-49AF742162DA}" destId="{977C6B55-68C0-4308-B274-E3E07D976CFB}" srcOrd="0" destOrd="0" parTransId="{DDEC8E25-DC16-4A98-8AF8-91B73FC0D463}" sibTransId="{6DF5F300-A7E0-4C54-8BE3-24D8BD826088}"/>
    <dgm:cxn modelId="{4A00BFE3-8338-44CF-9AE2-D457AA7CA957}" type="presOf" srcId="{63EF6C0D-34D3-47EB-9404-0F91FD39D039}" destId="{5023FB87-717D-4634-808D-D06698292977}" srcOrd="0" destOrd="1" presId="urn:microsoft.com/office/officeart/2005/8/layout/vList5"/>
    <dgm:cxn modelId="{B515D322-14B1-4515-9E8A-2B25690C2416}" srcId="{79DBA95C-E2DD-484E-A033-7094C0846EC4}" destId="{63EF6C0D-34D3-47EB-9404-0F91FD39D039}" srcOrd="1" destOrd="0" parTransId="{9D4187C7-496A-447B-B09D-F3835A1B80FC}" sibTransId="{1E86C0A7-3ED7-4895-B197-9E0E57340BD7}"/>
    <dgm:cxn modelId="{7F01B87A-14A7-4657-942D-5FDA5110302A}" srcId="{B30044D0-4C15-4793-A16F-DDEE5D588733}" destId="{216F1CC8-2652-466E-AA8A-BC46806EE6F2}" srcOrd="0" destOrd="0" parTransId="{0DB5341C-3C9F-4967-84E9-3BAE5D0BBBDD}" sibTransId="{5FE3609E-2100-44FD-BC2D-5686D4666609}"/>
    <dgm:cxn modelId="{9A38C172-C887-4980-8967-052291BDDC70}" type="presOf" srcId="{35BB560E-869C-40E1-8CCA-06195C16E5C1}" destId="{5023FB87-717D-4634-808D-D06698292977}" srcOrd="0" destOrd="0" presId="urn:microsoft.com/office/officeart/2005/8/layout/vList5"/>
    <dgm:cxn modelId="{563A1847-39F0-4E71-BA43-7D1E5F2DB180}" type="presOf" srcId="{216F1CC8-2652-466E-AA8A-BC46806EE6F2}" destId="{4551783E-631A-47F7-B3D9-5FA388D554A8}" srcOrd="0" destOrd="0" presId="urn:microsoft.com/office/officeart/2005/8/layout/vList5"/>
    <dgm:cxn modelId="{FF661447-019C-48C9-A3A2-090CD8A7FEC2}" srcId="{710590C6-7A6F-4DA3-9084-13556F8BA60A}" destId="{79DBA95C-E2DD-484E-A033-7094C0846EC4}" srcOrd="0" destOrd="0" parTransId="{0595399B-1FFE-4746-B84C-2F0D82772122}" sibTransId="{3995FE52-8C2B-4587-B16B-020932AA170F}"/>
    <dgm:cxn modelId="{813818C1-6E40-4809-84C8-D6045482324F}" type="presParOf" srcId="{5C13C42C-C045-4989-9352-224F9949E29B}" destId="{9FFD72E8-1B92-41C3-B209-93BA5C648A52}" srcOrd="0" destOrd="0" presId="urn:microsoft.com/office/officeart/2005/8/layout/vList5"/>
    <dgm:cxn modelId="{2EA67C66-BF9F-48C0-9C7C-784DA48C9D72}" type="presParOf" srcId="{9FFD72E8-1B92-41C3-B209-93BA5C648A52}" destId="{1F3039BF-B598-417E-ADD9-7422AD93C20D}" srcOrd="0" destOrd="0" presId="urn:microsoft.com/office/officeart/2005/8/layout/vList5"/>
    <dgm:cxn modelId="{1D5FB3EA-0FD4-46F3-8328-C6EF6E7244B4}" type="presParOf" srcId="{9FFD72E8-1B92-41C3-B209-93BA5C648A52}" destId="{5023FB87-717D-4634-808D-D06698292977}" srcOrd="1" destOrd="0" presId="urn:microsoft.com/office/officeart/2005/8/layout/vList5"/>
    <dgm:cxn modelId="{AC6FE6FF-7C42-48FD-9DE3-D3F7D5F117A9}" type="presParOf" srcId="{5C13C42C-C045-4989-9352-224F9949E29B}" destId="{223FCCFC-0D95-481C-A4AF-6D99813B3287}" srcOrd="1" destOrd="0" presId="urn:microsoft.com/office/officeart/2005/8/layout/vList5"/>
    <dgm:cxn modelId="{D9AAA892-7866-4D2D-BE7A-99A868046F84}" type="presParOf" srcId="{5C13C42C-C045-4989-9352-224F9949E29B}" destId="{4B99AC7F-9654-4ABB-B495-4B8B709AA56A}" srcOrd="2" destOrd="0" presId="urn:microsoft.com/office/officeart/2005/8/layout/vList5"/>
    <dgm:cxn modelId="{35B3E5CC-D47F-4D73-BA77-57AFB7AAB2AE}" type="presParOf" srcId="{4B99AC7F-9654-4ABB-B495-4B8B709AA56A}" destId="{C8A1632F-55BB-4A30-858E-8B8C94586C0A}" srcOrd="0" destOrd="0" presId="urn:microsoft.com/office/officeart/2005/8/layout/vList5"/>
    <dgm:cxn modelId="{C7F7E3A1-3702-4B28-8164-8C0502385515}" type="presParOf" srcId="{4B99AC7F-9654-4ABB-B495-4B8B709AA56A}" destId="{51A4695B-1A5C-42D9-AA95-F855B0F2DA77}" srcOrd="1" destOrd="0" presId="urn:microsoft.com/office/officeart/2005/8/layout/vList5"/>
    <dgm:cxn modelId="{BB3110DF-D7B3-4391-960D-09E52683D254}" type="presParOf" srcId="{5C13C42C-C045-4989-9352-224F9949E29B}" destId="{23EC5AA1-F806-49D0-AA5F-6E43A407796A}" srcOrd="3" destOrd="0" presId="urn:microsoft.com/office/officeart/2005/8/layout/vList5"/>
    <dgm:cxn modelId="{8F59B0F9-A514-43E9-8546-93BB57993AD7}" type="presParOf" srcId="{5C13C42C-C045-4989-9352-224F9949E29B}" destId="{8652D920-AAFC-43F6-9D5C-EBD41270F816}" srcOrd="4" destOrd="0" presId="urn:microsoft.com/office/officeart/2005/8/layout/vList5"/>
    <dgm:cxn modelId="{3F3BE4E7-94B0-459F-85D2-9A368665A113}" type="presParOf" srcId="{8652D920-AAFC-43F6-9D5C-EBD41270F816}" destId="{F2157468-63E6-4DE9-8006-2A7581A4BEB2}" srcOrd="0" destOrd="0" presId="urn:microsoft.com/office/officeart/2005/8/layout/vList5"/>
    <dgm:cxn modelId="{6E964E79-E8CE-49C7-990D-CF3DAC3DFB82}" type="presParOf" srcId="{8652D920-AAFC-43F6-9D5C-EBD41270F816}" destId="{4551783E-631A-47F7-B3D9-5FA388D554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944649-99A8-4150-985B-0B8904AE371B}">
      <dsp:nvSpPr>
        <dsp:cNvPr id="0" name=""/>
        <dsp:cNvSpPr/>
      </dsp:nvSpPr>
      <dsp:spPr>
        <a:xfrm>
          <a:off x="2082146" y="0"/>
          <a:ext cx="804259" cy="850883"/>
        </a:xfrm>
        <a:prstGeom prst="trapezoid">
          <a:avLst>
            <a:gd name="adj" fmla="val 5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МЗ</a:t>
          </a:r>
          <a:endParaRPr lang="ru-RU" sz="3200" kern="1200" dirty="0"/>
        </a:p>
      </dsp:txBody>
      <dsp:txXfrm>
        <a:off x="2082146" y="0"/>
        <a:ext cx="804259" cy="850883"/>
      </dsp:txXfrm>
    </dsp:sp>
    <dsp:sp modelId="{E323BA8E-3590-4F83-9BE7-B17F27E42FAF}">
      <dsp:nvSpPr>
        <dsp:cNvPr id="0" name=""/>
        <dsp:cNvSpPr/>
      </dsp:nvSpPr>
      <dsp:spPr>
        <a:xfrm>
          <a:off x="1599116" y="850883"/>
          <a:ext cx="1770318" cy="1022061"/>
        </a:xfrm>
        <a:prstGeom prst="trapezoid">
          <a:avLst>
            <a:gd name="adj" fmla="val 4726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ДЗ ТО</a:t>
          </a:r>
          <a:endParaRPr lang="ru-RU" sz="3200" kern="1200" dirty="0"/>
        </a:p>
      </dsp:txBody>
      <dsp:txXfrm>
        <a:off x="1908922" y="850883"/>
        <a:ext cx="1150706" cy="1022061"/>
      </dsp:txXfrm>
    </dsp:sp>
    <dsp:sp modelId="{F2C94AE9-9E3C-4EC0-AB3E-BB95D2C8C6E0}">
      <dsp:nvSpPr>
        <dsp:cNvPr id="0" name=""/>
        <dsp:cNvSpPr/>
      </dsp:nvSpPr>
      <dsp:spPr>
        <a:xfrm>
          <a:off x="0" y="1872945"/>
          <a:ext cx="4968552" cy="3383638"/>
        </a:xfrm>
        <a:prstGeom prst="trapezoid">
          <a:avLst>
            <a:gd name="adj" fmla="val 4726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ГБУЗ ТО «ОБ№4»</a:t>
          </a:r>
          <a:endParaRPr lang="ru-RU" sz="3200" kern="1200" dirty="0"/>
        </a:p>
      </dsp:txBody>
      <dsp:txXfrm>
        <a:off x="869496" y="1872945"/>
        <a:ext cx="3229558" cy="33836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23FB87-717D-4634-808D-D06698292977}">
      <dsp:nvSpPr>
        <dsp:cNvPr id="0" name=""/>
        <dsp:cNvSpPr/>
      </dsp:nvSpPr>
      <dsp:spPr>
        <a:xfrm rot="5400000">
          <a:off x="4909561" y="-1706981"/>
          <a:ext cx="1540858" cy="534587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Распространение практики на МО юга Тюменской области с самостоятельным статусов Областных больниц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Проработка вопросов о внесение изменений в законодательные акты МЗ РФ, с целью юридического обоснования выдачи препаратов по ДЛО пациентам «на руки» при выписки из стационара.</a:t>
          </a:r>
          <a:endParaRPr lang="ru-RU" sz="1400" kern="1200" dirty="0"/>
        </a:p>
      </dsp:txBody>
      <dsp:txXfrm rot="5400000">
        <a:off x="4909561" y="-1706981"/>
        <a:ext cx="1540858" cy="5345873"/>
      </dsp:txXfrm>
    </dsp:sp>
    <dsp:sp modelId="{1F3039BF-B598-417E-ADD9-7422AD93C20D}">
      <dsp:nvSpPr>
        <dsp:cNvPr id="0" name=""/>
        <dsp:cNvSpPr/>
      </dsp:nvSpPr>
      <dsp:spPr>
        <a:xfrm>
          <a:off x="0" y="2918"/>
          <a:ext cx="3007054" cy="19260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>
        <a:off x="0" y="2918"/>
        <a:ext cx="3007054" cy="1926073"/>
      </dsp:txXfrm>
    </dsp:sp>
    <dsp:sp modelId="{51A4695B-1A5C-42D9-AA95-F855B0F2DA77}">
      <dsp:nvSpPr>
        <dsp:cNvPr id="0" name=""/>
        <dsp:cNvSpPr/>
      </dsp:nvSpPr>
      <dsp:spPr>
        <a:xfrm rot="5400000">
          <a:off x="4909561" y="315395"/>
          <a:ext cx="1540858" cy="534587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Включение  в программу пациентов с другими нозологическими формами заболеваний </a:t>
          </a:r>
          <a:endParaRPr lang="ru-RU" sz="1400" kern="1200" dirty="0"/>
        </a:p>
      </dsp:txBody>
      <dsp:txXfrm rot="5400000">
        <a:off x="4909561" y="315395"/>
        <a:ext cx="1540858" cy="5345873"/>
      </dsp:txXfrm>
    </dsp:sp>
    <dsp:sp modelId="{C8A1632F-55BB-4A30-858E-8B8C94586C0A}">
      <dsp:nvSpPr>
        <dsp:cNvPr id="0" name=""/>
        <dsp:cNvSpPr/>
      </dsp:nvSpPr>
      <dsp:spPr>
        <a:xfrm>
          <a:off x="0" y="2025295"/>
          <a:ext cx="3007054" cy="19260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>
        <a:off x="0" y="2025295"/>
        <a:ext cx="3007054" cy="1926073"/>
      </dsp:txXfrm>
    </dsp:sp>
    <dsp:sp modelId="{4551783E-631A-47F7-B3D9-5FA388D554A8}">
      <dsp:nvSpPr>
        <dsp:cNvPr id="0" name=""/>
        <dsp:cNvSpPr/>
      </dsp:nvSpPr>
      <dsp:spPr>
        <a:xfrm rot="5400000">
          <a:off x="4909561" y="2337772"/>
          <a:ext cx="1540858" cy="534587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Разработка и внедрение программы дистанционного мониторинга приверженности лечению пациентов на этапе выписки из отделений МО</a:t>
          </a:r>
          <a:endParaRPr lang="ru-RU" sz="1400" kern="1200" dirty="0"/>
        </a:p>
      </dsp:txBody>
      <dsp:txXfrm rot="5400000">
        <a:off x="4909561" y="2337772"/>
        <a:ext cx="1540858" cy="5345873"/>
      </dsp:txXfrm>
    </dsp:sp>
    <dsp:sp modelId="{F2157468-63E6-4DE9-8006-2A7581A4BEB2}">
      <dsp:nvSpPr>
        <dsp:cNvPr id="0" name=""/>
        <dsp:cNvSpPr/>
      </dsp:nvSpPr>
      <dsp:spPr>
        <a:xfrm>
          <a:off x="0" y="4047672"/>
          <a:ext cx="3007054" cy="19260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>
        <a:off x="0" y="4047672"/>
        <a:ext cx="3007054" cy="1926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5B-142A-4EE7-8128-3F9575ED07D1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5B-142A-4EE7-8128-3F9575ED07D1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5B-142A-4EE7-8128-3F9575ED07D1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5B-142A-4EE7-8128-3F9575ED07D1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5B-142A-4EE7-8128-3F9575ED07D1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5B-142A-4EE7-8128-3F9575ED07D1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5B-142A-4EE7-8128-3F9575ED07D1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5B-142A-4EE7-8128-3F9575ED07D1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5B-142A-4EE7-8128-3F9575ED07D1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5B-142A-4EE7-8128-3F9575ED07D1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5B-142A-4EE7-8128-3F9575ED07D1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9725B-142A-4EE7-8128-3F9575ED07D1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00040-11E4-43D5-BC56-DB589966D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4"/>
          <p:cNvSpPr txBox="1"/>
          <p:nvPr/>
        </p:nvSpPr>
        <p:spPr>
          <a:xfrm>
            <a:off x="611560" y="188640"/>
            <a:ext cx="7920000" cy="99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b="1" strike="noStrike" spc="-1" dirty="0" smtClean="0">
                <a:latin typeface="+mj-lt"/>
                <a:ea typeface="Microsoft YaHei"/>
              </a:rPr>
              <a:t>Повышение эффективности процесса обеспечения льготными лекарственными препаратами пациентов, </a:t>
            </a:r>
            <a:r>
              <a:rPr lang="ru-RU" b="1" dirty="0">
                <a:latin typeface="+mj-lt"/>
              </a:rPr>
              <a:t>перенесших острое нарушение мозгового кровообращения, инфаркт </a:t>
            </a:r>
            <a:r>
              <a:rPr lang="ru-RU" b="1" dirty="0" smtClean="0">
                <a:latin typeface="+mj-lt"/>
              </a:rPr>
              <a:t>миокарда в ГБУЗ ТО «ОБ№4»</a:t>
            </a:r>
            <a:endParaRPr lang="ru-RU" dirty="0">
              <a:latin typeface="+mj-lt"/>
            </a:endParaRPr>
          </a:p>
          <a:p>
            <a:pPr algn="ctr"/>
            <a:r>
              <a:rPr lang="ru-RU" b="1" strike="noStrike" spc="-1" dirty="0" smtClean="0">
                <a:latin typeface="+mj-lt"/>
                <a:ea typeface="Microsoft YaHei"/>
              </a:rPr>
              <a:t> </a:t>
            </a:r>
            <a:endParaRPr lang="ru-RU" b="1" strike="noStrike" spc="-1" dirty="0">
              <a:latin typeface="+mj-lt"/>
            </a:endParaRPr>
          </a:p>
        </p:txBody>
      </p:sp>
      <p:pic>
        <p:nvPicPr>
          <p:cNvPr id="1027" name="Picture 3" descr="C:\Users\zam_gv_omo\Desktop\1.jpg"/>
          <p:cNvPicPr>
            <a:picLocks noChangeAspect="1" noChangeArrowheads="1"/>
          </p:cNvPicPr>
          <p:nvPr/>
        </p:nvPicPr>
        <p:blipFill>
          <a:blip r:embed="rId2" cstate="print">
            <a:lum contrast="-29000"/>
          </a:blip>
          <a:srcRect/>
          <a:stretch>
            <a:fillRect/>
          </a:stretch>
        </p:blipFill>
        <p:spPr bwMode="auto">
          <a:xfrm>
            <a:off x="1979712" y="1268760"/>
            <a:ext cx="5006177" cy="332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115616" y="551723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А.С. Плетнев</a:t>
            </a:r>
            <a:endParaRPr lang="ru-RU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Пирамида решений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836712"/>
          <a:ext cx="49685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2492896"/>
            <a:ext cx="3672408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thickThin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Приказ ГБУЗ ТО «ОБ№4»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1628800"/>
            <a:ext cx="3672408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thickThin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Формирование дополнительной заявки по ДЛО</a:t>
            </a:r>
            <a:endParaRPr lang="ru-RU" dirty="0"/>
          </a:p>
        </p:txBody>
      </p:sp>
      <p:pic>
        <p:nvPicPr>
          <p:cNvPr id="1026" name="Picture 2" descr="C:\Users\zam_gv_omo\Desktop\Скриншот 14-05-2023 0935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2924944"/>
            <a:ext cx="2592288" cy="37010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8064" y="980728"/>
            <a:ext cx="3672408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thickThin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?!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Оценка результата</a:t>
            </a:r>
            <a:endParaRPr lang="ru-RU" sz="28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11560" y="1628800"/>
          <a:ext cx="31683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436096" y="1628800"/>
          <a:ext cx="316835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11247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43 пациента. Январь 2023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11247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77 пациентов. Апрель 2023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283968" y="2204864"/>
            <a:ext cx="504056" cy="504056"/>
          </a:xfrm>
          <a:prstGeom prst="rightArrow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C:\Users\zam_gv_omo\Desktop\таблетки-капсул-волдырей-23665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365104"/>
            <a:ext cx="2871717" cy="190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Users\zam_gv_omo\Desktop\6213018330_ecd363b817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293096"/>
            <a:ext cx="292141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Перспективы</a:t>
            </a:r>
            <a:endParaRPr lang="ru-RU" sz="28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251520" y="620688"/>
          <a:ext cx="83529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C:\Users\zam_gv_omo\Desktop\image01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764704"/>
            <a:ext cx="273630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zam_gv_omo\Desktop\og_og_15611797992632489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780928"/>
            <a:ext cx="275135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C:\Users\zam_gv_omo\Desktop\remote-patient-moni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7" y="4797152"/>
            <a:ext cx="273630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Цель проекта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2474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Сокращение срока обеспечения пациента льготными лекарственными препаратами после выписки из первично-сосудистых отделений до 1 дня</a:t>
            </a:r>
            <a:endParaRPr lang="ru-RU" sz="2000" dirty="0"/>
          </a:p>
        </p:txBody>
      </p:sp>
      <p:pic>
        <p:nvPicPr>
          <p:cNvPr id="2050" name="Picture 2" descr="C:\Users\zam_gv_omo\Desktop\SEI_73781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3995936" cy="2664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zam_gv_omo\Desktop\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852936"/>
            <a:ext cx="1440160" cy="2599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 стрелкой 10"/>
          <p:cNvCxnSpPr/>
          <p:nvPr/>
        </p:nvCxnSpPr>
        <p:spPr>
          <a:xfrm>
            <a:off x="4932040" y="4077072"/>
            <a:ext cx="1512168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Задачи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908720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dirty="0" smtClean="0"/>
              <a:t>Анализ процесса обеспечения пациента льготными лекарственными препаратами после выписки из первично-сосудистых отделений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2492896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Разработка и внедрение программы  оптимизации </a:t>
            </a:r>
            <a:r>
              <a:rPr lang="ru-RU" dirty="0" smtClean="0">
                <a:latin typeface="+mj-lt"/>
              </a:rPr>
              <a:t>процесса обеспечения пациента льготными лекарственными препаратами после выписки из первично-сосудистых отделений</a:t>
            </a:r>
            <a:r>
              <a:rPr lang="ru-RU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  на основе принципов и инструментов Бережливого производства</a:t>
            </a:r>
            <a:endParaRPr lang="ru-RU" b="0" strike="noStrike" spc="-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472514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Оценка результатов проведенных мероприятий по оптимизации </a:t>
            </a:r>
            <a:r>
              <a:rPr lang="ru-RU" dirty="0" smtClean="0">
                <a:latin typeface="+mj-lt"/>
              </a:rPr>
              <a:t>процесса обеспечения пациента льготными лекарственными препаратами после выписки из первично-сосудистых отделений</a:t>
            </a:r>
            <a:r>
              <a:rPr lang="ru-RU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endParaRPr lang="ru-RU" b="0" strike="noStrike" spc="-1" dirty="0">
              <a:latin typeface="+mj-lt"/>
            </a:endParaRPr>
          </a:p>
        </p:txBody>
      </p:sp>
      <p:pic>
        <p:nvPicPr>
          <p:cNvPr id="3074" name="Picture 2" descr="C:\Users\zam_gv_omo\Desktop\marketinganalysis-2385x1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2880320" cy="1920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zam_gv_omo\Desktop\projektirovanie-elektroprovod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2858344" cy="1904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zam_gv_omo\Desktop\1_bIKY6W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288032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Этапы проекта</a:t>
            </a:r>
            <a:endParaRPr lang="ru-RU" sz="2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908720"/>
          <a:ext cx="7992888" cy="497027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829752"/>
                <a:gridCol w="4498841"/>
                <a:gridCol w="2664295"/>
              </a:tblGrid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</a:tr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Защита паспорта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01.01.2023- 31.01.2023</a:t>
                      </a:r>
                      <a:endParaRPr lang="ru-RU" dirty="0"/>
                    </a:p>
                  </a:txBody>
                  <a:tcPr/>
                </a:tc>
              </a:tr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Анализ текущей ситуации</a:t>
                      </a:r>
                      <a:endParaRPr lang="ru-RU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31.01.2023-28.02.2023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Разработка текущей карты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Поиск и выявление проблем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Поиск решений, формирование</a:t>
                      </a:r>
                      <a:r>
                        <a:rPr lang="ru-RU" baseline="0" dirty="0" smtClean="0"/>
                        <a:t> программы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Разработка карты целевого состояния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Внедрение улучшений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01.03.2023-31.05.2023</a:t>
                      </a:r>
                      <a:endParaRPr lang="ru-RU" dirty="0"/>
                    </a:p>
                  </a:txBody>
                  <a:tcPr/>
                </a:tc>
              </a:tr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Мониторинг устойчивости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01.06.2023 — 29.06.2023</a:t>
                      </a:r>
                      <a:endParaRPr lang="ru-RU" dirty="0"/>
                    </a:p>
                  </a:txBody>
                  <a:tcPr/>
                </a:tc>
              </a:tr>
              <a:tr h="497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Закрытие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30.06.2023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Опрос пациентов</a:t>
            </a:r>
            <a:endParaRPr lang="ru-RU" sz="2800" dirty="0"/>
          </a:p>
        </p:txBody>
      </p:sp>
      <p:pic>
        <p:nvPicPr>
          <p:cNvPr id="4098" name="Picture 2" descr="C:\Users\zam_gv_omo\Desktop\Скриншот 26-02-2023 182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181759" cy="1986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zam_gv_omo\Desktop\1644040510_29-adonius-club-p-telefonnie-peregovori-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13114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932040" y="1484784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Несоответствие места проживания фактического и в МИС 1С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Потребность в посторонней помощи </a:t>
            </a:r>
          </a:p>
          <a:p>
            <a:pPr marL="342900" indent="-342900">
              <a:buAutoNum type="arabicPeriod"/>
            </a:pPr>
            <a:r>
              <a:rPr lang="ru-RU" dirty="0" smtClean="0"/>
              <a:t>Удаленность населенного пункта от аптечной организации</a:t>
            </a:r>
          </a:p>
          <a:p>
            <a:pPr marL="342900" indent="-342900">
              <a:buAutoNum type="arabicPeriod"/>
            </a:pPr>
            <a:r>
              <a:rPr lang="ru-RU" dirty="0" smtClean="0"/>
              <a:t>Отсутствие постоянного медицинского работника в ближайшей медицинской организации</a:t>
            </a:r>
          </a:p>
          <a:p>
            <a:pPr marL="342900" indent="-342900">
              <a:buAutoNum type="arabicPeriod"/>
            </a:pPr>
            <a:r>
              <a:rPr lang="ru-RU" dirty="0" smtClean="0"/>
              <a:t>Осмотр медицинским работником после выписки позднее 3 суток от момента выписки</a:t>
            </a:r>
          </a:p>
          <a:p>
            <a:pPr marL="342900" indent="-342900">
              <a:buAutoNum type="arabicPeriod"/>
            </a:pPr>
            <a:r>
              <a:rPr lang="ru-RU" dirty="0" smtClean="0"/>
              <a:t>Дата обеспечения лекарственными препаратами позднее 2-3 суток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355976" y="2996952"/>
            <a:ext cx="504056" cy="504056"/>
          </a:xfrm>
          <a:prstGeom prst="rightArrow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Карта текущего состояния</a:t>
            </a:r>
            <a:endParaRPr lang="ru-RU" sz="2800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251520" y="4797152"/>
          <a:ext cx="8640960" cy="1752727"/>
        </p:xfrm>
        <a:graphic>
          <a:graphicData uri="http://schemas.openxmlformats.org/drawingml/2006/table">
            <a:tbl>
              <a:tblPr/>
              <a:tblGrid>
                <a:gridCol w="650962"/>
                <a:gridCol w="798999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легенда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Несвоевременное</a:t>
                      </a:r>
                      <a:r>
                        <a:rPr lang="ru-RU" sz="1200" baseline="0" dirty="0" smtClean="0"/>
                        <a:t> оформление выписки с рекомендациями</a:t>
                      </a:r>
                      <a:endParaRPr lang="ru-RU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Несвоевременная передача актива в программе</a:t>
                      </a:r>
                      <a:endParaRPr lang="ru-RU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Несвоевременное обращение в медицинскую</a:t>
                      </a:r>
                      <a:r>
                        <a:rPr lang="ru-RU" sz="1200" baseline="0" dirty="0" smtClean="0"/>
                        <a:t> организацию</a:t>
                      </a:r>
                      <a:endParaRPr lang="ru-RU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Несвоевременная передача актива участковой</a:t>
                      </a:r>
                      <a:r>
                        <a:rPr lang="ru-RU" sz="1200" baseline="0" dirty="0" smtClean="0"/>
                        <a:t> службе</a:t>
                      </a:r>
                      <a:endParaRPr lang="ru-RU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Несвоевременный осмотр на дому (кадровый </a:t>
                      </a:r>
                      <a:r>
                        <a:rPr lang="ru-RU" sz="1200" dirty="0" smtClean="0"/>
                        <a:t>дефицит,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режим работы, удаленность)</a:t>
                      </a:r>
                      <a:endParaRPr lang="ru-RU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Неявка пациента (представителя) на прием (удаленность, состояние здоровья, финансовые сложности)</a:t>
                      </a:r>
                      <a:endParaRPr lang="ru-RU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Технические проблемы (сбой, отсутствие света, особенность программного обеспечения)</a:t>
                      </a:r>
                      <a:endParaRPr lang="ru-RU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Несвоевременное получение препаратов в аптечной сети (режим работы, территориальная удаленность, отсутствие)</a:t>
                      </a:r>
                      <a:endParaRPr lang="ru-RU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zam_gv_omo\Desktop\Скриншот 28-06-2023 104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330" y="866775"/>
            <a:ext cx="885064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Проблемы - решения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863784"/>
          <a:ext cx="8280920" cy="50663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40460"/>
                <a:gridCol w="4140460"/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Выявленные проблемы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Решения</a:t>
                      </a:r>
                      <a:endParaRPr lang="ru-RU" sz="16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Отсутствие выписки на руках у пациента с рекомендациями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Предварительное</a:t>
                      </a:r>
                      <a:r>
                        <a:rPr lang="ru-RU" sz="1600" baseline="0" dirty="0" smtClean="0"/>
                        <a:t> формирование выписки </a:t>
                      </a:r>
                      <a:endParaRPr lang="ru-RU" sz="16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Необходимость</a:t>
                      </a:r>
                      <a:r>
                        <a:rPr lang="ru-RU" sz="1600" baseline="0" dirty="0" smtClean="0"/>
                        <a:t> проведения ВК </a:t>
                      </a:r>
                      <a:r>
                        <a:rPr lang="ru-RU" sz="1600" baseline="0" dirty="0" err="1" smtClean="0"/>
                        <a:t>амбулаторно</a:t>
                      </a:r>
                      <a:r>
                        <a:rPr lang="ru-RU" sz="1600" baseline="0" dirty="0" smtClean="0"/>
                        <a:t> для включения в регистр ССЗ и выписки препарата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Проведение ВК </a:t>
                      </a:r>
                      <a:r>
                        <a:rPr lang="ru-RU" sz="1600" dirty="0" smtClean="0"/>
                        <a:t>непосредственно после выписки </a:t>
                      </a:r>
                      <a:r>
                        <a:rPr lang="ru-RU" sz="1600" dirty="0" smtClean="0"/>
                        <a:t>и включение в регистр ССЗ в день выписки из стационара</a:t>
                      </a:r>
                      <a:endParaRPr lang="ru-RU" sz="16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Удаленность места проживания пациентов от медицинской организации</a:t>
                      </a:r>
                      <a:endParaRPr lang="ru-RU" sz="1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Выписка препаратов и выдача на руки пациенту в день выписки из </a:t>
                      </a:r>
                      <a:r>
                        <a:rPr lang="ru-RU" sz="1600" dirty="0" smtClean="0"/>
                        <a:t>стационара (централизованный кабинет обеспечения ДЛО в одном здании с стационаром; предварительное формирование заявки в аптеку для подготовки индивидуального набора)</a:t>
                      </a:r>
                      <a:endParaRPr lang="ru-RU" sz="16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Пропуск</a:t>
                      </a:r>
                      <a:r>
                        <a:rPr lang="ru-RU" sz="1600" baseline="0" dirty="0" smtClean="0"/>
                        <a:t> терапии из-за отсутствия препаратов в наличии у пациента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Режим работы аптечной организации 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Отсутствие  постоянного медицинского работника  по месту проживания пациента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620688"/>
          <a:ext cx="8820472" cy="5345865"/>
        </p:xfrm>
        <a:graphic>
          <a:graphicData uri="http://schemas.openxmlformats.org/drawingml/2006/table">
            <a:tbl>
              <a:tblPr/>
              <a:tblGrid>
                <a:gridCol w="2392230"/>
                <a:gridCol w="428550"/>
                <a:gridCol w="3781776"/>
                <a:gridCol w="2217916"/>
              </a:tblGrid>
              <a:tr h="289943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Исполнитель, ответственный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процесс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9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Заведующий отделения, врач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отделения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Осмотр пациента. формирование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выписки на пациента с рекомендациями, в которых указано медикаментозное лечение (рекомендовано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день выписки пациента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3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Заведующий отделения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Передача информации в кабинет В К поликлиники №1 информации о пациенте для проведения ВК и включении в регистр ССЗ, указание препаратов необходимых для проведения медикаментозной терапии после выписки из стационара*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Кабинет ВК поликлиники №1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Присвоение пациенту кода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льготы,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 . Передача сведений сотруднику кабинета оформления рецептов поликлиники №1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день выписки пациента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0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Сотрудник кабинета оформления рецептов поликлиники №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 врач АПП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Осмотр пациента. Оформление согласия на выписку электронных рецептов. Формирование протокола в МИС 1С.Выписка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рецептов в электроном виде на: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1)1-6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месяцев пациентам из г.Ишима 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Ишимского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2) на 1 месяц пациентам из филиалов (Абатский,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Армизонский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Бердюжский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Викуловский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Сорокинский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районы) Осуществление формирования протокола в МИС 1С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3)Передача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информации о пациенте в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аптечную сеть, осуществляющую выдачу лекарственных препаратов по электронным рецептам в рамках ДЛО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день выписки пациента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34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Сотрудник аптечной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Предварительное формирование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укладок с препаратами в соответствии с информацией и имеющимися электронными рецептами.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Выдача пациенту.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9" marR="34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3489" marR="3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Алгоритм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Карта целевого состояния</a:t>
            </a:r>
            <a:endParaRPr lang="ru-RU" sz="2800" dirty="0"/>
          </a:p>
        </p:txBody>
      </p:sp>
      <p:pic>
        <p:nvPicPr>
          <p:cNvPr id="2050" name="Picture 2" descr="C:\Users\zam_gv_omo\Desktop\Скриншот 28-06-2023 111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676427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703</Words>
  <Application>Microsoft Office PowerPoint</Application>
  <PresentationFormat>Экран (4:3)</PresentationFormat>
  <Paragraphs>121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Цель проекта</vt:lpstr>
      <vt:lpstr>Задачи</vt:lpstr>
      <vt:lpstr>Этапы проекта</vt:lpstr>
      <vt:lpstr>Опрос пациентов</vt:lpstr>
      <vt:lpstr>Карта текущего состояния</vt:lpstr>
      <vt:lpstr>Проблемы - решения</vt:lpstr>
      <vt:lpstr>Алгоритм</vt:lpstr>
      <vt:lpstr>Карта целевого состояния</vt:lpstr>
      <vt:lpstr>Пирамида решений</vt:lpstr>
      <vt:lpstr>Оценка результата</vt:lpstr>
      <vt:lpstr>Перспективы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zam_gv_omo</dc:creator>
  <cp:lastModifiedBy>zam_gv_omo</cp:lastModifiedBy>
  <cp:revision>55</cp:revision>
  <dcterms:created xsi:type="dcterms:W3CDTF">2023-02-26T12:26:35Z</dcterms:created>
  <dcterms:modified xsi:type="dcterms:W3CDTF">2023-06-28T06:16:07Z</dcterms:modified>
</cp:coreProperties>
</file>