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8" r:id="rId11"/>
    <p:sldId id="271" r:id="rId12"/>
    <p:sldId id="272" r:id="rId13"/>
    <p:sldId id="273" r:id="rId14"/>
    <p:sldId id="267" r:id="rId15"/>
    <p:sldId id="274" r:id="rId16"/>
    <p:sldId id="275" r:id="rId17"/>
    <p:sldId id="276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58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Зарегистрированные</a:t>
            </a:r>
            <a:r>
              <a:rPr lang="ru-RU" baseline="0" dirty="0"/>
              <a:t> пользователи 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E6C-400E-9589-3A177CDF983A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E6C-400E-9589-3A177CDF983A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E6C-400E-9589-3A177CDF983A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E6C-400E-9589-3A177CDF983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Общее количество учащихся на курсе    </c:v>
                </c:pt>
                <c:pt idx="1">
                  <c:v>Прошли курс полностью</c:v>
                </c:pt>
                <c:pt idx="2">
                  <c:v>Количество выданных сертификатов с отличием  </c:v>
                </c:pt>
                <c:pt idx="3">
                  <c:v>Количество заполненных анкету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243</c:v>
                </c:pt>
                <c:pt idx="1">
                  <c:v>94</c:v>
                </c:pt>
                <c:pt idx="2">
                  <c:v>92</c:v>
                </c:pt>
                <c:pt idx="3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96-4AAF-A47B-26F05B768CA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Зарегистрированные</a:t>
            </a:r>
            <a:r>
              <a:rPr lang="ru-RU" baseline="0" dirty="0"/>
              <a:t> пользователи 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E6C-400E-9589-3A177CDF983A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E6C-400E-9589-3A177CDF983A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E6C-400E-9589-3A177CDF983A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E6C-400E-9589-3A177CDF983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Общее количество учащихся на курсе    </c:v>
                </c:pt>
                <c:pt idx="1">
                  <c:v>Прошли курс полностью</c:v>
                </c:pt>
                <c:pt idx="2">
                  <c:v>Количество выданных сертификатов с отличием  </c:v>
                </c:pt>
                <c:pt idx="3">
                  <c:v>Заполнили анкету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307</c:v>
                </c:pt>
                <c:pt idx="1">
                  <c:v>160</c:v>
                </c:pt>
                <c:pt idx="2">
                  <c:v>141</c:v>
                </c:pt>
                <c:pt idx="3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96-4AAF-A47B-26F05B768CA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8861C2-559C-4D6B-9F02-EE4AD175AD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9085F5F-3C55-4E04-B074-4153E07880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BF697B-D93D-43B9-9F01-40B33D480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BC4A-F649-4101-A6C7-892E43611AFE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D60D00-DA86-482C-84C2-A2B4EA46C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302B2A-68C1-4A40-AE38-B6B5C81A5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F873-47DF-40F4-968E-9068113F9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965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F48EED-E766-4D8A-8413-70F1CB702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3C463B2-9658-444B-90E6-EBA4F6C651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FDEBB3-0A63-4EEA-AE48-959463C3F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BC4A-F649-4101-A6C7-892E43611AFE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879D59-003C-4615-8FB2-5699D9353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9DEE31-A8FE-4F3E-80A4-5D994B71E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F873-47DF-40F4-968E-9068113F9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383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5C26009-898C-4130-9325-94764F9323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508308D-5499-4D94-8A97-6B587939B6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D298EB-978A-4BA9-BE5E-E69B06C0A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BC4A-F649-4101-A6C7-892E43611AFE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56676C-A366-4B32-B921-3B0258837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CC0274-A367-455B-8BC1-379EC1BF1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F873-47DF-40F4-968E-9068113F9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453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3FDC51-6FC7-4413-9B9C-EC11B0217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F466D7-0877-4807-B878-47D7A7C320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13B97B-9728-4424-B7D4-217565301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BC4A-F649-4101-A6C7-892E43611AFE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40692B-BDC2-48A4-A968-0698C44F2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0E4FB0-9B4C-429D-9D99-A8242C579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F873-47DF-40F4-968E-9068113F9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097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472CD1-8ABB-4D22-8B2B-DEBC247AF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ECC040-08D0-4DAD-9094-F5579427EA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A4A220-7379-40FE-973A-5BC952071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BC4A-F649-4101-A6C7-892E43611AFE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10D363-E685-4F07-9B96-9F5A19F32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E97AB6-7FAB-4E53-8143-FB572F456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F873-47DF-40F4-968E-9068113F9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141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D16E39-BA5E-4903-B0F1-E6399AE21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61A6B3-C633-49D2-A31E-63589389A3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61E515-E222-4FC4-8CA3-D67660F00C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85183E5-5820-4724-B08E-EA025F5EC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BC4A-F649-4101-A6C7-892E43611AFE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388CEFC-3E29-4A6F-A7BF-93742D8EA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A904B7D-4A24-4D64-8DFD-574BFE351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F873-47DF-40F4-968E-9068113F9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60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F32125-6943-4CC6-8D4F-C9697BC88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4CACA6C-2538-4580-A439-482DAF65F2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2F8A298-8C16-4039-847C-52B36F4ABC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BDCF51D-D236-44EE-A97A-3DCE1C610C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A8D5BDC-14D1-4B89-A32A-24B86FDDFA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21A173C-E224-45A6-8A2E-832C571ED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BC4A-F649-4101-A6C7-892E43611AFE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CAA40A4-73F3-4921-9D8C-D1BC943BD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2CDF8A7-D48D-4619-B3A1-E4ED4778A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F873-47DF-40F4-968E-9068113F9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581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9738E3-08B4-42D0-BE84-97D3012CE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F55365B-9AE3-43BB-86FD-36C0ED445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BC4A-F649-4101-A6C7-892E43611AFE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56602E-DE65-4DAA-9BAD-B885C37F5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6376274-91ED-4220-BE0B-279E9F444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F873-47DF-40F4-968E-9068113F9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348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F3DAD77-BDCA-4F45-AAB3-85DAE01D9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BC4A-F649-4101-A6C7-892E43611AFE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025040E-CC75-4DDF-B4AD-3249E1843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83E69F-7B0E-457F-B894-2E52E8FE1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F873-47DF-40F4-968E-9068113F9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190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7E8E5E-08C1-4F69-9A73-E2A08DF51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2B3E3-CAF6-4EE1-A926-3E511C873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4546F79-2ECF-4E83-BF25-B2D6FA6DC4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1B97F2D-1FAB-4997-AE8A-2125E65CD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BC4A-F649-4101-A6C7-892E43611AFE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E6DB84-F1BF-4980-B23B-229483BBD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65EC35-F11C-4DF5-BC6F-64C10B4E3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F873-47DF-40F4-968E-9068113F9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807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A511C7-54D8-4DE2-8FC6-7B12989B1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A8EF51-267E-4561-A644-193FD638AD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5998E0B-4E00-4F0A-9C9A-B35D2D51B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45950F-B06B-4C12-B865-153C29961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BC4A-F649-4101-A6C7-892E43611AFE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A4D723-5C21-43A7-ABA0-EE8E7644E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96E739-7F4E-4C18-B036-45F6C9E97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F873-47DF-40F4-968E-9068113F9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17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9A6D0-9367-4B5B-ABCA-C11852D48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942F7C-18AF-43A2-AA16-C85F355DB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5E3FC5-731D-4E6B-826B-4456B3F0B4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0BC4A-F649-4101-A6C7-892E43611AFE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542C74-71BB-430E-9EB5-ECE3F4E890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1F73D4-4B2C-4B8A-BDFE-6B58823842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5F873-47DF-40F4-968E-9068113F9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65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tepik.org/invitation/b18308bf95bda5d71a17ab10cd5f8d1c57ca6538/" TargetMode="Externa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6B3A6D6-11B3-4412-A442-BBB0F534B8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08"/>
          <a:stretch/>
        </p:blipFill>
        <p:spPr>
          <a:xfrm>
            <a:off x="1688264" y="746595"/>
            <a:ext cx="5590696" cy="43022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766" y="131313"/>
            <a:ext cx="2332302" cy="8269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9192" y="3003588"/>
            <a:ext cx="5887504" cy="266053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181725" y="3585899"/>
            <a:ext cx="55906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Обучающий курс для волонтеров и НКО, способствующих профилактике ВИЧ-инфекции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7257" y="5676993"/>
            <a:ext cx="6358969" cy="63896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483612" y="5865615"/>
            <a:ext cx="63589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РОФ «НОВАЯ ЖИЗНЬ»// ЕКАТЕРИНБУРГ // 2022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43A897C-2CD8-4326-B569-F8EF259F3B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39" y="0"/>
            <a:ext cx="1623353" cy="661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753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9CF3F905-33FC-4CCA-AF70-093027BBF9C0}"/>
              </a:ext>
            </a:extLst>
          </p:cNvPr>
          <p:cNvSpPr/>
          <p:nvPr/>
        </p:nvSpPr>
        <p:spPr>
          <a:xfrm>
            <a:off x="3681412" y="5750481"/>
            <a:ext cx="5243513" cy="82111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3D27C7BB-690D-43EE-BDA7-BFF7B8538958}"/>
              </a:ext>
            </a:extLst>
          </p:cNvPr>
          <p:cNvSpPr/>
          <p:nvPr/>
        </p:nvSpPr>
        <p:spPr>
          <a:xfrm>
            <a:off x="3633787" y="4708233"/>
            <a:ext cx="5281613" cy="7727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2643380E-AA43-4126-8108-B7ABB9D02432}"/>
              </a:ext>
            </a:extLst>
          </p:cNvPr>
          <p:cNvSpPr/>
          <p:nvPr/>
        </p:nvSpPr>
        <p:spPr>
          <a:xfrm>
            <a:off x="6915150" y="3718793"/>
            <a:ext cx="4914900" cy="7926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73D3F91F-FBFB-4455-8266-82FFA7D8DAE4}"/>
              </a:ext>
            </a:extLst>
          </p:cNvPr>
          <p:cNvSpPr/>
          <p:nvPr/>
        </p:nvSpPr>
        <p:spPr>
          <a:xfrm>
            <a:off x="1409700" y="3718793"/>
            <a:ext cx="5048250" cy="79266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39540DB3-0673-4A41-BE2C-FA858E167ABB}"/>
              </a:ext>
            </a:extLst>
          </p:cNvPr>
          <p:cNvSpPr/>
          <p:nvPr/>
        </p:nvSpPr>
        <p:spPr>
          <a:xfrm>
            <a:off x="6915150" y="2695575"/>
            <a:ext cx="4914900" cy="8477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145923B5-F899-4E92-8E6E-11AE9DDB1247}"/>
              </a:ext>
            </a:extLst>
          </p:cNvPr>
          <p:cNvSpPr/>
          <p:nvPr/>
        </p:nvSpPr>
        <p:spPr>
          <a:xfrm>
            <a:off x="6915150" y="1520309"/>
            <a:ext cx="4914900" cy="87567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B6C6F0EF-6193-4AC1-BE6E-7C6951B29460}"/>
              </a:ext>
            </a:extLst>
          </p:cNvPr>
          <p:cNvSpPr/>
          <p:nvPr/>
        </p:nvSpPr>
        <p:spPr>
          <a:xfrm>
            <a:off x="1409700" y="2695575"/>
            <a:ext cx="5048250" cy="8477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2179FC48-0107-4863-AF21-598DB111D939}"/>
              </a:ext>
            </a:extLst>
          </p:cNvPr>
          <p:cNvSpPr/>
          <p:nvPr/>
        </p:nvSpPr>
        <p:spPr>
          <a:xfrm>
            <a:off x="1409700" y="1520309"/>
            <a:ext cx="5048250" cy="92761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4C88E1F-AB0C-47A0-9B5C-BA90F6F7C2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114" y="122345"/>
            <a:ext cx="1623353" cy="66133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B02D39-997E-4AF4-A098-1A9FB7D6AFF2}"/>
              </a:ext>
            </a:extLst>
          </p:cNvPr>
          <p:cNvSpPr txBox="1"/>
          <p:nvPr/>
        </p:nvSpPr>
        <p:spPr>
          <a:xfrm>
            <a:off x="3571874" y="433753"/>
            <a:ext cx="5572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ПОСОБИЕ- УДОБНЫЙ ИНСТРУМЕНТ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4E1C95-8A5C-4E4A-A667-081C840D2189}"/>
              </a:ext>
            </a:extLst>
          </p:cNvPr>
          <p:cNvSpPr txBox="1"/>
          <p:nvPr/>
        </p:nvSpPr>
        <p:spPr>
          <a:xfrm>
            <a:off x="1457325" y="1660951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Взаимодействие НКО и волонтера. Введение в деятельность. Пошаговая инструкция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9B5674-9F13-463E-9CE0-CE96609CEEF6}"/>
              </a:ext>
            </a:extLst>
          </p:cNvPr>
          <p:cNvSpPr txBox="1"/>
          <p:nvPr/>
        </p:nvSpPr>
        <p:spPr>
          <a:xfrm>
            <a:off x="1409700" y="2771775"/>
            <a:ext cx="4543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Необходимая информация о социально значимых заболеваниях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22D0D0-D215-4756-9C5C-4C64A4C61DE6}"/>
              </a:ext>
            </a:extLst>
          </p:cNvPr>
          <p:cNvSpPr txBox="1"/>
          <p:nvPr/>
        </p:nvSpPr>
        <p:spPr>
          <a:xfrm>
            <a:off x="7239000" y="1685925"/>
            <a:ext cx="4362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Работа с ключевыми группами. Особенности. Характеристика каждой КГ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9EE9E7-8E75-4046-896E-15AB06EA3D8E}"/>
              </a:ext>
            </a:extLst>
          </p:cNvPr>
          <p:cNvSpPr txBox="1"/>
          <p:nvPr/>
        </p:nvSpPr>
        <p:spPr>
          <a:xfrm>
            <a:off x="4914900" y="4872781"/>
            <a:ext cx="2914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Удобная система таблиц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089892-0FD1-4343-892E-F4A756670CD8}"/>
              </a:ext>
            </a:extLst>
          </p:cNvPr>
          <p:cNvSpPr txBox="1"/>
          <p:nvPr/>
        </p:nvSpPr>
        <p:spPr>
          <a:xfrm>
            <a:off x="1552575" y="3896359"/>
            <a:ext cx="4543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Реальные истории волонтеров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BCD3B6-04C4-4030-8739-782A1E89AA57}"/>
              </a:ext>
            </a:extLst>
          </p:cNvPr>
          <p:cNvSpPr txBox="1"/>
          <p:nvPr/>
        </p:nvSpPr>
        <p:spPr>
          <a:xfrm>
            <a:off x="7239000" y="3806364"/>
            <a:ext cx="3467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Разбор  кейсов Фонда «Новая Жизнь»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F5EF32-234B-47A4-9DE2-4A05240807F9}"/>
              </a:ext>
            </a:extLst>
          </p:cNvPr>
          <p:cNvSpPr txBox="1"/>
          <p:nvPr/>
        </p:nvSpPr>
        <p:spPr>
          <a:xfrm>
            <a:off x="4195762" y="5853708"/>
            <a:ext cx="4162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УНИВЕРСАЛЬНЫЕ КАРТОЧКИ-ПОДСКАЗКИ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7B40E4-3998-49B1-A04A-C77494744DFC}"/>
              </a:ext>
            </a:extLst>
          </p:cNvPr>
          <p:cNvSpPr txBox="1"/>
          <p:nvPr/>
        </p:nvSpPr>
        <p:spPr>
          <a:xfrm>
            <a:off x="7048500" y="2771775"/>
            <a:ext cx="4705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Безопасность волонтера. Профессиональное выгорание. </a:t>
            </a:r>
          </a:p>
        </p:txBody>
      </p:sp>
    </p:spTree>
    <p:extLst>
      <p:ext uri="{BB962C8B-B14F-4D97-AF65-F5344CB8AC3E}">
        <p14:creationId xmlns:p14="http://schemas.microsoft.com/office/powerpoint/2010/main" val="1162478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5BCF9B7-51C9-4661-BE04-65CE94CB0093}"/>
              </a:ext>
            </a:extLst>
          </p:cNvPr>
          <p:cNvSpPr/>
          <p:nvPr/>
        </p:nvSpPr>
        <p:spPr>
          <a:xfrm>
            <a:off x="1457324" y="4315531"/>
            <a:ext cx="5229226" cy="17716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4DC7D91-543B-454C-8A8E-3FE8C7DE96B1}"/>
              </a:ext>
            </a:extLst>
          </p:cNvPr>
          <p:cNvSpPr/>
          <p:nvPr/>
        </p:nvSpPr>
        <p:spPr>
          <a:xfrm>
            <a:off x="1457324" y="2963755"/>
            <a:ext cx="5229226" cy="109389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3719DBF-2301-4FB6-8948-8FAA01FB5236}"/>
              </a:ext>
            </a:extLst>
          </p:cNvPr>
          <p:cNvSpPr/>
          <p:nvPr/>
        </p:nvSpPr>
        <p:spPr>
          <a:xfrm>
            <a:off x="1457325" y="2057400"/>
            <a:ext cx="5229225" cy="6286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3B3056B-68CB-4798-A8F1-DF8E3AF46413}"/>
              </a:ext>
            </a:extLst>
          </p:cNvPr>
          <p:cNvSpPr/>
          <p:nvPr/>
        </p:nvSpPr>
        <p:spPr>
          <a:xfrm>
            <a:off x="1457325" y="1190625"/>
            <a:ext cx="5229225" cy="7048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4C88E1F-AB0C-47A0-9B5C-BA90F6F7C2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114" y="122345"/>
            <a:ext cx="1623353" cy="66133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B448BB-A2DA-4ECB-8876-DAA3B66D86E0}"/>
              </a:ext>
            </a:extLst>
          </p:cNvPr>
          <p:cNvSpPr txBox="1"/>
          <p:nvPr/>
        </p:nvSpPr>
        <p:spPr>
          <a:xfrm>
            <a:off x="2176462" y="352425"/>
            <a:ext cx="7839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ОЧНЫЙ ТРЕНИНГ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A5108B-BC2C-4C2B-9C8E-3DB549705C0D}"/>
              </a:ext>
            </a:extLst>
          </p:cNvPr>
          <p:cNvSpPr txBox="1"/>
          <p:nvPr/>
        </p:nvSpPr>
        <p:spPr>
          <a:xfrm>
            <a:off x="1457325" y="1358384"/>
            <a:ext cx="5600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Два дня интенсивных  занятий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1AC44C-840A-4A9B-BD18-4354ACB565B0}"/>
              </a:ext>
            </a:extLst>
          </p:cNvPr>
          <p:cNvSpPr txBox="1"/>
          <p:nvPr/>
        </p:nvSpPr>
        <p:spPr>
          <a:xfrm>
            <a:off x="1457325" y="2153846"/>
            <a:ext cx="5600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21 практическое упражнение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F3BF60-5E5A-421B-893D-A2E4EA30EF5E}"/>
              </a:ext>
            </a:extLst>
          </p:cNvPr>
          <p:cNvSpPr txBox="1"/>
          <p:nvPr/>
        </p:nvSpPr>
        <p:spPr>
          <a:xfrm>
            <a:off x="1457324" y="3297238"/>
            <a:ext cx="4905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30 волонтеров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C4532F-4773-42EE-ABFF-92F22CBBC187}"/>
              </a:ext>
            </a:extLst>
          </p:cNvPr>
          <p:cNvSpPr txBox="1"/>
          <p:nvPr/>
        </p:nvSpPr>
        <p:spPr>
          <a:xfrm>
            <a:off x="1687829" y="4391133"/>
            <a:ext cx="45796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Создан </a:t>
            </a:r>
          </a:p>
          <a:p>
            <a:r>
              <a:rPr lang="ru-RU" sz="2400" dirty="0"/>
              <a:t>Сборник материалов для проведения  очного тренинга по проекту «Спутник»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06C5D27-ACA0-4A7D-A694-113CC5FDDC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760" y="3608257"/>
            <a:ext cx="3140820" cy="252836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F046B51-8860-4A12-A15F-6A3A878395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171" t="15000" r="23150" b="17361"/>
          <a:stretch/>
        </p:blipFill>
        <p:spPr>
          <a:xfrm>
            <a:off x="7919085" y="1057947"/>
            <a:ext cx="3207495" cy="219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915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4C88E1F-AB0C-47A0-9B5C-BA90F6F7C2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114" y="122345"/>
            <a:ext cx="1623353" cy="66133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FC1BF8-8FB6-4315-AB5E-81C3F9EC7440}"/>
              </a:ext>
            </a:extLst>
          </p:cNvPr>
          <p:cNvSpPr txBox="1"/>
          <p:nvPr/>
        </p:nvSpPr>
        <p:spPr>
          <a:xfrm>
            <a:off x="1781467" y="504825"/>
            <a:ext cx="8505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СТАЖИРОВКА  ВОЛОНТЕРОВ В НКО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DEF5D8C-5706-48B5-B70A-F70CDE0729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5" y="4007406"/>
            <a:ext cx="3248887" cy="24366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49756BC-4AE3-4323-B0A9-85068FF37FDC}"/>
              </a:ext>
            </a:extLst>
          </p:cNvPr>
          <p:cNvSpPr txBox="1"/>
          <p:nvPr/>
        </p:nvSpPr>
        <p:spPr>
          <a:xfrm>
            <a:off x="1357312" y="1164304"/>
            <a:ext cx="5305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/>
              <a:t>Встреча с наставниками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81E6F9-5711-4D63-AC9D-22A90994AEC5}"/>
              </a:ext>
            </a:extLst>
          </p:cNvPr>
          <p:cNvSpPr txBox="1"/>
          <p:nvPr/>
        </p:nvSpPr>
        <p:spPr>
          <a:xfrm>
            <a:off x="1381125" y="1781630"/>
            <a:ext cx="5305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/>
              <a:t>Обозначение направлений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460B29-DA02-4271-9425-A60225DAEADF}"/>
              </a:ext>
            </a:extLst>
          </p:cNvPr>
          <p:cNvSpPr txBox="1"/>
          <p:nvPr/>
        </p:nvSpPr>
        <p:spPr>
          <a:xfrm>
            <a:off x="1381125" y="2398956"/>
            <a:ext cx="5429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/>
              <a:t>Определение роли наставника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15DBD6-8000-4E76-95E9-B00FEEB01A67}"/>
              </a:ext>
            </a:extLst>
          </p:cNvPr>
          <p:cNvSpPr txBox="1"/>
          <p:nvPr/>
        </p:nvSpPr>
        <p:spPr>
          <a:xfrm>
            <a:off x="1357312" y="2916464"/>
            <a:ext cx="5429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/>
              <a:t>Алгоритм работы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F9381E-F3BE-41D8-A50D-66BC600717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237" y="4007406"/>
            <a:ext cx="3305175" cy="24788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50409D1-5FB1-4AF1-9E1E-310EECCCED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637" y="4007406"/>
            <a:ext cx="3273229" cy="24549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A57764D-4166-42E0-B166-FE36129CBFA5}"/>
              </a:ext>
            </a:extLst>
          </p:cNvPr>
          <p:cNvSpPr txBox="1"/>
          <p:nvPr/>
        </p:nvSpPr>
        <p:spPr>
          <a:xfrm>
            <a:off x="1357312" y="3475757"/>
            <a:ext cx="5848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/>
              <a:t>Эффективность работы волонтеров </a:t>
            </a:r>
          </a:p>
        </p:txBody>
      </p:sp>
    </p:spTree>
    <p:extLst>
      <p:ext uri="{BB962C8B-B14F-4D97-AF65-F5344CB8AC3E}">
        <p14:creationId xmlns:p14="http://schemas.microsoft.com/office/powerpoint/2010/main" val="97207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4C88E1F-AB0C-47A0-9B5C-BA90F6F7C2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114" y="122345"/>
            <a:ext cx="1623353" cy="66133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E80556-ED82-484F-95AD-A2AF1E400ECD}"/>
              </a:ext>
            </a:extLst>
          </p:cNvPr>
          <p:cNvSpPr txBox="1"/>
          <p:nvPr/>
        </p:nvSpPr>
        <p:spPr>
          <a:xfrm>
            <a:off x="2152650" y="485775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Публикации в социальных сетях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0C24F8-15E2-47D8-8520-DD4A264F80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53" t="21667" r="32578" b="12639"/>
          <a:stretch/>
        </p:blipFill>
        <p:spPr>
          <a:xfrm>
            <a:off x="5106038" y="3724930"/>
            <a:ext cx="3229467" cy="2777341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74E0D68-0FE3-4B6D-8741-8629797EA26C}"/>
              </a:ext>
            </a:extLst>
          </p:cNvPr>
          <p:cNvSpPr/>
          <p:nvPr/>
        </p:nvSpPr>
        <p:spPr>
          <a:xfrm>
            <a:off x="1344669" y="1333500"/>
            <a:ext cx="9772650" cy="18954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410B10-5027-4F43-A8F5-E5F7F1A5B843}"/>
              </a:ext>
            </a:extLst>
          </p:cNvPr>
          <p:cNvSpPr txBox="1"/>
          <p:nvPr/>
        </p:nvSpPr>
        <p:spPr>
          <a:xfrm>
            <a:off x="2090737" y="1733550"/>
            <a:ext cx="80105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Более 50 публикаций  в социальных сетях, мессенджерах,  на сайтах компаний  партнеров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4620B9D-A138-4626-840F-14BC1690AFD2}"/>
              </a:ext>
            </a:extLst>
          </p:cNvPr>
          <p:cNvPicPr/>
          <p:nvPr/>
        </p:nvPicPr>
        <p:blipFill rotWithShape="1">
          <a:blip r:embed="rId4"/>
          <a:srcRect l="24666" t="22919" r="31721" b="11517"/>
          <a:stretch/>
        </p:blipFill>
        <p:spPr>
          <a:xfrm>
            <a:off x="8492393" y="3648731"/>
            <a:ext cx="3413856" cy="272349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8A9C000-8032-4439-B551-4922A2C49C4C}"/>
              </a:ext>
            </a:extLst>
          </p:cNvPr>
          <p:cNvPicPr/>
          <p:nvPr/>
        </p:nvPicPr>
        <p:blipFill rotWithShape="1">
          <a:blip r:embed="rId5"/>
          <a:srcRect r="32202" b="7766"/>
          <a:stretch/>
        </p:blipFill>
        <p:spPr>
          <a:xfrm>
            <a:off x="1277994" y="3724930"/>
            <a:ext cx="3671156" cy="286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533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0A48CD8-92CB-4CDA-817F-F7758DE486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115" y="122345"/>
            <a:ext cx="1118236" cy="66133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10FE86-6DE3-4620-9213-322770ECBD7F}"/>
              </a:ext>
            </a:extLst>
          </p:cNvPr>
          <p:cNvSpPr txBox="1"/>
          <p:nvPr/>
        </p:nvSpPr>
        <p:spPr>
          <a:xfrm>
            <a:off x="965200" y="613330"/>
            <a:ext cx="8172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РЕЗУЛЬТАТЫ ПРОЕКТА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84299E-049A-46E6-88B6-12FB82266AD9}"/>
              </a:ext>
            </a:extLst>
          </p:cNvPr>
          <p:cNvSpPr txBox="1"/>
          <p:nvPr/>
        </p:nvSpPr>
        <p:spPr>
          <a:xfrm>
            <a:off x="965200" y="1504425"/>
            <a:ext cx="11068685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sz="2400" b="0" i="0" u="none" strike="noStrike" baseline="0" dirty="0"/>
              <a:t>Создана обучающая  онлайн программа, состоящая </a:t>
            </a:r>
            <a:r>
              <a:rPr lang="ru-RU" sz="2400" dirty="0"/>
              <a:t> </a:t>
            </a:r>
            <a:r>
              <a:rPr lang="ru-RU" sz="2400" b="0" i="0" u="none" strike="noStrike" baseline="0" dirty="0"/>
              <a:t>из 4 блоков, включающих  22 видеоролика, авторские презентации, тестовые задания.</a:t>
            </a:r>
            <a:endParaRPr lang="ru-RU" sz="2400" dirty="0"/>
          </a:p>
          <a:p>
            <a:pPr algn="l"/>
            <a:endParaRPr lang="ru-RU" sz="2400" dirty="0"/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sz="2400" b="0" i="0" u="none" strike="noStrike" baseline="0" dirty="0"/>
              <a:t> </a:t>
            </a:r>
            <a:r>
              <a:rPr lang="ru-RU" sz="2400" dirty="0"/>
              <a:t>Создано</a:t>
            </a:r>
            <a:r>
              <a:rPr lang="ru-RU" sz="2400" b="0" i="0" u="none" strike="noStrike" baseline="0" dirty="0"/>
              <a:t> «Методическое пособие для волонтеров и сотрудников НКО, способствующих профилактике ВИЧ-инфекции»</a:t>
            </a:r>
          </a:p>
          <a:p>
            <a:pPr algn="l"/>
            <a:endParaRPr lang="ru-RU" sz="2400" b="0" i="0" u="none" strike="noStrike" baseline="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400" dirty="0"/>
              <a:t>Проведен очный тренинг для 30 участников</a:t>
            </a:r>
          </a:p>
          <a:p>
            <a:endParaRPr lang="ru-RU" sz="24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400" b="0" i="0" u="none" strike="noStrike" baseline="0" dirty="0"/>
              <a:t>Разработан «Сборник материалов для проведения очного тренинга»</a:t>
            </a:r>
          </a:p>
          <a:p>
            <a:endParaRPr lang="ru-RU" sz="2400" dirty="0"/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sz="2400" dirty="0"/>
              <a:t>Волонтеры  проходят с</a:t>
            </a:r>
            <a:r>
              <a:rPr lang="ru-RU" sz="2400" b="0" i="0" u="none" strike="noStrike" baseline="0" dirty="0"/>
              <a:t>тажировку в НКО г. Екатеринбурга и Свердловской области. </a:t>
            </a:r>
          </a:p>
          <a:p>
            <a:pPr algn="l"/>
            <a:endParaRPr lang="ru-RU" sz="2000" dirty="0">
              <a:latin typeface="TimesNewRomanPSMT"/>
            </a:endParaRPr>
          </a:p>
        </p:txBody>
      </p:sp>
    </p:spTree>
    <p:extLst>
      <p:ext uri="{BB962C8B-B14F-4D97-AF65-F5344CB8AC3E}">
        <p14:creationId xmlns:p14="http://schemas.microsoft.com/office/powerpoint/2010/main" val="2312840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4C88E1F-AB0C-47A0-9B5C-BA90F6F7C2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114" y="122345"/>
            <a:ext cx="1623353" cy="66133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FE9C11-E295-49EE-BBA4-0722200B1A55}"/>
              </a:ext>
            </a:extLst>
          </p:cNvPr>
          <p:cNvSpPr txBox="1"/>
          <p:nvPr/>
        </p:nvSpPr>
        <p:spPr>
          <a:xfrm>
            <a:off x="1118236" y="613618"/>
            <a:ext cx="107061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Вывод</a:t>
            </a:r>
          </a:p>
          <a:p>
            <a:endParaRPr lang="ru-RU" sz="3600" b="1" dirty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200" dirty="0"/>
              <a:t>Нам удалось создать универсальный и полезный инструмент для обучения волонтеров и сотрудников НКО.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ru-RU" sz="3200" dirty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200" dirty="0"/>
              <a:t>Проект способен развить потенциал НКО, так как помогает усилить кадровый  состав.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ru-RU" sz="3200" dirty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ru-RU" sz="3200" dirty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ru-RU" sz="3200" dirty="0"/>
          </a:p>
          <a:p>
            <a:pPr algn="l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50698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4C88E1F-AB0C-47A0-9B5C-BA90F6F7C2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114" y="122345"/>
            <a:ext cx="1623353" cy="66133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FE9C11-E295-49EE-BBA4-0722200B1A55}"/>
              </a:ext>
            </a:extLst>
          </p:cNvPr>
          <p:cNvSpPr txBox="1"/>
          <p:nvPr/>
        </p:nvSpPr>
        <p:spPr>
          <a:xfrm>
            <a:off x="1051561" y="280243"/>
            <a:ext cx="10706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Дальнейшее развитие проекта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25D1BD-E8DA-4686-AC0F-F074BDF1FF93}"/>
              </a:ext>
            </a:extLst>
          </p:cNvPr>
          <p:cNvSpPr txBox="1"/>
          <p:nvPr/>
        </p:nvSpPr>
        <p:spPr>
          <a:xfrm>
            <a:off x="969790" y="926574"/>
            <a:ext cx="1111948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2400" dirty="0"/>
              <a:t>Хорошая обратная связь, говорит о заинтересованности  учащихся. Мы готовы улучшать проект: доснять  лекции, улучшить тесты.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ru-RU" sz="2400" dirty="0"/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2400" b="0" i="0" u="none" strike="noStrike" baseline="0" dirty="0"/>
              <a:t>При помощи «Спутника»  можно создать эффективную систему ресоциализации  для представителей ключевых групп населения через общественно-полезную деятельность.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ru-RU" sz="2400" b="0" i="0" u="none" strike="noStrike" baseline="0" dirty="0"/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2400" dirty="0"/>
              <a:t> </a:t>
            </a:r>
            <a:r>
              <a:rPr lang="ru-RU" sz="2400" b="0" i="0" u="none" strike="noStrike" baseline="0" dirty="0"/>
              <a:t>Создать эффективную модель обучения  в СО НКО Свердловской области и передать опыт в регионы РФ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ru-RU" sz="2400" b="0" i="0" u="none" strike="noStrike" baseline="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/>
              <a:t>Организации, работающие с уязвимыми группами населения, могут использовать «Спутник» для обучения сотрудников и волонтеров.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/>
              <a:t>Необходимо проводить выездной очный тренинг для волонтеров и сотрудников НКО. </a:t>
            </a:r>
          </a:p>
          <a:p>
            <a:endParaRPr lang="ru-RU" sz="2400" dirty="0"/>
          </a:p>
          <a:p>
            <a:endParaRPr lang="ru-RU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400" dirty="0">
              <a:latin typeface="TimesNewRomanPSM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800" b="0" i="0" u="none" strike="noStrike" baseline="0" dirty="0">
              <a:latin typeface="TimesNewRomanPSMT"/>
            </a:endParaRPr>
          </a:p>
        </p:txBody>
      </p:sp>
    </p:spTree>
    <p:extLst>
      <p:ext uri="{BB962C8B-B14F-4D97-AF65-F5344CB8AC3E}">
        <p14:creationId xmlns:p14="http://schemas.microsoft.com/office/powerpoint/2010/main" val="2502602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4C88E1F-AB0C-47A0-9B5C-BA90F6F7C2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114" y="122345"/>
            <a:ext cx="1623353" cy="66133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FE9C11-E295-49EE-BBA4-0722200B1A55}"/>
              </a:ext>
            </a:extLst>
          </p:cNvPr>
          <p:cNvSpPr txBox="1"/>
          <p:nvPr/>
        </p:nvSpPr>
        <p:spPr>
          <a:xfrm>
            <a:off x="1118236" y="613618"/>
            <a:ext cx="107061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/>
          </a:p>
          <a:p>
            <a:pPr algn="ctr"/>
            <a:endParaRPr lang="ru-RU" sz="3600" b="1" dirty="0"/>
          </a:p>
          <a:p>
            <a:pPr algn="ctr"/>
            <a:endParaRPr lang="ru-RU" sz="3600" b="1" dirty="0"/>
          </a:p>
          <a:p>
            <a:pPr algn="ctr"/>
            <a:r>
              <a:rPr lang="ru-RU" sz="3600" b="1" dirty="0"/>
              <a:t>Спасибо за внимание.</a:t>
            </a:r>
          </a:p>
          <a:p>
            <a:pPr algn="ctr"/>
            <a:r>
              <a:rPr lang="ru-RU" sz="3600" b="1" dirty="0"/>
              <a:t>Нам важно услышать ваше мнение </a:t>
            </a:r>
          </a:p>
          <a:p>
            <a:pPr algn="ctr"/>
            <a:r>
              <a:rPr lang="ru-RU" sz="3600" b="1" dirty="0"/>
              <a:t>и ваши предложения.</a:t>
            </a:r>
          </a:p>
          <a:p>
            <a:endParaRPr lang="ru-RU" sz="3600" b="1" dirty="0"/>
          </a:p>
          <a:p>
            <a:pPr algn="just"/>
            <a:endParaRPr lang="ru-RU" sz="3200" dirty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ru-RU" sz="3200" dirty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ru-RU" sz="3200" dirty="0"/>
          </a:p>
          <a:p>
            <a:pPr algn="l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822010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0A48CD8-92CB-4CDA-817F-F7758DE486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115" y="122345"/>
            <a:ext cx="1118236" cy="66133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0EF16F-7802-4F8D-806E-F52E40F5277C}"/>
              </a:ext>
            </a:extLst>
          </p:cNvPr>
          <p:cNvSpPr txBox="1"/>
          <p:nvPr/>
        </p:nvSpPr>
        <p:spPr>
          <a:xfrm>
            <a:off x="1276351" y="1036486"/>
            <a:ext cx="10687049" cy="4785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Региональный общественный фонд Свердловской области "Новая Жизнь" на территории Свердловской области, за счет средств областного бюджета и гранта Президента Российской Федерации, осуществляет проект «Спутник», направленный на: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Привлечение к обучению граждан старше 18 лет, с целью повышения их грамотности по теме ВИЧ-инфекции и других социально значимых заболеваний.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Привлечение, прошедших курс, в ряды волонтеров для дальнейшей работы с людьми, живущими с ВИЧ. Через волонтеров донести до общего населения достоверную информацию о ВИЧ-инфекции, помочь узнать свой ВИЧ-статус большему количеству людей.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профессионального уровня сотрудников, которые работают в организациях, способствующих профилактике и лечению ВИЧ-инфекции.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реализации проекта принимают участие специалисты: психологи, врачи-инфекционисты, специалисты СПИД -центра и сотрудники НКО, работающие в теме ВИЧ.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10FE86-6DE3-4620-9213-322770ECBD7F}"/>
              </a:ext>
            </a:extLst>
          </p:cNvPr>
          <p:cNvSpPr txBox="1"/>
          <p:nvPr/>
        </p:nvSpPr>
        <p:spPr>
          <a:xfrm>
            <a:off x="1895475" y="249793"/>
            <a:ext cx="8172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 Black" panose="020B0A04020102020204" pitchFamily="34" charset="0"/>
              </a:rPr>
              <a:t>ОПИСАНИЕ ПРОЕКТА </a:t>
            </a:r>
          </a:p>
        </p:txBody>
      </p:sp>
    </p:spTree>
    <p:extLst>
      <p:ext uri="{BB962C8B-B14F-4D97-AF65-F5344CB8AC3E}">
        <p14:creationId xmlns:p14="http://schemas.microsoft.com/office/powerpoint/2010/main" val="3839728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0A48CD8-92CB-4CDA-817F-F7758DE486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112" y="122345"/>
            <a:ext cx="1199887" cy="66133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DED05E-A596-4287-A869-3E6A86E30BA2}"/>
              </a:ext>
            </a:extLst>
          </p:cNvPr>
          <p:cNvSpPr txBox="1"/>
          <p:nvPr/>
        </p:nvSpPr>
        <p:spPr>
          <a:xfrm>
            <a:off x="2919412" y="300341"/>
            <a:ext cx="63531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 Black" panose="020B0A04020102020204" pitchFamily="34" charset="0"/>
              </a:rPr>
              <a:t>ON-LINE </a:t>
            </a:r>
            <a:r>
              <a:rPr lang="ru-RU" sz="2400" b="1" dirty="0">
                <a:latin typeface="Arial Black" panose="020B0A04020102020204" pitchFamily="34" charset="0"/>
              </a:rPr>
              <a:t> КУРС «СПУТНИК»</a:t>
            </a:r>
          </a:p>
          <a:p>
            <a:pPr algn="ctr"/>
            <a:r>
              <a:rPr lang="ru-RU" b="1" dirty="0"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AD1DD7-636C-4729-AA19-D546DFF4CF2F}"/>
              </a:ext>
            </a:extLst>
          </p:cNvPr>
          <p:cNvSpPr txBox="1"/>
          <p:nvPr/>
        </p:nvSpPr>
        <p:spPr>
          <a:xfrm>
            <a:off x="2151729" y="795219"/>
            <a:ext cx="8059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Ссылка </a:t>
            </a:r>
            <a:r>
              <a:rPr lang="ru-RU" sz="1800" u="sng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https://stepik.org/invitation/b18308bf95bda5d71a17ab10cd5f8d1c57ca6538/</a:t>
            </a:r>
            <a:endParaRPr lang="ru-RU" sz="18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34C68A-C743-4795-8AF5-6D6572D67E48}"/>
              </a:ext>
            </a:extLst>
          </p:cNvPr>
          <p:cNvSpPr txBox="1"/>
          <p:nvPr/>
        </p:nvSpPr>
        <p:spPr>
          <a:xfrm>
            <a:off x="1905144" y="4682192"/>
            <a:ext cx="9201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D9D0A9C9-A817-4F52-BB83-9C521BAB0D1B}"/>
              </a:ext>
            </a:extLst>
          </p:cNvPr>
          <p:cNvSpPr/>
          <p:nvPr/>
        </p:nvSpPr>
        <p:spPr>
          <a:xfrm>
            <a:off x="4193407" y="1661979"/>
            <a:ext cx="3292371" cy="203229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22 лекции разбиты на четыре блока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Эффективность волонтера;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Все о социально значимых заболеваниях;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Работа с КГ;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Неконфликтное общение;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A6AFBFF1-4B78-4028-A004-28984B99D0F1}"/>
              </a:ext>
            </a:extLst>
          </p:cNvPr>
          <p:cNvSpPr/>
          <p:nvPr/>
        </p:nvSpPr>
        <p:spPr>
          <a:xfrm>
            <a:off x="886632" y="1709003"/>
            <a:ext cx="2821767" cy="1969964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DC32BA0D-BC7A-4B28-B85F-3F716960188B}"/>
              </a:ext>
            </a:extLst>
          </p:cNvPr>
          <p:cNvSpPr/>
          <p:nvPr/>
        </p:nvSpPr>
        <p:spPr>
          <a:xfrm>
            <a:off x="7970786" y="1672841"/>
            <a:ext cx="3141170" cy="206812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A944C7-EB38-4193-9764-E5F84455E69C}"/>
              </a:ext>
            </a:extLst>
          </p:cNvPr>
          <p:cNvSpPr txBox="1"/>
          <p:nvPr/>
        </p:nvSpPr>
        <p:spPr>
          <a:xfrm>
            <a:off x="963213" y="1922205"/>
            <a:ext cx="27596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Авторские презентации</a:t>
            </a:r>
          </a:p>
          <a:p>
            <a:pPr algn="ctr"/>
            <a:endParaRPr lang="ru-RU" sz="2000" b="1" dirty="0"/>
          </a:p>
          <a:p>
            <a:pPr algn="ctr"/>
            <a:r>
              <a:rPr lang="ru-RU" sz="2000" b="1" dirty="0"/>
              <a:t>Методическое пособие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57C7D1-EA06-4FEA-BA71-4F71E39B1C2F}"/>
              </a:ext>
            </a:extLst>
          </p:cNvPr>
          <p:cNvSpPr txBox="1"/>
          <p:nvPr/>
        </p:nvSpPr>
        <p:spPr>
          <a:xfrm>
            <a:off x="8148877" y="1789165"/>
            <a:ext cx="27849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Проверочные тесты</a:t>
            </a:r>
          </a:p>
          <a:p>
            <a:pPr algn="ctr"/>
            <a:r>
              <a:rPr lang="ru-RU" dirty="0"/>
              <a:t>максимальное количество баллов  64</a:t>
            </a:r>
          </a:p>
          <a:p>
            <a:pPr algn="ctr"/>
            <a:endParaRPr lang="ru-RU" b="1" dirty="0"/>
          </a:p>
          <a:p>
            <a:pPr algn="ctr"/>
            <a:r>
              <a:rPr lang="ru-RU" b="1" dirty="0"/>
              <a:t>Входящий и исходящий тесты ( идентичные)</a:t>
            </a:r>
          </a:p>
          <a:p>
            <a:pPr algn="ctr"/>
            <a:endParaRPr lang="ru-RU" b="1" dirty="0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C670C678-5A4A-4CAA-9463-99448FA60832}"/>
              </a:ext>
            </a:extLst>
          </p:cNvPr>
          <p:cNvSpPr/>
          <p:nvPr/>
        </p:nvSpPr>
        <p:spPr>
          <a:xfrm>
            <a:off x="1698236" y="3972260"/>
            <a:ext cx="8966056" cy="1067465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С 1 мая по  27 июля, всем прошедшим обучение,  мы предлагали заполнить анкету для того, чтобы попасть на очный тренинг</a:t>
            </a:r>
          </a:p>
          <a:p>
            <a:pPr algn="ctr"/>
            <a:endParaRPr lang="ru-RU" dirty="0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99F04806-A735-463E-938D-400C14B586A6}"/>
              </a:ext>
            </a:extLst>
          </p:cNvPr>
          <p:cNvSpPr/>
          <p:nvPr/>
        </p:nvSpPr>
        <p:spPr>
          <a:xfrm>
            <a:off x="1905144" y="5263360"/>
            <a:ext cx="8458200" cy="86433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40DC94B-F4BC-49FC-81E5-991B8767548B}"/>
              </a:ext>
            </a:extLst>
          </p:cNvPr>
          <p:cNvSpPr txBox="1"/>
          <p:nvPr/>
        </p:nvSpPr>
        <p:spPr>
          <a:xfrm>
            <a:off x="2087702" y="5495471"/>
            <a:ext cx="81871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После прохождения курса система автоматически выдает сертификат  </a:t>
            </a:r>
          </a:p>
        </p:txBody>
      </p:sp>
    </p:spTree>
    <p:extLst>
      <p:ext uri="{BB962C8B-B14F-4D97-AF65-F5344CB8AC3E}">
        <p14:creationId xmlns:p14="http://schemas.microsoft.com/office/powerpoint/2010/main" val="1253526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4E9F922-E6AA-4E56-A05B-134D1FD583C6}"/>
              </a:ext>
            </a:extLst>
          </p:cNvPr>
          <p:cNvSpPr txBox="1"/>
          <p:nvPr/>
        </p:nvSpPr>
        <p:spPr>
          <a:xfrm>
            <a:off x="1948921" y="714468"/>
            <a:ext cx="4147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Показатели  </a:t>
            </a:r>
            <a:r>
              <a:rPr lang="en-US" sz="2400" b="1" dirty="0"/>
              <a:t>on-line </a:t>
            </a:r>
            <a:r>
              <a:rPr lang="ru-RU" sz="2400" b="1" dirty="0"/>
              <a:t>курса   27.07.2022 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D7D99A13-AACD-4C0A-8501-06239C17F9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3791271"/>
              </p:ext>
            </p:extLst>
          </p:nvPr>
        </p:nvGraphicFramePr>
        <p:xfrm>
          <a:off x="1608667" y="1845734"/>
          <a:ext cx="5063066" cy="3758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9051239-FD8A-493E-88AF-6C6E15D143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114" y="122345"/>
            <a:ext cx="1623353" cy="66133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414A51-5FE7-4B62-A6E1-9390973D7645}"/>
              </a:ext>
            </a:extLst>
          </p:cNvPr>
          <p:cNvSpPr txBox="1"/>
          <p:nvPr/>
        </p:nvSpPr>
        <p:spPr>
          <a:xfrm>
            <a:off x="7416800" y="714468"/>
            <a:ext cx="414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Показатели</a:t>
            </a:r>
            <a:r>
              <a:rPr lang="ru-RU" sz="2000" b="1" dirty="0"/>
              <a:t> </a:t>
            </a:r>
            <a:r>
              <a:rPr lang="en-US" sz="2400" b="1" dirty="0"/>
              <a:t>on-line </a:t>
            </a:r>
            <a:r>
              <a:rPr lang="ru-RU" sz="2400" b="1" dirty="0"/>
              <a:t>курса </a:t>
            </a:r>
          </a:p>
          <a:p>
            <a:pPr algn="ctr"/>
            <a:r>
              <a:rPr lang="ru-RU" sz="2400" b="1" dirty="0"/>
              <a:t> 16.11.2022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5205693C-BF38-4878-9CB3-0BBC3F9193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4542980"/>
              </p:ext>
            </p:extLst>
          </p:nvPr>
        </p:nvGraphicFramePr>
        <p:xfrm>
          <a:off x="6671733" y="1873554"/>
          <a:ext cx="5063066" cy="3758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16093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0A48CD8-92CB-4CDA-817F-F7758DE486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114" y="122345"/>
            <a:ext cx="1623353" cy="6613310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0D5529F1-8674-4EFA-A4C1-8BA5E7E0B8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255144"/>
              </p:ext>
            </p:extLst>
          </p:nvPr>
        </p:nvGraphicFramePr>
        <p:xfrm>
          <a:off x="1905000" y="1953633"/>
          <a:ext cx="9639299" cy="47820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71255">
                  <a:extLst>
                    <a:ext uri="{9D8B030D-6E8A-4147-A177-3AD203B41FA5}">
                      <a16:colId xmlns:a16="http://schemas.microsoft.com/office/drawing/2014/main" val="549866402"/>
                    </a:ext>
                  </a:extLst>
                </a:gridCol>
                <a:gridCol w="1758752">
                  <a:extLst>
                    <a:ext uri="{9D8B030D-6E8A-4147-A177-3AD203B41FA5}">
                      <a16:colId xmlns:a16="http://schemas.microsoft.com/office/drawing/2014/main" val="3762069594"/>
                    </a:ext>
                  </a:extLst>
                </a:gridCol>
                <a:gridCol w="3609292">
                  <a:extLst>
                    <a:ext uri="{9D8B030D-6E8A-4147-A177-3AD203B41FA5}">
                      <a16:colId xmlns:a16="http://schemas.microsoft.com/office/drawing/2014/main" val="22883070"/>
                    </a:ext>
                  </a:extLst>
                </a:gridCol>
              </a:tblGrid>
              <a:tr h="5435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Город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Количество респондентов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% от ответивших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15660169"/>
                  </a:ext>
                </a:extLst>
              </a:tr>
              <a:tr h="2649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Екатеринбург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54,5%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81272531"/>
                  </a:ext>
                </a:extLst>
              </a:tr>
              <a:tr h="2649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Не указан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10,9%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46790195"/>
                  </a:ext>
                </a:extLst>
              </a:tr>
              <a:tr h="2649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Волгоград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5,5%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21624678"/>
                  </a:ext>
                </a:extLst>
              </a:tr>
              <a:tr h="2649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Первоуральск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5,5%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15827172"/>
                  </a:ext>
                </a:extLst>
              </a:tr>
              <a:tr h="2649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Карпинск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3,6%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06293355"/>
                  </a:ext>
                </a:extLst>
              </a:tr>
              <a:tr h="2649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Камышлов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3,6%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09759340"/>
                  </a:ext>
                </a:extLst>
              </a:tr>
              <a:tr h="2649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Марий Эл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1,8%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79925002"/>
                  </a:ext>
                </a:extLst>
              </a:tr>
              <a:tr h="2649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Краснотурьинск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1,8%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01474908"/>
                  </a:ext>
                </a:extLst>
              </a:tr>
              <a:tr h="2649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Ревда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1,8%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28325514"/>
                  </a:ext>
                </a:extLst>
              </a:tr>
              <a:tr h="2649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Североуральск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1,8%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63684699"/>
                  </a:ext>
                </a:extLst>
              </a:tr>
              <a:tr h="2649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Редкино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1,8%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54069053"/>
                  </a:ext>
                </a:extLst>
              </a:tr>
              <a:tr h="2649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Верхняя Салда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1,8%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55162174"/>
                  </a:ext>
                </a:extLst>
              </a:tr>
              <a:tr h="2649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Южно-Сахалинск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1,8%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25933872"/>
                  </a:ext>
                </a:extLst>
              </a:tr>
              <a:tr h="2649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Каменск-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</a:rPr>
                        <a:t>уральск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1,8%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47279378"/>
                  </a:ext>
                </a:extLst>
              </a:tr>
              <a:tr h="2649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Нижний Тагил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1,8%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62222531"/>
                  </a:ext>
                </a:extLst>
              </a:tr>
              <a:tr h="2649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Всего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55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100,0%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0776571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44E9258-A117-4FE0-AB9E-1BCD93BF7F5A}"/>
              </a:ext>
            </a:extLst>
          </p:cNvPr>
          <p:cNvSpPr txBox="1"/>
          <p:nvPr/>
        </p:nvSpPr>
        <p:spPr>
          <a:xfrm>
            <a:off x="990601" y="262467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ГЕОГРАФИЯ ПРОЕКТА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8B1AE9-91EA-4CFD-A168-F82802C4906A}"/>
              </a:ext>
            </a:extLst>
          </p:cNvPr>
          <p:cNvSpPr txBox="1"/>
          <p:nvPr/>
        </p:nvSpPr>
        <p:spPr>
          <a:xfrm>
            <a:off x="897467" y="631799"/>
            <a:ext cx="111364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+mj-lt"/>
              </a:rPr>
              <a:t>Изначальная цель проекта – это повышение уровня информированности волонтеров  и укрепление НКО в Свердловской области, но интерес к  </a:t>
            </a:r>
            <a:r>
              <a:rPr lang="en-US" dirty="0">
                <a:latin typeface="+mj-lt"/>
              </a:rPr>
              <a:t>on-line </a:t>
            </a:r>
            <a:r>
              <a:rPr lang="ru-RU" dirty="0">
                <a:latin typeface="+mj-lt"/>
              </a:rPr>
              <a:t>курсу  «Спутник» проявили жители из разных регионов России. </a:t>
            </a:r>
            <a:r>
              <a:rPr lang="ru-RU" sz="18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К сожалению, платформа </a:t>
            </a:r>
            <a:r>
              <a:rPr lang="en-US" sz="1800" dirty="0" err="1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Stepik</a:t>
            </a:r>
            <a:r>
              <a:rPr lang="en-US" sz="18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не позволяет выяснить географическое положение всех обучающихся,  только тех, кто заполнил итоговую анкету.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28759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4C88E1F-AB0C-47A0-9B5C-BA90F6F7C2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252" y="122345"/>
            <a:ext cx="1623353" cy="66133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AB23D2-091C-4B27-916D-E21997116AC6}"/>
              </a:ext>
            </a:extLst>
          </p:cNvPr>
          <p:cNvSpPr txBox="1"/>
          <p:nvPr/>
        </p:nvSpPr>
        <p:spPr>
          <a:xfrm>
            <a:off x="990307" y="204875"/>
            <a:ext cx="6102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ОБРАТНАЯ СВЯЗЬ. КОММЕНТАРИИ</a:t>
            </a:r>
          </a:p>
        </p:txBody>
      </p:sp>
      <p:sp>
        <p:nvSpPr>
          <p:cNvPr id="17" name="Стрелка: пятиугольник 16">
            <a:extLst>
              <a:ext uri="{FF2B5EF4-FFF2-40B4-BE49-F238E27FC236}">
                <a16:creationId xmlns:a16="http://schemas.microsoft.com/office/drawing/2014/main" id="{019B49CE-3AAD-4158-A1A9-4C722C3FDADF}"/>
              </a:ext>
            </a:extLst>
          </p:cNvPr>
          <p:cNvSpPr/>
          <p:nvPr/>
        </p:nvSpPr>
        <p:spPr>
          <a:xfrm>
            <a:off x="990307" y="1461929"/>
            <a:ext cx="5955024" cy="415243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курса</a:t>
            </a:r>
          </a:p>
        </p:txBody>
      </p:sp>
      <p:sp>
        <p:nvSpPr>
          <p:cNvPr id="19" name="Стрелка: пятиугольник 18">
            <a:extLst>
              <a:ext uri="{FF2B5EF4-FFF2-40B4-BE49-F238E27FC236}">
                <a16:creationId xmlns:a16="http://schemas.microsoft.com/office/drawing/2014/main" id="{3DED2889-C021-48EB-A432-B6BC9510E676}"/>
              </a:ext>
            </a:extLst>
          </p:cNvPr>
          <p:cNvSpPr/>
          <p:nvPr/>
        </p:nvSpPr>
        <p:spPr>
          <a:xfrm>
            <a:off x="990307" y="1947266"/>
            <a:ext cx="9789988" cy="1104004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Структуры курса: пользователи указывали на технические моменты курса: опечатки, некорректная формулировка вопроса, неработающие ссылки на презентации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0" name="Стрелка: пятиугольник 19">
            <a:extLst>
              <a:ext uri="{FF2B5EF4-FFF2-40B4-BE49-F238E27FC236}">
                <a16:creationId xmlns:a16="http://schemas.microsoft.com/office/drawing/2014/main" id="{93C06163-DF2B-47CB-8917-1CDE9553CBD0}"/>
              </a:ext>
            </a:extLst>
          </p:cNvPr>
          <p:cNvSpPr/>
          <p:nvPr/>
        </p:nvSpPr>
        <p:spPr>
          <a:xfrm>
            <a:off x="990307" y="3115586"/>
            <a:ext cx="10558915" cy="1254564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Э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моциональная составляющая: учащиеся благодарили за курс и отмечали его сильные стороны</a:t>
            </a:r>
          </a:p>
        </p:txBody>
      </p:sp>
      <p:sp>
        <p:nvSpPr>
          <p:cNvPr id="21" name="Стрелка: пятиугольник 20">
            <a:extLst>
              <a:ext uri="{FF2B5EF4-FFF2-40B4-BE49-F238E27FC236}">
                <a16:creationId xmlns:a16="http://schemas.microsoft.com/office/drawing/2014/main" id="{2027B91D-7B97-415E-BA12-4EEC6DC77FE2}"/>
              </a:ext>
            </a:extLst>
          </p:cNvPr>
          <p:cNvSpPr/>
          <p:nvPr/>
        </p:nvSpPr>
        <p:spPr>
          <a:xfrm>
            <a:off x="990307" y="4434466"/>
            <a:ext cx="11154780" cy="1254564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Возможности участия в очном тренинге: учащиеся спрашивали есть ли возможность попасть на очное мероприятие тем, кто проживает за пределами Свердловской области.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9C6DC7F-087C-4487-93C5-C3332ADBBD4E}"/>
              </a:ext>
            </a:extLst>
          </p:cNvPr>
          <p:cNvSpPr txBox="1"/>
          <p:nvPr/>
        </p:nvSpPr>
        <p:spPr>
          <a:xfrm>
            <a:off x="1032794" y="685180"/>
            <a:ext cx="110645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Все комментарии пользователей  можно разделить на категории: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07DD82F-A6F5-4CB7-B6BE-A53C95679C6B}"/>
              </a:ext>
            </a:extLst>
          </p:cNvPr>
          <p:cNvSpPr txBox="1"/>
          <p:nvPr/>
        </p:nvSpPr>
        <p:spPr>
          <a:xfrm>
            <a:off x="2090363" y="5880432"/>
            <a:ext cx="9182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КОММЕНТАРИИ ПОЛЬЗОВАТЕЛЕЙ ПОМОГЛИ НАМ УЛУЧШИТЬ КУРС</a:t>
            </a:r>
          </a:p>
        </p:txBody>
      </p:sp>
    </p:spTree>
    <p:extLst>
      <p:ext uri="{BB962C8B-B14F-4D97-AF65-F5344CB8AC3E}">
        <p14:creationId xmlns:p14="http://schemas.microsoft.com/office/powerpoint/2010/main" val="2484591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4C88E1F-AB0C-47A0-9B5C-BA90F6F7C2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114" y="122345"/>
            <a:ext cx="1623353" cy="661331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0954AD-4D98-484B-B283-BD34D083DDCA}"/>
              </a:ext>
            </a:extLst>
          </p:cNvPr>
          <p:cNvPicPr/>
          <p:nvPr/>
        </p:nvPicPr>
        <p:blipFill rotWithShape="1">
          <a:blip r:embed="rId3"/>
          <a:srcRect l="28221" t="24629" r="8541" b="8096"/>
          <a:stretch/>
        </p:blipFill>
        <p:spPr bwMode="auto">
          <a:xfrm>
            <a:off x="1155700" y="363220"/>
            <a:ext cx="5029200" cy="345948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Изображение выглядит как текст, снимок экрана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5F56425A-A02C-4DE5-B9AC-8ADEF766D71A}"/>
              </a:ext>
            </a:extLst>
          </p:cNvPr>
          <p:cNvPicPr/>
          <p:nvPr/>
        </p:nvPicPr>
        <p:blipFill rotWithShape="1">
          <a:blip r:embed="rId4"/>
          <a:srcRect l="28221" t="30559" r="7771" b="23603"/>
          <a:stretch/>
        </p:blipFill>
        <p:spPr bwMode="auto">
          <a:xfrm>
            <a:off x="3124200" y="3962400"/>
            <a:ext cx="6553200" cy="2747430"/>
          </a:xfrm>
          <a:prstGeom prst="rect">
            <a:avLst/>
          </a:prstGeom>
          <a:ln>
            <a:solidFill>
              <a:srgbClr val="0070C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CAF4A7B-2AAD-45C7-ABA2-45A2104C312A}"/>
              </a:ext>
            </a:extLst>
          </p:cNvPr>
          <p:cNvPicPr/>
          <p:nvPr/>
        </p:nvPicPr>
        <p:blipFill rotWithShape="1">
          <a:blip r:embed="rId5"/>
          <a:srcRect l="28477" t="18244" r="8412" b="5359"/>
          <a:stretch/>
        </p:blipFill>
        <p:spPr bwMode="auto">
          <a:xfrm>
            <a:off x="6311900" y="363221"/>
            <a:ext cx="5469890" cy="3459480"/>
          </a:xfrm>
          <a:prstGeom prst="rect">
            <a:avLst/>
          </a:prstGeom>
          <a:ln>
            <a:solidFill>
              <a:srgbClr val="0070C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8991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4C88E1F-AB0C-47A0-9B5C-BA90F6F7C2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252" y="122345"/>
            <a:ext cx="1623353" cy="66133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AB23D2-091C-4B27-916D-E21997116AC6}"/>
              </a:ext>
            </a:extLst>
          </p:cNvPr>
          <p:cNvSpPr txBox="1"/>
          <p:nvPr/>
        </p:nvSpPr>
        <p:spPr>
          <a:xfrm>
            <a:off x="1116531" y="500514"/>
            <a:ext cx="6102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ОБРАТНАЯ СВЯЗЬ. ОТЗЫВЫ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BD6D64-23C6-4C9B-BD83-959A5AEF1385}"/>
              </a:ext>
            </a:extLst>
          </p:cNvPr>
          <p:cNvSpPr txBox="1"/>
          <p:nvPr/>
        </p:nvSpPr>
        <p:spPr>
          <a:xfrm>
            <a:off x="1116530" y="962329"/>
            <a:ext cx="991402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На платформе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Stepik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пользователи имеют возможность оставить отзыв и выставить оценку курсу.</a:t>
            </a:r>
          </a:p>
          <a:p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4E0371C0-B222-4234-938E-8D6D4BDF032C}"/>
              </a:ext>
            </a:extLst>
          </p:cNvPr>
          <p:cNvSpPr/>
          <p:nvPr/>
        </p:nvSpPr>
        <p:spPr>
          <a:xfrm>
            <a:off x="1333098" y="1802163"/>
            <a:ext cx="9480884" cy="98177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Суммарная оценка курса составляет 4,9 балла из 5 возможных. 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(на основании 28 отзывов)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" name="Рисунок 9" descr="Изображение выглядит как текст, снимок экрана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765E09D4-A375-41AB-B72D-8A11ECC9696B}"/>
              </a:ext>
            </a:extLst>
          </p:cNvPr>
          <p:cNvPicPr/>
          <p:nvPr/>
        </p:nvPicPr>
        <p:blipFill rotWithShape="1">
          <a:blip r:embed="rId3"/>
          <a:srcRect l="29374" t="18472" r="8926" b="14025"/>
          <a:stretch/>
        </p:blipFill>
        <p:spPr bwMode="auto">
          <a:xfrm>
            <a:off x="2633980" y="2998470"/>
            <a:ext cx="6497320" cy="373718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13911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559CF35-0539-4958-BE1A-BC057BAD4436}"/>
              </a:ext>
            </a:extLst>
          </p:cNvPr>
          <p:cNvSpPr/>
          <p:nvPr/>
        </p:nvSpPr>
        <p:spPr>
          <a:xfrm>
            <a:off x="720072" y="1501679"/>
            <a:ext cx="6534003" cy="132134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4C88E1F-AB0C-47A0-9B5C-BA90F6F7C2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28926"/>
            <a:ext cx="857250" cy="66133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40B159-E1E2-461F-A11A-E9366063AA13}"/>
              </a:ext>
            </a:extLst>
          </p:cNvPr>
          <p:cNvSpPr txBox="1"/>
          <p:nvPr/>
        </p:nvSpPr>
        <p:spPr>
          <a:xfrm>
            <a:off x="930996" y="1555996"/>
            <a:ext cx="62437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Материал нацелен на повышение эффективности социально ориентированных НКО Свердловской области за счет привлечения, обучения и мотивации волонтеров, развития института наставничества. </a:t>
            </a:r>
            <a:endParaRPr lang="ru-RU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A17C35-04A9-46BE-A756-6ED2EBB8B36D}"/>
              </a:ext>
            </a:extLst>
          </p:cNvPr>
          <p:cNvSpPr txBox="1"/>
          <p:nvPr/>
        </p:nvSpPr>
        <p:spPr>
          <a:xfrm>
            <a:off x="7101034" y="5956351"/>
            <a:ext cx="50909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Объем:  60 стр. Формат: А4. Количество печатных экземпляров  - 200 шт.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0A8CC60-1BF4-4808-AD49-A6130A6F53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406" t="18195" r="33437" b="5832"/>
          <a:stretch/>
        </p:blipFill>
        <p:spPr>
          <a:xfrm>
            <a:off x="7407117" y="383143"/>
            <a:ext cx="4460515" cy="54220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20FE56-241E-4B11-A4ED-8A7162398142}"/>
              </a:ext>
            </a:extLst>
          </p:cNvPr>
          <p:cNvSpPr txBox="1"/>
          <p:nvPr/>
        </p:nvSpPr>
        <p:spPr>
          <a:xfrm>
            <a:off x="714522" y="2889731"/>
            <a:ext cx="6386512" cy="22345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20675"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чтена обратная связь от участников проектов организации РОФ ПРКН СО «Новая Жизнь» и заинтересованных сторон. </a:t>
            </a:r>
          </a:p>
          <a:p>
            <a:pPr indent="320675" algn="just">
              <a:lnSpc>
                <a:spcPct val="115000"/>
              </a:lnSpc>
              <a:spcAft>
                <a:spcPts val="1000"/>
              </a:spcAft>
            </a:pP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20675"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Методический материал содержит все необходимые материалы для работы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информацию по профилактике и лечению социально значимых заболеваний.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FBB0CF-24FB-4111-AEE2-25E3F5E395F4}"/>
              </a:ext>
            </a:extLst>
          </p:cNvPr>
          <p:cNvSpPr txBox="1"/>
          <p:nvPr/>
        </p:nvSpPr>
        <p:spPr>
          <a:xfrm>
            <a:off x="930996" y="383143"/>
            <a:ext cx="6355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Методическое пособие</a:t>
            </a:r>
          </a:p>
        </p:txBody>
      </p:sp>
    </p:spTree>
    <p:extLst>
      <p:ext uri="{BB962C8B-B14F-4D97-AF65-F5344CB8AC3E}">
        <p14:creationId xmlns:p14="http://schemas.microsoft.com/office/powerpoint/2010/main" val="24366411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869</Words>
  <Application>Microsoft Office PowerPoint</Application>
  <PresentationFormat>Широкоэкранный</PresentationFormat>
  <Paragraphs>164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Times New Roman</vt:lpstr>
      <vt:lpstr>TimesNewRomanPSMT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Professional</dc:creator>
  <cp:lastModifiedBy>Новая Жизнь</cp:lastModifiedBy>
  <cp:revision>20</cp:revision>
  <dcterms:created xsi:type="dcterms:W3CDTF">2022-09-13T10:05:56Z</dcterms:created>
  <dcterms:modified xsi:type="dcterms:W3CDTF">2023-04-14T07:22:13Z</dcterms:modified>
</cp:coreProperties>
</file>