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явка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отстутсвие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</c:v>
                </c:pt>
                <c:pt idx="1">
                  <c:v>0.21</c:v>
                </c:pt>
              </c:numCache>
            </c:numRef>
          </c:val>
        </c:ser>
        <c:shape val="box"/>
        <c:axId val="177832704"/>
        <c:axId val="177910528"/>
        <c:axId val="0"/>
      </c:bar3DChart>
      <c:catAx>
        <c:axId val="177832704"/>
        <c:scaling>
          <c:orientation val="minMax"/>
        </c:scaling>
        <c:axPos val="b"/>
        <c:tickLblPos val="nextTo"/>
        <c:crossAx val="177910528"/>
        <c:crosses val="autoZero"/>
        <c:auto val="1"/>
        <c:lblAlgn val="ctr"/>
        <c:lblOffset val="100"/>
      </c:catAx>
      <c:valAx>
        <c:axId val="177910528"/>
        <c:scaling>
          <c:orientation val="minMax"/>
        </c:scaling>
        <c:axPos val="l"/>
        <c:majorGridlines/>
        <c:numFmt formatCode="0%" sourceLinked="1"/>
        <c:tickLblPos val="nextTo"/>
        <c:crossAx val="17783270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1"/>
            <c:spPr/>
          </c:dPt>
          <c:dLbls>
            <c:dLbl>
              <c:idx val="0"/>
              <c:layout>
                <c:manualLayout>
                  <c:x val="-6.3564581614920764E-3"/>
                  <c:y val="-0.1167270828890964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79</c:v>
                </c:pt>
              </c:numCache>
            </c:numRef>
          </c:val>
        </c:ser>
        <c:shape val="box"/>
        <c:axId val="216834048"/>
        <c:axId val="225042432"/>
        <c:axId val="0"/>
      </c:bar3DChart>
      <c:catAx>
        <c:axId val="216834048"/>
        <c:scaling>
          <c:orientation val="minMax"/>
        </c:scaling>
        <c:axPos val="b"/>
        <c:tickLblPos val="nextTo"/>
        <c:crossAx val="225042432"/>
        <c:crosses val="autoZero"/>
        <c:auto val="1"/>
        <c:lblAlgn val="ctr"/>
        <c:lblOffset val="100"/>
      </c:catAx>
      <c:valAx>
        <c:axId val="225042432"/>
        <c:scaling>
          <c:orientation val="minMax"/>
        </c:scaling>
        <c:axPos val="l"/>
        <c:majorGridlines/>
        <c:numFmt formatCode="General" sourceLinked="1"/>
        <c:tickLblPos val="nextTo"/>
        <c:crossAx val="216834048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1B65D-1CDB-435D-A554-14177FAF994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99F67-48B7-4698-BEAC-38655C17C45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3A70BD0-05C5-4FBE-A5CB-61F949E45CE4}" type="parTrans" cxnId="{87CC4C90-1C2D-44FA-B415-D0BA3D99E234}">
      <dgm:prSet/>
      <dgm:spPr/>
      <dgm:t>
        <a:bodyPr/>
        <a:lstStyle/>
        <a:p>
          <a:endParaRPr lang="ru-RU"/>
        </a:p>
      </dgm:t>
    </dgm:pt>
    <dgm:pt modelId="{AFFD2D95-8206-43BA-9699-23BBACAD3A78}" type="sibTrans" cxnId="{87CC4C90-1C2D-44FA-B415-D0BA3D99E234}">
      <dgm:prSet/>
      <dgm:spPr/>
      <dgm:t>
        <a:bodyPr/>
        <a:lstStyle/>
        <a:p>
          <a:endParaRPr lang="ru-RU"/>
        </a:p>
      </dgm:t>
    </dgm:pt>
    <dgm:pt modelId="{96C2BE79-95F0-448D-B2BE-74036E1E3872}">
      <dgm:prSet phldrT="[Текст]"/>
      <dgm:spPr/>
      <dgm:t>
        <a:bodyPr/>
        <a:lstStyle/>
        <a:p>
          <a:r>
            <a:rPr lang="ru-RU" dirty="0" smtClean="0"/>
            <a:t>Анализ проведения школ здоровья по профилю эндокринология в поликлинике №1</a:t>
          </a:r>
          <a:endParaRPr lang="ru-RU" dirty="0"/>
        </a:p>
      </dgm:t>
    </dgm:pt>
    <dgm:pt modelId="{E6CAD447-D909-4761-9290-B63D90856F91}" type="parTrans" cxnId="{03C14C9A-40D9-449C-A6F6-22CAF898C3E9}">
      <dgm:prSet/>
      <dgm:spPr/>
      <dgm:t>
        <a:bodyPr/>
        <a:lstStyle/>
        <a:p>
          <a:endParaRPr lang="ru-RU"/>
        </a:p>
      </dgm:t>
    </dgm:pt>
    <dgm:pt modelId="{03014107-82F7-4B5B-B63F-90FEE60DB652}" type="sibTrans" cxnId="{03C14C9A-40D9-449C-A6F6-22CAF898C3E9}">
      <dgm:prSet/>
      <dgm:spPr/>
      <dgm:t>
        <a:bodyPr/>
        <a:lstStyle/>
        <a:p>
          <a:endParaRPr lang="ru-RU"/>
        </a:p>
      </dgm:t>
    </dgm:pt>
    <dgm:pt modelId="{C37B9891-983A-4705-B501-7602FED0D55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0A3829-CAFB-4F40-973D-6098DDE7666B}" type="parTrans" cxnId="{740BE648-A727-4E8C-A4B9-8C35D32FC3BC}">
      <dgm:prSet/>
      <dgm:spPr/>
      <dgm:t>
        <a:bodyPr/>
        <a:lstStyle/>
        <a:p>
          <a:endParaRPr lang="ru-RU"/>
        </a:p>
      </dgm:t>
    </dgm:pt>
    <dgm:pt modelId="{8E549DC3-A7F7-4D30-AAF3-BDFB6814DF8B}" type="sibTrans" cxnId="{740BE648-A727-4E8C-A4B9-8C35D32FC3BC}">
      <dgm:prSet/>
      <dgm:spPr/>
      <dgm:t>
        <a:bodyPr/>
        <a:lstStyle/>
        <a:p>
          <a:endParaRPr lang="ru-RU"/>
        </a:p>
      </dgm:t>
    </dgm:pt>
    <dgm:pt modelId="{8E7D0D6A-4B41-4E33-AA23-49E967271677}">
      <dgm:prSet phldrT="[Текст]"/>
      <dgm:spPr/>
      <dgm:t>
        <a:bodyPr/>
        <a:lstStyle/>
        <a:p>
          <a:r>
            <a:rPr lang="ru-RU" dirty="0" smtClean="0"/>
            <a:t>Разработка и внедрение программы проведения дистанционных школ здоровья по профилю эндокринология</a:t>
          </a:r>
          <a:endParaRPr lang="ru-RU" dirty="0"/>
        </a:p>
      </dgm:t>
    </dgm:pt>
    <dgm:pt modelId="{4BBF9845-C38A-4507-8C51-101D8B725344}" type="parTrans" cxnId="{8BDE0A04-6B24-46DA-8D4A-E77E63230B7C}">
      <dgm:prSet/>
      <dgm:spPr/>
      <dgm:t>
        <a:bodyPr/>
        <a:lstStyle/>
        <a:p>
          <a:endParaRPr lang="ru-RU"/>
        </a:p>
      </dgm:t>
    </dgm:pt>
    <dgm:pt modelId="{7F7EA45E-F543-4B18-9245-8101EBFC1027}" type="sibTrans" cxnId="{8BDE0A04-6B24-46DA-8D4A-E77E63230B7C}">
      <dgm:prSet/>
      <dgm:spPr/>
      <dgm:t>
        <a:bodyPr/>
        <a:lstStyle/>
        <a:p>
          <a:endParaRPr lang="ru-RU"/>
        </a:p>
      </dgm:t>
    </dgm:pt>
    <dgm:pt modelId="{DA1A2CC3-3FD4-47B3-BD82-05116812014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0B4C37E-D3F4-48F1-8BBB-BCF3627620CD}" type="parTrans" cxnId="{D67130F5-3739-4FCF-9651-308914A7560B}">
      <dgm:prSet/>
      <dgm:spPr/>
      <dgm:t>
        <a:bodyPr/>
        <a:lstStyle/>
        <a:p>
          <a:endParaRPr lang="ru-RU"/>
        </a:p>
      </dgm:t>
    </dgm:pt>
    <dgm:pt modelId="{EEC0865C-468C-4C62-8B3E-A81AEAB2B441}" type="sibTrans" cxnId="{D67130F5-3739-4FCF-9651-308914A7560B}">
      <dgm:prSet/>
      <dgm:spPr/>
      <dgm:t>
        <a:bodyPr/>
        <a:lstStyle/>
        <a:p>
          <a:endParaRPr lang="ru-RU"/>
        </a:p>
      </dgm:t>
    </dgm:pt>
    <dgm:pt modelId="{D5CED027-3F89-4D93-93FA-22B23229DB01}">
      <dgm:prSet phldrT="[Текст]"/>
      <dgm:spPr/>
      <dgm:t>
        <a:bodyPr/>
        <a:lstStyle/>
        <a:p>
          <a:r>
            <a:rPr lang="ru-RU" dirty="0" smtClean="0"/>
            <a:t>Оценка результатов проведенных мероприятий </a:t>
          </a:r>
          <a:endParaRPr lang="ru-RU" dirty="0"/>
        </a:p>
      </dgm:t>
    </dgm:pt>
    <dgm:pt modelId="{A62389B1-0E1A-47D7-B048-B2EEA88DB7BF}" type="parTrans" cxnId="{58AC0BF5-928E-423A-9531-9E53A73E9085}">
      <dgm:prSet/>
      <dgm:spPr/>
      <dgm:t>
        <a:bodyPr/>
        <a:lstStyle/>
        <a:p>
          <a:endParaRPr lang="ru-RU"/>
        </a:p>
      </dgm:t>
    </dgm:pt>
    <dgm:pt modelId="{3664A1C9-3290-4F3A-8A8B-3DEC7ECE9D57}" type="sibTrans" cxnId="{58AC0BF5-928E-423A-9531-9E53A73E9085}">
      <dgm:prSet/>
      <dgm:spPr/>
      <dgm:t>
        <a:bodyPr/>
        <a:lstStyle/>
        <a:p>
          <a:endParaRPr lang="ru-RU"/>
        </a:p>
      </dgm:t>
    </dgm:pt>
    <dgm:pt modelId="{A0D9EC0D-AE5C-4806-A6E4-24F5DD58BD0F}" type="pres">
      <dgm:prSet presAssocID="{1781B65D-1CDB-435D-A554-14177FAF9940}" presName="linearFlow" presStyleCnt="0">
        <dgm:presLayoutVars>
          <dgm:dir/>
          <dgm:animLvl val="lvl"/>
          <dgm:resizeHandles val="exact"/>
        </dgm:presLayoutVars>
      </dgm:prSet>
      <dgm:spPr/>
    </dgm:pt>
    <dgm:pt modelId="{5F08116D-4C44-4145-A4DD-BD073C44AC8C}" type="pres">
      <dgm:prSet presAssocID="{C8299F67-48B7-4698-BEAC-38655C17C45E}" presName="composite" presStyleCnt="0"/>
      <dgm:spPr/>
    </dgm:pt>
    <dgm:pt modelId="{6F0614DB-782B-4B45-A339-A8B9EE6EA223}" type="pres">
      <dgm:prSet presAssocID="{C8299F67-48B7-4698-BEAC-38655C17C45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101E499-D9C5-457A-9B5A-74346118B21A}" type="pres">
      <dgm:prSet presAssocID="{C8299F67-48B7-4698-BEAC-38655C17C4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3E733-926D-43D7-AA94-8BFC45DF3570}" type="pres">
      <dgm:prSet presAssocID="{AFFD2D95-8206-43BA-9699-23BBACAD3A78}" presName="sp" presStyleCnt="0"/>
      <dgm:spPr/>
    </dgm:pt>
    <dgm:pt modelId="{68E1316B-A156-4903-A268-6C9D4350B247}" type="pres">
      <dgm:prSet presAssocID="{C37B9891-983A-4705-B501-7602FED0D553}" presName="composite" presStyleCnt="0"/>
      <dgm:spPr/>
    </dgm:pt>
    <dgm:pt modelId="{3B3AB219-E960-4116-A640-DE1DD1D1AD0B}" type="pres">
      <dgm:prSet presAssocID="{C37B9891-983A-4705-B501-7602FED0D55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C7D5123-B036-405D-9ADE-A0405AD074E4}" type="pres">
      <dgm:prSet presAssocID="{C37B9891-983A-4705-B501-7602FED0D5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45B2F-3FD2-43D3-8343-507945CC8CDA}" type="pres">
      <dgm:prSet presAssocID="{8E549DC3-A7F7-4D30-AAF3-BDFB6814DF8B}" presName="sp" presStyleCnt="0"/>
      <dgm:spPr/>
    </dgm:pt>
    <dgm:pt modelId="{52DFDA77-1288-422A-BC0E-D7FBF11A3C52}" type="pres">
      <dgm:prSet presAssocID="{DA1A2CC3-3FD4-47B3-BD82-05116812014D}" presName="composite" presStyleCnt="0"/>
      <dgm:spPr/>
    </dgm:pt>
    <dgm:pt modelId="{D8ECE290-FE7C-4CF1-9069-9D987161C55B}" type="pres">
      <dgm:prSet presAssocID="{DA1A2CC3-3FD4-47B3-BD82-05116812014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7F5447-B3E5-4E51-A754-DDAA49FD6931}" type="pres">
      <dgm:prSet presAssocID="{DA1A2CC3-3FD4-47B3-BD82-05116812014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AE2B3-4878-4688-A4C7-94295C853207}" type="presOf" srcId="{C8299F67-48B7-4698-BEAC-38655C17C45E}" destId="{6F0614DB-782B-4B45-A339-A8B9EE6EA223}" srcOrd="0" destOrd="0" presId="urn:microsoft.com/office/officeart/2005/8/layout/chevron2"/>
    <dgm:cxn modelId="{BD681094-133D-4EE9-BAA0-6A928BB8692F}" type="presOf" srcId="{D5CED027-3F89-4D93-93FA-22B23229DB01}" destId="{D97F5447-B3E5-4E51-A754-DDAA49FD6931}" srcOrd="0" destOrd="0" presId="urn:microsoft.com/office/officeart/2005/8/layout/chevron2"/>
    <dgm:cxn modelId="{5C39D969-A639-4993-8802-99AF9FB7A2CE}" type="presOf" srcId="{DA1A2CC3-3FD4-47B3-BD82-05116812014D}" destId="{D8ECE290-FE7C-4CF1-9069-9D987161C55B}" srcOrd="0" destOrd="0" presId="urn:microsoft.com/office/officeart/2005/8/layout/chevron2"/>
    <dgm:cxn modelId="{627E380E-10E8-4B5F-AA66-563AB3A1D58F}" type="presOf" srcId="{96C2BE79-95F0-448D-B2BE-74036E1E3872}" destId="{2101E499-D9C5-457A-9B5A-74346118B21A}" srcOrd="0" destOrd="0" presId="urn:microsoft.com/office/officeart/2005/8/layout/chevron2"/>
    <dgm:cxn modelId="{D67130F5-3739-4FCF-9651-308914A7560B}" srcId="{1781B65D-1CDB-435D-A554-14177FAF9940}" destId="{DA1A2CC3-3FD4-47B3-BD82-05116812014D}" srcOrd="2" destOrd="0" parTransId="{40B4C37E-D3F4-48F1-8BBB-BCF3627620CD}" sibTransId="{EEC0865C-468C-4C62-8B3E-A81AEAB2B441}"/>
    <dgm:cxn modelId="{0CFED8C8-9A9C-4B73-9A08-7728C200708A}" type="presOf" srcId="{1781B65D-1CDB-435D-A554-14177FAF9940}" destId="{A0D9EC0D-AE5C-4806-A6E4-24F5DD58BD0F}" srcOrd="0" destOrd="0" presId="urn:microsoft.com/office/officeart/2005/8/layout/chevron2"/>
    <dgm:cxn modelId="{87CC4C90-1C2D-44FA-B415-D0BA3D99E234}" srcId="{1781B65D-1CDB-435D-A554-14177FAF9940}" destId="{C8299F67-48B7-4698-BEAC-38655C17C45E}" srcOrd="0" destOrd="0" parTransId="{63A70BD0-05C5-4FBE-A5CB-61F949E45CE4}" sibTransId="{AFFD2D95-8206-43BA-9699-23BBACAD3A78}"/>
    <dgm:cxn modelId="{8BDE0A04-6B24-46DA-8D4A-E77E63230B7C}" srcId="{C37B9891-983A-4705-B501-7602FED0D553}" destId="{8E7D0D6A-4B41-4E33-AA23-49E967271677}" srcOrd="0" destOrd="0" parTransId="{4BBF9845-C38A-4507-8C51-101D8B725344}" sibTransId="{7F7EA45E-F543-4B18-9245-8101EBFC1027}"/>
    <dgm:cxn modelId="{2C0C9AE8-4A79-4868-B5C9-B825894DA884}" type="presOf" srcId="{C37B9891-983A-4705-B501-7602FED0D553}" destId="{3B3AB219-E960-4116-A640-DE1DD1D1AD0B}" srcOrd="0" destOrd="0" presId="urn:microsoft.com/office/officeart/2005/8/layout/chevron2"/>
    <dgm:cxn modelId="{740BE648-A727-4E8C-A4B9-8C35D32FC3BC}" srcId="{1781B65D-1CDB-435D-A554-14177FAF9940}" destId="{C37B9891-983A-4705-B501-7602FED0D553}" srcOrd="1" destOrd="0" parTransId="{670A3829-CAFB-4F40-973D-6098DDE7666B}" sibTransId="{8E549DC3-A7F7-4D30-AAF3-BDFB6814DF8B}"/>
    <dgm:cxn modelId="{03C14C9A-40D9-449C-A6F6-22CAF898C3E9}" srcId="{C8299F67-48B7-4698-BEAC-38655C17C45E}" destId="{96C2BE79-95F0-448D-B2BE-74036E1E3872}" srcOrd="0" destOrd="0" parTransId="{E6CAD447-D909-4761-9290-B63D90856F91}" sibTransId="{03014107-82F7-4B5B-B63F-90FEE60DB652}"/>
    <dgm:cxn modelId="{58AC0BF5-928E-423A-9531-9E53A73E9085}" srcId="{DA1A2CC3-3FD4-47B3-BD82-05116812014D}" destId="{D5CED027-3F89-4D93-93FA-22B23229DB01}" srcOrd="0" destOrd="0" parTransId="{A62389B1-0E1A-47D7-B048-B2EEA88DB7BF}" sibTransId="{3664A1C9-3290-4F3A-8A8B-3DEC7ECE9D57}"/>
    <dgm:cxn modelId="{C044DBD4-61F0-4828-B4BD-C27BA6D8A91B}" type="presOf" srcId="{8E7D0D6A-4B41-4E33-AA23-49E967271677}" destId="{6C7D5123-B036-405D-9ADE-A0405AD074E4}" srcOrd="0" destOrd="0" presId="urn:microsoft.com/office/officeart/2005/8/layout/chevron2"/>
    <dgm:cxn modelId="{41CEF570-DD2A-4F73-880B-513C55EC7F98}" type="presParOf" srcId="{A0D9EC0D-AE5C-4806-A6E4-24F5DD58BD0F}" destId="{5F08116D-4C44-4145-A4DD-BD073C44AC8C}" srcOrd="0" destOrd="0" presId="urn:microsoft.com/office/officeart/2005/8/layout/chevron2"/>
    <dgm:cxn modelId="{D5DECEB8-AD81-4216-A507-3FE1292A679A}" type="presParOf" srcId="{5F08116D-4C44-4145-A4DD-BD073C44AC8C}" destId="{6F0614DB-782B-4B45-A339-A8B9EE6EA223}" srcOrd="0" destOrd="0" presId="urn:microsoft.com/office/officeart/2005/8/layout/chevron2"/>
    <dgm:cxn modelId="{5FDA4E26-C20A-40BF-83FD-49BBC70FB01E}" type="presParOf" srcId="{5F08116D-4C44-4145-A4DD-BD073C44AC8C}" destId="{2101E499-D9C5-457A-9B5A-74346118B21A}" srcOrd="1" destOrd="0" presId="urn:microsoft.com/office/officeart/2005/8/layout/chevron2"/>
    <dgm:cxn modelId="{FC464A93-8AC7-4D04-9737-31D45FEAFD17}" type="presParOf" srcId="{A0D9EC0D-AE5C-4806-A6E4-24F5DD58BD0F}" destId="{6EF3E733-926D-43D7-AA94-8BFC45DF3570}" srcOrd="1" destOrd="0" presId="urn:microsoft.com/office/officeart/2005/8/layout/chevron2"/>
    <dgm:cxn modelId="{489AA287-0AED-4146-B95F-39605F4AF4FB}" type="presParOf" srcId="{A0D9EC0D-AE5C-4806-A6E4-24F5DD58BD0F}" destId="{68E1316B-A156-4903-A268-6C9D4350B247}" srcOrd="2" destOrd="0" presId="urn:microsoft.com/office/officeart/2005/8/layout/chevron2"/>
    <dgm:cxn modelId="{07D2D61D-EC6E-4FFC-B068-41746CFB2013}" type="presParOf" srcId="{68E1316B-A156-4903-A268-6C9D4350B247}" destId="{3B3AB219-E960-4116-A640-DE1DD1D1AD0B}" srcOrd="0" destOrd="0" presId="urn:microsoft.com/office/officeart/2005/8/layout/chevron2"/>
    <dgm:cxn modelId="{AE1BDB24-BDE3-47FA-AC55-24B5687B8645}" type="presParOf" srcId="{68E1316B-A156-4903-A268-6C9D4350B247}" destId="{6C7D5123-B036-405D-9ADE-A0405AD074E4}" srcOrd="1" destOrd="0" presId="urn:microsoft.com/office/officeart/2005/8/layout/chevron2"/>
    <dgm:cxn modelId="{2A61EE68-2377-4920-9DD3-64B5D69BB2D9}" type="presParOf" srcId="{A0D9EC0D-AE5C-4806-A6E4-24F5DD58BD0F}" destId="{AF245B2F-3FD2-43D3-8343-507945CC8CDA}" srcOrd="3" destOrd="0" presId="urn:microsoft.com/office/officeart/2005/8/layout/chevron2"/>
    <dgm:cxn modelId="{3ACE460B-C362-46A0-A766-940E18837B76}" type="presParOf" srcId="{A0D9EC0D-AE5C-4806-A6E4-24F5DD58BD0F}" destId="{52DFDA77-1288-422A-BC0E-D7FBF11A3C52}" srcOrd="4" destOrd="0" presId="urn:microsoft.com/office/officeart/2005/8/layout/chevron2"/>
    <dgm:cxn modelId="{FB859BF7-C2B1-4F44-A753-AA2136689B1A}" type="presParOf" srcId="{52DFDA77-1288-422A-BC0E-D7FBF11A3C52}" destId="{D8ECE290-FE7C-4CF1-9069-9D987161C55B}" srcOrd="0" destOrd="0" presId="urn:microsoft.com/office/officeart/2005/8/layout/chevron2"/>
    <dgm:cxn modelId="{0048861C-D3F0-43CF-A3BD-D928EB8E1CE6}" type="presParOf" srcId="{52DFDA77-1288-422A-BC0E-D7FBF11A3C52}" destId="{D97F5447-B3E5-4E51-A754-DDAA49FD6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614DB-782B-4B45-A339-A8B9EE6EA223}">
      <dsp:nvSpPr>
        <dsp:cNvPr id="0" name=""/>
        <dsp:cNvSpPr/>
      </dsp:nvSpPr>
      <dsp:spPr>
        <a:xfrm rot="5400000">
          <a:off x="-179994" y="180880"/>
          <a:ext cx="1199964" cy="83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5400000">
        <a:off x="-179994" y="180880"/>
        <a:ext cx="1199964" cy="839974"/>
      </dsp:txXfrm>
    </dsp:sp>
    <dsp:sp modelId="{2101E499-D9C5-457A-9B5A-74346118B21A}">
      <dsp:nvSpPr>
        <dsp:cNvPr id="0" name=""/>
        <dsp:cNvSpPr/>
      </dsp:nvSpPr>
      <dsp:spPr>
        <a:xfrm rot="5400000">
          <a:off x="3990439" y="-3149578"/>
          <a:ext cx="779976" cy="7080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Анализ проведения школ здоровья по профилю эндокринология в поликлинике №1</a:t>
          </a:r>
          <a:endParaRPr lang="ru-RU" sz="2000" kern="1200" dirty="0"/>
        </a:p>
      </dsp:txBody>
      <dsp:txXfrm rot="5400000">
        <a:off x="3990439" y="-3149578"/>
        <a:ext cx="779976" cy="7080905"/>
      </dsp:txXfrm>
    </dsp:sp>
    <dsp:sp modelId="{3B3AB219-E960-4116-A640-DE1DD1D1AD0B}">
      <dsp:nvSpPr>
        <dsp:cNvPr id="0" name=""/>
        <dsp:cNvSpPr/>
      </dsp:nvSpPr>
      <dsp:spPr>
        <a:xfrm rot="5400000">
          <a:off x="-179994" y="1179964"/>
          <a:ext cx="1199964" cy="83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5400000">
        <a:off x="-179994" y="1179964"/>
        <a:ext cx="1199964" cy="839974"/>
      </dsp:txXfrm>
    </dsp:sp>
    <dsp:sp modelId="{6C7D5123-B036-405D-9ADE-A0405AD074E4}">
      <dsp:nvSpPr>
        <dsp:cNvPr id="0" name=""/>
        <dsp:cNvSpPr/>
      </dsp:nvSpPr>
      <dsp:spPr>
        <a:xfrm rot="5400000">
          <a:off x="3990439" y="-2150494"/>
          <a:ext cx="779976" cy="7080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Разработка и внедрение программы проведения дистанционных школ здоровья по профилю эндокринология</a:t>
          </a:r>
          <a:endParaRPr lang="ru-RU" sz="2000" kern="1200" dirty="0"/>
        </a:p>
      </dsp:txBody>
      <dsp:txXfrm rot="5400000">
        <a:off x="3990439" y="-2150494"/>
        <a:ext cx="779976" cy="7080905"/>
      </dsp:txXfrm>
    </dsp:sp>
    <dsp:sp modelId="{D8ECE290-FE7C-4CF1-9069-9D987161C55B}">
      <dsp:nvSpPr>
        <dsp:cNvPr id="0" name=""/>
        <dsp:cNvSpPr/>
      </dsp:nvSpPr>
      <dsp:spPr>
        <a:xfrm rot="5400000">
          <a:off x="-179994" y="2179048"/>
          <a:ext cx="1199964" cy="839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5400000">
        <a:off x="-179994" y="2179048"/>
        <a:ext cx="1199964" cy="839974"/>
      </dsp:txXfrm>
    </dsp:sp>
    <dsp:sp modelId="{D97F5447-B3E5-4E51-A754-DDAA49FD6931}">
      <dsp:nvSpPr>
        <dsp:cNvPr id="0" name=""/>
        <dsp:cNvSpPr/>
      </dsp:nvSpPr>
      <dsp:spPr>
        <a:xfrm rot="5400000">
          <a:off x="3990439" y="-1151410"/>
          <a:ext cx="779976" cy="7080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Оценка результатов проведенных мероприятий </a:t>
          </a:r>
          <a:endParaRPr lang="ru-RU" sz="2000" kern="1200" dirty="0"/>
        </a:p>
      </dsp:txBody>
      <dsp:txXfrm rot="5400000">
        <a:off x="3990439" y="-1151410"/>
        <a:ext cx="779976" cy="708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Оптимизация работы школ здоровья по профилю эндокринология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Поликлиника №1 ГБУЗ ТО «ОБ№4»	Плетнев А.С. </a:t>
            </a:r>
          </a:p>
          <a:p>
            <a:r>
              <a:rPr lang="ru-RU" dirty="0" smtClean="0"/>
              <a:t>заместитель главного врача по ОМР</a:t>
            </a:r>
            <a:endParaRPr lang="ru-RU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Перспективы</a:t>
            </a:r>
            <a:endParaRPr lang="ru-RU" sz="3600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196752"/>
          <a:ext cx="3672408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165618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Создание чата Центра</a:t>
                      </a:r>
                      <a:r>
                        <a:rPr lang="ru-RU" sz="1600" baseline="0" dirty="0" smtClean="0"/>
                        <a:t> Здоровья в мессенжерах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068960"/>
          <a:ext cx="3672408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158417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Переформатирование всех школ здоровья в</a:t>
                      </a:r>
                      <a:r>
                        <a:rPr lang="ru-RU" sz="1600" baseline="0" dirty="0" smtClean="0"/>
                        <a:t> формат очно-заочных с применением телемедицинских технологий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4869160"/>
          <a:ext cx="367240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172819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Привлечение к участию главных внештатных специалистов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zam_gv_omo\Desktop\K0d27V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869160"/>
            <a:ext cx="2952328" cy="173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zam_gv_omo\Desktop\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2952328" cy="161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zam_gv_omo\Desktop\Sberbank-predupredil-o-hishhenii-sredstv-cherez-messendzh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96752"/>
            <a:ext cx="2952328" cy="163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628" y="3212976"/>
            <a:ext cx="2933912" cy="191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489032" cy="113191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«При </a:t>
            </a:r>
            <a:r>
              <a:rPr lang="ru-RU" sz="2400" b="1" i="1" dirty="0" smtClean="0"/>
              <a:t>открытом обсуждении не только ошибки, но самые нелепости </a:t>
            </a:r>
            <a:r>
              <a:rPr lang="ru-RU" sz="2400" b="1" i="1" dirty="0" smtClean="0"/>
              <a:t>легко устраняются…»</a:t>
            </a:r>
            <a:endParaRPr lang="ru-RU" sz="2400" b="1" i="1" dirty="0"/>
          </a:p>
        </p:txBody>
      </p:sp>
      <p:pic>
        <p:nvPicPr>
          <p:cNvPr id="8194" name="Picture 2" descr="C:\Users\zam_gv_omo\Desktop\проекты\фото Д школ здоровья\074C0DF6-3A18-4714-A81B-B0243A58AC5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3024336" cy="16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zam_gv_omo\Desktop\проекты\фото Д школ здоровья\A5FBF448-0E65-489D-98F5-B10CF9FA13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12976"/>
            <a:ext cx="3024336" cy="183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zam_gv_omo\Desktop\проекты\фото Д школ здоровья\18C3F4AE-4AE3-48AC-9DFA-F13137F276C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2736304" cy="167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zam_gv_omo\Desktop\проекты\фото Д школ здоровья\605528AE-F156-440B-BA16-DB2DD97A8A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2712814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zam_gv_omo\Desktop\проекты\фото Д школ здоровья\E0C203B0-34C9-4E02-995B-EAF3963465D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12976"/>
            <a:ext cx="2699792" cy="18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55576" y="18864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 и задачи</a:t>
            </a:r>
            <a:endParaRPr lang="ru-RU" sz="3600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539552" y="2780928"/>
          <a:ext cx="792088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1268760"/>
          <a:ext cx="78488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12768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Увеличение количества участников школ</a:t>
                      </a:r>
                      <a:r>
                        <a:rPr lang="ru-RU" sz="1600" baseline="0" dirty="0" smtClean="0"/>
                        <a:t> здоровья по профилю эндокринология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Увеличение % явки на занятие пациентов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4880" y="217800"/>
            <a:ext cx="8863920" cy="78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strike="noStrike" spc="-1" dirty="0" smtClean="0">
                <a:latin typeface="+mj-lt"/>
                <a:ea typeface="DejaVu Sans"/>
              </a:rPr>
              <a:t>Этапы проекта</a:t>
            </a:r>
            <a:endParaRPr lang="ru-RU" sz="3600" strike="noStrike" spc="-1" dirty="0">
              <a:latin typeface="+mj-lt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923560" y="994680"/>
            <a:ext cx="6015240" cy="460211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Анкетирование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пациентов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923560" y="1741680"/>
            <a:ext cx="6016680" cy="829543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Хронометраж и картирование текущего состояния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2924640" y="2812320"/>
            <a:ext cx="6015240" cy="460211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Выявление проблем и потерь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2922480" y="3506040"/>
            <a:ext cx="6016680" cy="460211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Разработка программы оптимизации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2922480" y="4201560"/>
            <a:ext cx="6017760" cy="460211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Внедрение программы оптимизации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2924640" y="4884120"/>
            <a:ext cx="6015240" cy="829543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Хронометраж и картирование процесса после оптимизации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2922480" y="5927400"/>
            <a:ext cx="6016680" cy="829543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Перспективы дальнейшего совершенствования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74880" y="994680"/>
            <a:ext cx="2705400" cy="22662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анализ</a:t>
            </a:r>
            <a:endParaRPr lang="ru-RU" sz="24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74880" y="3506040"/>
            <a:ext cx="2705400" cy="11556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разработка </a:t>
            </a:r>
            <a:endParaRPr lang="ru-RU" sz="24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 внедрение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108" name="CustomShape 11"/>
          <p:cNvSpPr/>
          <p:nvPr/>
        </p:nvSpPr>
        <p:spPr>
          <a:xfrm>
            <a:off x="74880" y="4884120"/>
            <a:ext cx="2705400" cy="18727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оценка результатов</a:t>
            </a:r>
            <a:endParaRPr lang="ru-RU" sz="24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09" name="CustomShape 12"/>
          <p:cNvSpPr/>
          <p:nvPr/>
        </p:nvSpPr>
        <p:spPr>
          <a:xfrm>
            <a:off x="5724720" y="145656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3"/>
          <p:cNvSpPr/>
          <p:nvPr/>
        </p:nvSpPr>
        <p:spPr>
          <a:xfrm>
            <a:off x="5709600" y="253008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4"/>
          <p:cNvSpPr/>
          <p:nvPr/>
        </p:nvSpPr>
        <p:spPr>
          <a:xfrm>
            <a:off x="5709600" y="327384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5"/>
          <p:cNvSpPr/>
          <p:nvPr/>
        </p:nvSpPr>
        <p:spPr>
          <a:xfrm>
            <a:off x="5724720" y="396792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6"/>
          <p:cNvSpPr/>
          <p:nvPr/>
        </p:nvSpPr>
        <p:spPr>
          <a:xfrm>
            <a:off x="5723280" y="464076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7"/>
          <p:cNvSpPr/>
          <p:nvPr/>
        </p:nvSpPr>
        <p:spPr>
          <a:xfrm>
            <a:off x="5709600" y="571536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8"/>
          <p:cNvSpPr/>
          <p:nvPr/>
        </p:nvSpPr>
        <p:spPr>
          <a:xfrm>
            <a:off x="1331640" y="327384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19"/>
          <p:cNvSpPr/>
          <p:nvPr/>
        </p:nvSpPr>
        <p:spPr>
          <a:xfrm>
            <a:off x="1331640" y="4669560"/>
            <a:ext cx="191880" cy="284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79512" y="0"/>
            <a:ext cx="8863920" cy="78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strike="noStrike" spc="-1" dirty="0" smtClean="0">
                <a:ea typeface="DejaVu Sans"/>
              </a:rPr>
              <a:t>Анкетирование</a:t>
            </a:r>
            <a:endParaRPr lang="ru-RU" sz="3600" strike="noStrike" spc="-1" dirty="0"/>
          </a:p>
        </p:txBody>
      </p:sp>
      <p:sp>
        <p:nvSpPr>
          <p:cNvPr id="118" name="CustomShape 2"/>
          <p:cNvSpPr/>
          <p:nvPr/>
        </p:nvSpPr>
        <p:spPr>
          <a:xfrm>
            <a:off x="5076056" y="764704"/>
            <a:ext cx="3718728" cy="5753968"/>
          </a:xfrm>
          <a:prstGeom prst="rect">
            <a:avLst/>
          </a:prstGeom>
          <a:solidFill>
            <a:schemeClr val="bg1"/>
          </a:solidFill>
          <a:ln w="38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1640" algn="just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Неудобное время проведения школы здоровья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Несвоевременное оповещение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Пропуск занятия из-за неблагополучной эпидемиологической ситуации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Пропуск занятия по причине болезни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Транспортная доступность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Отсутствие навыка владения техническими средствами (для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Times New Roman"/>
                <a:ea typeface="DejaVu Sans"/>
              </a:rPr>
              <a:t>онлайн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 участия)</a:t>
            </a: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1600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Отсутствие возможности задать вопросы (стеснительность) при очном участии</a:t>
            </a: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092515" y="2994091"/>
            <a:ext cx="722280" cy="9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FFFFFF"/>
                </a:solidFill>
                <a:latin typeface="Calibri"/>
                <a:ea typeface="DejaVu Sans"/>
              </a:rPr>
              <a:t>37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50" name="Picture 2" descr="C:\Users\zam_gv_omo\Desktop\Скриншот 25-12-2022 17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56384" cy="4347518"/>
          </a:xfrm>
          <a:prstGeom prst="rect">
            <a:avLst/>
          </a:prstGeom>
          <a:noFill/>
        </p:spPr>
      </p:pic>
      <p:pic>
        <p:nvPicPr>
          <p:cNvPr id="10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текущего состояния</a:t>
            </a:r>
            <a:endParaRPr lang="ru-RU" sz="3600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79512" y="1268760"/>
            <a:ext cx="8568952" cy="2592288"/>
            <a:chOff x="508" y="5846"/>
            <a:chExt cx="10679" cy="2444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508" y="5846"/>
              <a:ext cx="10679" cy="2444"/>
              <a:chOff x="508" y="5666"/>
              <a:chExt cx="10679" cy="2444"/>
            </a:xfrm>
          </p:grpSpPr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508" y="6259"/>
                <a:ext cx="979" cy="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Факт включения в слушатели ШЗ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2303" y="5666"/>
                <a:ext cx="852" cy="19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Составление графика проведения ШЗ по специалистам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Надпись 5"/>
              <p:cNvSpPr txBox="1">
                <a:spLocks noChangeArrowheads="1"/>
              </p:cNvSpPr>
              <p:nvPr/>
            </p:nvSpPr>
            <p:spPr bwMode="auto">
              <a:xfrm>
                <a:off x="3877" y="5793"/>
                <a:ext cx="851" cy="1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Согласование помещения (актовый зал)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80" name="Прямая со стрелкой 13"/>
              <p:cNvCxnSpPr>
                <a:cxnSpLocks noChangeShapeType="1"/>
              </p:cNvCxnSpPr>
              <p:nvPr/>
            </p:nvCxnSpPr>
            <p:spPr bwMode="auto">
              <a:xfrm>
                <a:off x="1692" y="6652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1" name="Прямая со стрелкой 15"/>
              <p:cNvCxnSpPr>
                <a:cxnSpLocks noChangeShapeType="1"/>
              </p:cNvCxnSpPr>
              <p:nvPr/>
            </p:nvCxnSpPr>
            <p:spPr bwMode="auto">
              <a:xfrm>
                <a:off x="3210" y="6640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1806" y="6259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3" name="Взрыв: 14 точек 39"/>
              <p:cNvSpPr>
                <a:spLocks noChangeArrowheads="1"/>
              </p:cNvSpPr>
              <p:nvPr/>
            </p:nvSpPr>
            <p:spPr bwMode="auto">
              <a:xfrm>
                <a:off x="2160" y="7166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Text Box 12"/>
              <p:cNvSpPr txBox="1">
                <a:spLocks noChangeArrowheads="1"/>
              </p:cNvSpPr>
              <p:nvPr/>
            </p:nvSpPr>
            <p:spPr bwMode="auto">
              <a:xfrm>
                <a:off x="5439" y="5793"/>
                <a:ext cx="851" cy="1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Приглашение пациента для проведения занятия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Text Box 13"/>
              <p:cNvSpPr txBox="1">
                <a:spLocks noChangeArrowheads="1"/>
              </p:cNvSpPr>
              <p:nvPr/>
            </p:nvSpPr>
            <p:spPr bwMode="auto">
              <a:xfrm>
                <a:off x="6954" y="5793"/>
                <a:ext cx="851" cy="1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Доезд пациента до места проведения занятия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Text Box 14"/>
              <p:cNvSpPr txBox="1">
                <a:spLocks noChangeArrowheads="1"/>
              </p:cNvSpPr>
              <p:nvPr/>
            </p:nvSpPr>
            <p:spPr bwMode="auto">
              <a:xfrm>
                <a:off x="8381" y="5744"/>
                <a:ext cx="851" cy="1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Участие очное в проведении занятия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9747" y="5950"/>
                <a:ext cx="1440" cy="1216"/>
              </a:xfrm>
              <a:prstGeom prst="parallelogram">
                <a:avLst>
                  <a:gd name="adj" fmla="val 16963"/>
                </a:avLst>
              </a:prstGeom>
              <a:solidFill>
                <a:srgbClr val="92D05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Text Box 16"/>
              <p:cNvSpPr txBox="1">
                <a:spLocks noChangeArrowheads="1"/>
              </p:cNvSpPr>
              <p:nvPr/>
            </p:nvSpPr>
            <p:spPr bwMode="auto">
              <a:xfrm>
                <a:off x="9969" y="6137"/>
                <a:ext cx="979" cy="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Факт участия в проведении занятия  ШЗ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89" name="AutoShape 17"/>
              <p:cNvCxnSpPr>
                <a:cxnSpLocks noChangeShapeType="1"/>
              </p:cNvCxnSpPr>
              <p:nvPr/>
            </p:nvCxnSpPr>
            <p:spPr bwMode="auto">
              <a:xfrm>
                <a:off x="4728" y="6628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0" name="AutoShape 18"/>
              <p:cNvCxnSpPr>
                <a:cxnSpLocks noChangeShapeType="1"/>
              </p:cNvCxnSpPr>
              <p:nvPr/>
            </p:nvCxnSpPr>
            <p:spPr bwMode="auto">
              <a:xfrm>
                <a:off x="6290" y="6616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>
                <a:off x="7805" y="6604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2" name="AutoShape 20"/>
              <p:cNvCxnSpPr>
                <a:cxnSpLocks noChangeShapeType="1"/>
              </p:cNvCxnSpPr>
              <p:nvPr/>
            </p:nvCxnSpPr>
            <p:spPr bwMode="auto">
              <a:xfrm>
                <a:off x="9232" y="6604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093" name="Text Box 21"/>
              <p:cNvSpPr txBox="1">
                <a:spLocks noChangeArrowheads="1"/>
              </p:cNvSpPr>
              <p:nvPr/>
            </p:nvSpPr>
            <p:spPr bwMode="auto">
              <a:xfrm>
                <a:off x="3288" y="6323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4" name="Text Box 22"/>
              <p:cNvSpPr txBox="1">
                <a:spLocks noChangeArrowheads="1"/>
              </p:cNvSpPr>
              <p:nvPr/>
            </p:nvSpPr>
            <p:spPr bwMode="auto">
              <a:xfrm>
                <a:off x="4832" y="6259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5" name="Text Box 23"/>
              <p:cNvSpPr txBox="1">
                <a:spLocks noChangeArrowheads="1"/>
              </p:cNvSpPr>
              <p:nvPr/>
            </p:nvSpPr>
            <p:spPr bwMode="auto">
              <a:xfrm>
                <a:off x="6395" y="6259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8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6" name="Text Box 24"/>
              <p:cNvSpPr txBox="1">
                <a:spLocks noChangeArrowheads="1"/>
              </p:cNvSpPr>
              <p:nvPr/>
            </p:nvSpPr>
            <p:spPr bwMode="auto">
              <a:xfrm>
                <a:off x="7865" y="6230"/>
                <a:ext cx="453" cy="2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7" name="Text Box 25"/>
              <p:cNvSpPr txBox="1">
                <a:spLocks noChangeArrowheads="1"/>
              </p:cNvSpPr>
              <p:nvPr/>
            </p:nvSpPr>
            <p:spPr bwMode="auto">
              <a:xfrm>
                <a:off x="9307" y="6230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8" name="Text Box 26"/>
              <p:cNvSpPr txBox="1">
                <a:spLocks noChangeArrowheads="1"/>
              </p:cNvSpPr>
              <p:nvPr/>
            </p:nvSpPr>
            <p:spPr bwMode="auto">
              <a:xfrm>
                <a:off x="2415" y="7522"/>
                <a:ext cx="611" cy="3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1,2,3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AutoShape 27"/>
              <p:cNvSpPr>
                <a:spLocks noChangeArrowheads="1"/>
              </p:cNvSpPr>
              <p:nvPr/>
            </p:nvSpPr>
            <p:spPr bwMode="auto">
              <a:xfrm>
                <a:off x="3782" y="7058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>
                <a:off x="6835" y="6936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AutoShape 29"/>
              <p:cNvSpPr>
                <a:spLocks noChangeArrowheads="1"/>
              </p:cNvSpPr>
              <p:nvPr/>
            </p:nvSpPr>
            <p:spPr bwMode="auto">
              <a:xfrm>
                <a:off x="8318" y="6914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Text Box 30"/>
              <p:cNvSpPr txBox="1">
                <a:spLocks noChangeArrowheads="1"/>
              </p:cNvSpPr>
              <p:nvPr/>
            </p:nvSpPr>
            <p:spPr bwMode="auto">
              <a:xfrm>
                <a:off x="4003" y="7402"/>
                <a:ext cx="618" cy="2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4,5,6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3" name="Text Box 31"/>
              <p:cNvSpPr txBox="1">
                <a:spLocks noChangeArrowheads="1"/>
              </p:cNvSpPr>
              <p:nvPr/>
            </p:nvSpPr>
            <p:spPr bwMode="auto">
              <a:xfrm>
                <a:off x="7032" y="7303"/>
                <a:ext cx="613" cy="2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4" name="Text Box 32"/>
              <p:cNvSpPr txBox="1">
                <a:spLocks noChangeArrowheads="1"/>
              </p:cNvSpPr>
              <p:nvPr/>
            </p:nvSpPr>
            <p:spPr bwMode="auto">
              <a:xfrm>
                <a:off x="8525" y="7253"/>
                <a:ext cx="613" cy="2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8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5" name="AutoShape 33"/>
              <p:cNvSpPr>
                <a:spLocks noChangeArrowheads="1"/>
              </p:cNvSpPr>
              <p:nvPr/>
            </p:nvSpPr>
            <p:spPr bwMode="auto">
              <a:xfrm>
                <a:off x="9843" y="6914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6" name="Text Box 34"/>
              <p:cNvSpPr txBox="1">
                <a:spLocks noChangeArrowheads="1"/>
              </p:cNvSpPr>
              <p:nvPr/>
            </p:nvSpPr>
            <p:spPr bwMode="auto">
              <a:xfrm>
                <a:off x="10043" y="7253"/>
                <a:ext cx="613" cy="2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9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5439" y="7238"/>
              <a:ext cx="1050" cy="944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5685" y="7533"/>
              <a:ext cx="529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899592" y="4365104"/>
          <a:ext cx="74168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Оценивался показатель: количество пациентов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посетивших занятие из группы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-17140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решения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052736"/>
          <a:ext cx="8496944" cy="571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решения</a:t>
                      </a:r>
                      <a:endParaRPr lang="ru-RU" sz="14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Журнал, презентационные материалы на бумажных носителях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Электронный журнал, запись на занятие через МИС 1С</a:t>
                      </a:r>
                      <a:endParaRPr lang="ru-RU" sz="12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Разбивка слушателей на несколько групп из-за ограничений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общего реестра, проведение занятия</a:t>
                      </a:r>
                      <a:r>
                        <a:rPr lang="ru-RU" sz="1200" baseline="0" dirty="0" smtClean="0"/>
                        <a:t> со всей группой</a:t>
                      </a:r>
                      <a:endParaRPr lang="ru-RU" sz="1200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Реестр пациентов в бумажном формате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Электронный реестр слушателей ШЗ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постоянно графика занятий и тем на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Приказ по</a:t>
                      </a:r>
                      <a:r>
                        <a:rPr lang="ru-RU" sz="1200" baseline="0" dirty="0" smtClean="0"/>
                        <a:t> МО</a:t>
                      </a:r>
                      <a:r>
                        <a:rPr lang="ru-RU" sz="1200" dirty="0" smtClean="0"/>
                        <a:t> с графиком (дата, время, темы). График расписан на календарный год</a:t>
                      </a:r>
                      <a:endParaRPr lang="ru-RU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Отмена занятий из-за проведения смежных мероприятий в актовом зале</a:t>
                      </a:r>
                      <a:endParaRPr lang="ru-RU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занятий ШЗ </a:t>
                      </a:r>
                      <a:r>
                        <a:rPr lang="ru-RU" sz="1200" baseline="0" dirty="0" err="1" smtClean="0"/>
                        <a:t>онлайн</a:t>
                      </a:r>
                      <a:r>
                        <a:rPr lang="ru-RU" sz="1200" baseline="0" dirty="0" smtClean="0"/>
                        <a:t> с применением телемедицинских технологий</a:t>
                      </a:r>
                      <a:endParaRPr lang="ru-RU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Перенос занятий из-за неблагополучной эпидемиологической ситуации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доезда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места проведения занятия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Неявка на занятие (транспортная доступность, стоимость проезда и т.д.)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обратной связи (стеснительность)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Возможность задать вопрос в чате. Возможность</a:t>
                      </a:r>
                      <a:r>
                        <a:rPr lang="ru-RU" sz="1200" baseline="0" dirty="0" smtClean="0"/>
                        <a:t> скачивания методических материалов.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связи с пациентом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Утвержденный на год график. Предварительное напоминание</a:t>
                      </a:r>
                      <a:r>
                        <a:rPr lang="ru-RU" sz="1200" baseline="0" dirty="0" smtClean="0"/>
                        <a:t> в разные периоды.</a:t>
                      </a:r>
                      <a:endParaRPr lang="ru-RU" sz="12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технических навыков у пациента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Возможность подключения к</a:t>
                      </a:r>
                      <a:r>
                        <a:rPr lang="ru-RU" sz="1200" baseline="0" dirty="0" smtClean="0"/>
                        <a:t> школе здоровья </a:t>
                      </a:r>
                      <a:r>
                        <a:rPr lang="ru-RU" sz="1200" baseline="0" dirty="0" err="1" smtClean="0"/>
                        <a:t>онлайн</a:t>
                      </a:r>
                      <a:r>
                        <a:rPr lang="ru-RU" sz="1200" baseline="0" dirty="0" smtClean="0"/>
                        <a:t> с поликлиник филиала или </a:t>
                      </a:r>
                      <a:r>
                        <a:rPr lang="ru-RU" sz="1200" baseline="0" dirty="0" err="1" smtClean="0"/>
                        <a:t>ФАПа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целевого состояния</a:t>
            </a:r>
            <a:endParaRPr lang="ru-RU" sz="3600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899592" y="4365104"/>
          <a:ext cx="74168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Оценивался показатель: количество пациентов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посетивших занятие из группы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83568" y="1484784"/>
            <a:ext cx="7920880" cy="2376264"/>
            <a:chOff x="662" y="4409"/>
            <a:chExt cx="7757" cy="2214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2" y="4409"/>
              <a:ext cx="7757" cy="2214"/>
              <a:chOff x="662" y="4228"/>
              <a:chExt cx="7757" cy="2214"/>
            </a:xfrm>
          </p:grpSpPr>
          <p:sp>
            <p:nvSpPr>
              <p:cNvPr id="4100" name="Параллелограмм 1"/>
              <p:cNvSpPr>
                <a:spLocks noChangeArrowheads="1"/>
              </p:cNvSpPr>
              <p:nvPr/>
            </p:nvSpPr>
            <p:spPr bwMode="auto">
              <a:xfrm>
                <a:off x="662" y="4649"/>
                <a:ext cx="1440" cy="1216"/>
              </a:xfrm>
              <a:prstGeom prst="parallelogram">
                <a:avLst>
                  <a:gd name="adj" fmla="val 16963"/>
                </a:avLst>
              </a:prstGeom>
              <a:solidFill>
                <a:srgbClr val="92D05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900" y="4821"/>
                <a:ext cx="979" cy="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Факт включения в слушатели ШЗ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2" name="Text Box 6"/>
              <p:cNvSpPr txBox="1">
                <a:spLocks noChangeArrowheads="1"/>
              </p:cNvSpPr>
              <p:nvPr/>
            </p:nvSpPr>
            <p:spPr bwMode="auto">
              <a:xfrm>
                <a:off x="2713" y="4228"/>
                <a:ext cx="852" cy="19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Утверждение графика  проведения ШЗ приказом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03" name="Прямая со стрелкой 13"/>
              <p:cNvCxnSpPr>
                <a:cxnSpLocks noChangeShapeType="1"/>
              </p:cNvCxnSpPr>
              <p:nvPr/>
            </p:nvCxnSpPr>
            <p:spPr bwMode="auto">
              <a:xfrm>
                <a:off x="2029" y="5238"/>
                <a:ext cx="684" cy="0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104" name="Прямая со стрелкой 15"/>
              <p:cNvCxnSpPr>
                <a:cxnSpLocks noChangeShapeType="1"/>
              </p:cNvCxnSpPr>
              <p:nvPr/>
            </p:nvCxnSpPr>
            <p:spPr bwMode="auto">
              <a:xfrm>
                <a:off x="3565" y="5226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2102" y="4897"/>
                <a:ext cx="498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4176" y="4228"/>
                <a:ext cx="851" cy="19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Оповещение пациента для проведения занятия, запись в слот в МИС 1С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5638" y="4406"/>
                <a:ext cx="851" cy="1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Проведение ШЗ онлайн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8" name="AutoShape 12"/>
              <p:cNvSpPr>
                <a:spLocks noChangeArrowheads="1"/>
              </p:cNvSpPr>
              <p:nvPr/>
            </p:nvSpPr>
            <p:spPr bwMode="auto">
              <a:xfrm>
                <a:off x="6979" y="4699"/>
                <a:ext cx="1440" cy="1216"/>
              </a:xfrm>
              <a:prstGeom prst="parallelogram">
                <a:avLst>
                  <a:gd name="adj" fmla="val 16963"/>
                </a:avLst>
              </a:prstGeom>
              <a:solidFill>
                <a:srgbClr val="92D05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7211" y="4897"/>
                <a:ext cx="979" cy="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Факт участия в проведении занятия  ШЗ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10" name="AutoShape 14"/>
              <p:cNvCxnSpPr>
                <a:cxnSpLocks noChangeShapeType="1"/>
              </p:cNvCxnSpPr>
              <p:nvPr/>
            </p:nvCxnSpPr>
            <p:spPr bwMode="auto">
              <a:xfrm>
                <a:off x="5027" y="5238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5086" y="4897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88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2" name="AutoShape 16"/>
              <p:cNvSpPr>
                <a:spLocks noChangeArrowheads="1"/>
              </p:cNvSpPr>
              <p:nvPr/>
            </p:nvSpPr>
            <p:spPr bwMode="auto">
              <a:xfrm>
                <a:off x="5526" y="5498"/>
                <a:ext cx="1050" cy="944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5807" y="5793"/>
                <a:ext cx="519" cy="3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1,2,33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14" name="AutoShape 18"/>
              <p:cNvCxnSpPr>
                <a:cxnSpLocks noChangeShapeType="1"/>
              </p:cNvCxnSpPr>
              <p:nvPr/>
            </p:nvCxnSpPr>
            <p:spPr bwMode="auto">
              <a:xfrm>
                <a:off x="6489" y="5226"/>
                <a:ext cx="611" cy="12"/>
              </a:xfrm>
              <a:prstGeom prst="straightConnector1">
                <a:avLst/>
              </a:prstGeom>
              <a:noFill/>
              <a:ln w="6350">
                <a:solidFill>
                  <a:srgbClr val="4472C4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6539" y="4897"/>
                <a:ext cx="440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79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3612" y="4897"/>
                <a:ext cx="498" cy="2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5814" y="5974"/>
              <a:ext cx="512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1,2,3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-17140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Внедрения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24744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график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отчет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zam_gv_omo\Desktop\Скриншот 25-12-2022 185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830716" cy="3960440"/>
          </a:xfrm>
          <a:prstGeom prst="rect">
            <a:avLst/>
          </a:prstGeom>
          <a:noFill/>
        </p:spPr>
      </p:pic>
      <p:pic>
        <p:nvPicPr>
          <p:cNvPr id="5123" name="Picture 3" descr="C:\Users\zam_gv_omo\Desktop\Скриншот 25-12-2022 185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6"/>
            <a:ext cx="2880320" cy="1387268"/>
          </a:xfrm>
          <a:prstGeom prst="rect">
            <a:avLst/>
          </a:prstGeom>
          <a:noFill/>
        </p:spPr>
      </p:pic>
      <p:pic>
        <p:nvPicPr>
          <p:cNvPr id="5124" name="Picture 4" descr="C:\Users\zam_gv_omo\Desktop\Скриншот 25-12-2022 185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2880320" cy="3920526"/>
          </a:xfrm>
          <a:prstGeom prst="rect">
            <a:avLst/>
          </a:prstGeom>
          <a:noFill/>
        </p:spPr>
      </p:pic>
      <p:pic>
        <p:nvPicPr>
          <p:cNvPr id="5125" name="Picture 5" descr="C:\Users\zam_gv_omo\Desktop\Скриншот 25-12-2022 185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1" y="1484784"/>
            <a:ext cx="2921809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Оценка результатов</a:t>
            </a:r>
            <a:endParaRPr lang="ru-RU" sz="3600" dirty="0"/>
          </a:p>
        </p:txBody>
      </p:sp>
      <p:pic>
        <p:nvPicPr>
          <p:cNvPr id="1026" name="Picture 2" descr="C:\Users\zam_gv_omo\Desktop\a8604664c1ed396c0531da6353f4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196" cy="108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052736"/>
          <a:ext cx="784887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1276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Увеличение количества участников школ</a:t>
                      </a:r>
                      <a:r>
                        <a:rPr lang="ru-RU" sz="1200" baseline="0" dirty="0" smtClean="0"/>
                        <a:t> здоровья по профилю эндокринология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Увеличение % явки на занятие пациентов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148064" y="2060848"/>
          <a:ext cx="39959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148064" y="1628800"/>
          <a:ext cx="3995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Процент явки слушателей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148064" y="4077072"/>
          <a:ext cx="3995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участников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148064" y="4509120"/>
          <a:ext cx="3995936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 descr="C:\Users\zam_gv_omo\Desktop\Berezhlivoe-proizvodstvo-Le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45434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483</Words>
  <Application>Microsoft Office PowerPoint</Application>
  <PresentationFormat>Экран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Оптимизация работы школ здоровья по профилю эндокринология</vt:lpstr>
      <vt:lpstr>Цели и задачи</vt:lpstr>
      <vt:lpstr>Слайд 3</vt:lpstr>
      <vt:lpstr>Слайд 4</vt:lpstr>
      <vt:lpstr>Карта текущего состояния</vt:lpstr>
      <vt:lpstr>Слайд 6</vt:lpstr>
      <vt:lpstr>Карта целевого состояния</vt:lpstr>
      <vt:lpstr>Слайд 8</vt:lpstr>
      <vt:lpstr>Оценка результатов</vt:lpstr>
      <vt:lpstr>Перспективы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работы школ здоровья по профилю эндокринология</dc:title>
  <dc:creator>zam_gv_omo</dc:creator>
  <cp:lastModifiedBy>zam_gv_omo</cp:lastModifiedBy>
  <cp:revision>21</cp:revision>
  <dcterms:created xsi:type="dcterms:W3CDTF">2022-12-25T10:44:38Z</dcterms:created>
  <dcterms:modified xsi:type="dcterms:W3CDTF">2022-12-25T14:40:56Z</dcterms:modified>
</cp:coreProperties>
</file>