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3" r:id="rId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544388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1088776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633164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2177552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721940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3266328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810716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4355104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33" autoAdjust="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18F65-725E-4057-AFD5-2B68C765F6C2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5302A-16AF-4833-BA3F-971BBBBE2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9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B5302A-16AF-4833-BA3F-971BBBBE205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5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41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52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8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0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5" y="4406900"/>
            <a:ext cx="10363200" cy="1362075"/>
          </a:xfrm>
        </p:spPr>
        <p:txBody>
          <a:bodyPr anchor="t"/>
          <a:lstStyle>
            <a:lvl1pPr algn="l">
              <a:defRPr sz="479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5" y="2906714"/>
            <a:ext cx="10363200" cy="1500187"/>
          </a:xfrm>
        </p:spPr>
        <p:txBody>
          <a:bodyPr anchor="b"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544225" indent="0">
              <a:buNone/>
              <a:defRPr sz="2099">
                <a:solidFill>
                  <a:schemeClr val="tx1">
                    <a:tint val="75000"/>
                  </a:schemeClr>
                </a:solidFill>
              </a:defRPr>
            </a:lvl2pPr>
            <a:lvl3pPr marL="1088449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3pPr>
            <a:lvl4pPr marL="1632674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4pPr>
            <a:lvl5pPr marL="2176899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5pPr>
            <a:lvl6pPr marL="2721123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6pPr>
            <a:lvl7pPr marL="3265348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7pPr>
            <a:lvl8pPr marL="3809573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8pPr>
            <a:lvl9pPr marL="4353797" indent="0">
              <a:buNone/>
              <a:defRPr sz="16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83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299"/>
            </a:lvl1pPr>
            <a:lvl2pPr>
              <a:defRPr sz="2899"/>
            </a:lvl2pPr>
            <a:lvl3pPr>
              <a:defRPr sz="2399"/>
            </a:lvl3pPr>
            <a:lvl4pPr>
              <a:defRPr sz="2099"/>
            </a:lvl4pPr>
            <a:lvl5pPr>
              <a:defRPr sz="2099"/>
            </a:lvl5pPr>
            <a:lvl6pPr>
              <a:defRPr sz="2099"/>
            </a:lvl6pPr>
            <a:lvl7pPr>
              <a:defRPr sz="2099"/>
            </a:lvl7pPr>
            <a:lvl8pPr>
              <a:defRPr sz="2099"/>
            </a:lvl8pPr>
            <a:lvl9pPr>
              <a:defRPr sz="20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299"/>
            </a:lvl1pPr>
            <a:lvl2pPr>
              <a:defRPr sz="2899"/>
            </a:lvl2pPr>
            <a:lvl3pPr>
              <a:defRPr sz="2399"/>
            </a:lvl3pPr>
            <a:lvl4pPr>
              <a:defRPr sz="2099"/>
            </a:lvl4pPr>
            <a:lvl5pPr>
              <a:defRPr sz="2099"/>
            </a:lvl5pPr>
            <a:lvl6pPr>
              <a:defRPr sz="2099"/>
            </a:lvl6pPr>
            <a:lvl7pPr>
              <a:defRPr sz="2099"/>
            </a:lvl7pPr>
            <a:lvl8pPr>
              <a:defRPr sz="2099"/>
            </a:lvl8pPr>
            <a:lvl9pPr>
              <a:defRPr sz="20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4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225" indent="0">
              <a:buNone/>
              <a:defRPr sz="2399" b="1"/>
            </a:lvl2pPr>
            <a:lvl3pPr marL="1088449" indent="0">
              <a:buNone/>
              <a:defRPr sz="2099" b="1"/>
            </a:lvl3pPr>
            <a:lvl4pPr marL="1632674" indent="0">
              <a:buNone/>
              <a:defRPr sz="1899" b="1"/>
            </a:lvl4pPr>
            <a:lvl5pPr marL="2176899" indent="0">
              <a:buNone/>
              <a:defRPr sz="1899" b="1"/>
            </a:lvl5pPr>
            <a:lvl6pPr marL="2721123" indent="0">
              <a:buNone/>
              <a:defRPr sz="1899" b="1"/>
            </a:lvl6pPr>
            <a:lvl7pPr marL="3265348" indent="0">
              <a:buNone/>
              <a:defRPr sz="1899" b="1"/>
            </a:lvl7pPr>
            <a:lvl8pPr marL="3809573" indent="0">
              <a:buNone/>
              <a:defRPr sz="1899" b="1"/>
            </a:lvl8pPr>
            <a:lvl9pPr marL="4353797" indent="0">
              <a:buNone/>
              <a:defRPr sz="189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899"/>
            </a:lvl1pPr>
            <a:lvl2pPr>
              <a:defRPr sz="2399"/>
            </a:lvl2pPr>
            <a:lvl3pPr>
              <a:defRPr sz="2099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225" indent="0">
              <a:buNone/>
              <a:defRPr sz="2399" b="1"/>
            </a:lvl2pPr>
            <a:lvl3pPr marL="1088449" indent="0">
              <a:buNone/>
              <a:defRPr sz="2099" b="1"/>
            </a:lvl3pPr>
            <a:lvl4pPr marL="1632674" indent="0">
              <a:buNone/>
              <a:defRPr sz="1899" b="1"/>
            </a:lvl4pPr>
            <a:lvl5pPr marL="2176899" indent="0">
              <a:buNone/>
              <a:defRPr sz="1899" b="1"/>
            </a:lvl5pPr>
            <a:lvl6pPr marL="2721123" indent="0">
              <a:buNone/>
              <a:defRPr sz="1899" b="1"/>
            </a:lvl6pPr>
            <a:lvl7pPr marL="3265348" indent="0">
              <a:buNone/>
              <a:defRPr sz="1899" b="1"/>
            </a:lvl7pPr>
            <a:lvl8pPr marL="3809573" indent="0">
              <a:buNone/>
              <a:defRPr sz="1899" b="1"/>
            </a:lvl8pPr>
            <a:lvl9pPr marL="4353797" indent="0">
              <a:buNone/>
              <a:defRPr sz="189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7" y="2174876"/>
            <a:ext cx="5389034" cy="3951288"/>
          </a:xfrm>
        </p:spPr>
        <p:txBody>
          <a:bodyPr/>
          <a:lstStyle>
            <a:lvl1pPr>
              <a:defRPr sz="2899"/>
            </a:lvl1pPr>
            <a:lvl2pPr>
              <a:defRPr sz="2399"/>
            </a:lvl2pPr>
            <a:lvl3pPr>
              <a:defRPr sz="2099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8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4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8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9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799"/>
            </a:lvl1pPr>
            <a:lvl2pPr>
              <a:defRPr sz="3299"/>
            </a:lvl2pPr>
            <a:lvl3pPr>
              <a:defRPr sz="2899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699"/>
            </a:lvl1pPr>
            <a:lvl2pPr marL="544225" indent="0">
              <a:buNone/>
              <a:defRPr sz="1400"/>
            </a:lvl2pPr>
            <a:lvl3pPr marL="1088449" indent="0">
              <a:buNone/>
              <a:defRPr sz="1200"/>
            </a:lvl3pPr>
            <a:lvl4pPr marL="1632674" indent="0">
              <a:buNone/>
              <a:defRPr sz="1100"/>
            </a:lvl4pPr>
            <a:lvl5pPr marL="2176899" indent="0">
              <a:buNone/>
              <a:defRPr sz="1100"/>
            </a:lvl5pPr>
            <a:lvl6pPr marL="2721123" indent="0">
              <a:buNone/>
              <a:defRPr sz="1100"/>
            </a:lvl6pPr>
            <a:lvl7pPr marL="3265348" indent="0">
              <a:buNone/>
              <a:defRPr sz="1100"/>
            </a:lvl7pPr>
            <a:lvl8pPr marL="3809573" indent="0">
              <a:buNone/>
              <a:defRPr sz="1100"/>
            </a:lvl8pPr>
            <a:lvl9pPr marL="4353797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9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9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8" y="612776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799"/>
            </a:lvl1pPr>
            <a:lvl2pPr marL="544225" indent="0">
              <a:buNone/>
              <a:defRPr sz="3299"/>
            </a:lvl2pPr>
            <a:lvl3pPr marL="1088449" indent="0">
              <a:buNone/>
              <a:defRPr sz="2899"/>
            </a:lvl3pPr>
            <a:lvl4pPr marL="1632674" indent="0">
              <a:buNone/>
              <a:defRPr sz="2399"/>
            </a:lvl4pPr>
            <a:lvl5pPr marL="2176899" indent="0">
              <a:buNone/>
              <a:defRPr sz="2399"/>
            </a:lvl5pPr>
            <a:lvl6pPr marL="2721123" indent="0">
              <a:buNone/>
              <a:defRPr sz="2399"/>
            </a:lvl6pPr>
            <a:lvl7pPr marL="3265348" indent="0">
              <a:buNone/>
              <a:defRPr sz="2399"/>
            </a:lvl7pPr>
            <a:lvl8pPr marL="3809573" indent="0">
              <a:buNone/>
              <a:defRPr sz="2399"/>
            </a:lvl8pPr>
            <a:lvl9pPr marL="4353797" indent="0">
              <a:buNone/>
              <a:defRPr sz="2399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699"/>
            </a:lvl1pPr>
            <a:lvl2pPr marL="544225" indent="0">
              <a:buNone/>
              <a:defRPr sz="1400"/>
            </a:lvl2pPr>
            <a:lvl3pPr marL="1088449" indent="0">
              <a:buNone/>
              <a:defRPr sz="1200"/>
            </a:lvl3pPr>
            <a:lvl4pPr marL="1632674" indent="0">
              <a:buNone/>
              <a:defRPr sz="1100"/>
            </a:lvl4pPr>
            <a:lvl5pPr marL="2176899" indent="0">
              <a:buNone/>
              <a:defRPr sz="1100"/>
            </a:lvl5pPr>
            <a:lvl6pPr marL="2721123" indent="0">
              <a:buNone/>
              <a:defRPr sz="1100"/>
            </a:lvl6pPr>
            <a:lvl7pPr marL="3265348" indent="0">
              <a:buNone/>
              <a:defRPr sz="1100"/>
            </a:lvl7pPr>
            <a:lvl8pPr marL="3809573" indent="0">
              <a:buNone/>
              <a:defRPr sz="1100"/>
            </a:lvl8pPr>
            <a:lvl9pPr marL="4353797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86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78" tIns="54439" rIns="108878" bIns="544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78" tIns="54439" rIns="108878" bIns="54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6FBA7008-4C07-437F-A153-A95F07C334A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CC7ADA7-9FE0-4B5D-AA4D-8A805D3E8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9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1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5pPr>
      <a:lvl6pPr marL="544225"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6pPr>
      <a:lvl7pPr marL="1088449"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7pPr>
      <a:lvl8pPr marL="1632674"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8pPr>
      <a:lvl9pPr marL="2176899" algn="ctr" rtl="0" eaLnBrk="1" fontAlgn="base" hangingPunct="1">
        <a:spcBef>
          <a:spcPct val="0"/>
        </a:spcBef>
        <a:spcAft>
          <a:spcPct val="0"/>
        </a:spcAft>
        <a:defRPr sz="5198">
          <a:solidFill>
            <a:schemeClr val="tx1"/>
          </a:solidFill>
          <a:latin typeface="Calibri" pitchFamily="34" charset="0"/>
        </a:defRPr>
      </a:lvl9pPr>
    </p:titleStyle>
    <p:bodyStyle>
      <a:lvl1pPr marL="408169" indent="-40816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366" indent="-3401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99" kern="1200">
          <a:solidFill>
            <a:schemeClr val="tx1"/>
          </a:solidFill>
          <a:latin typeface="+mn-lt"/>
          <a:ea typeface="+mn-ea"/>
          <a:cs typeface="+mn-cs"/>
        </a:defRPr>
      </a:lvl2pPr>
      <a:lvl3pPr marL="1360562" indent="-27211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99" kern="1200">
          <a:solidFill>
            <a:schemeClr val="tx1"/>
          </a:solidFill>
          <a:latin typeface="+mn-lt"/>
          <a:ea typeface="+mn-ea"/>
          <a:cs typeface="+mn-cs"/>
        </a:defRPr>
      </a:lvl3pPr>
      <a:lvl4pPr marL="1904786" indent="-27211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49011" indent="-27211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2993236" indent="-272112" algn="l" defTabSz="1088449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537460" indent="-272112" algn="l" defTabSz="1088449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081685" indent="-272112" algn="l" defTabSz="1088449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625910" indent="-272112" algn="l" defTabSz="1088449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1pPr>
      <a:lvl2pPr marL="544225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2pPr>
      <a:lvl3pPr marL="1088449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32674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4pPr>
      <a:lvl5pPr marL="2176899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5pPr>
      <a:lvl6pPr marL="2721123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6pPr>
      <a:lvl7pPr marL="3265348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7pPr>
      <a:lvl8pPr marL="3809573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8pPr>
      <a:lvl9pPr marL="4353797" algn="l" defTabSz="1088449" rtl="0" eaLnBrk="1" latinLnBrk="0" hangingPunct="1">
        <a:defRPr sz="20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5916F4-E889-F174-0D1D-FFA2E4488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445" y="1613383"/>
            <a:ext cx="9144000" cy="2387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Схема </a:t>
            </a:r>
            <a:r>
              <a:rPr lang="ru-RU" sz="3200" b="1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организации розничной продажи лекарственных препаратов в сельских населенных пунктах, в которых отсутствуют аптечные организации</a:t>
            </a:r>
          </a:p>
        </p:txBody>
      </p:sp>
      <p:pic>
        <p:nvPicPr>
          <p:cNvPr id="1028" name="Picture 4" descr="Вектор Медицинское заключение врач выписывает рецепт на лечение лекарства, назначенные врачом">
            <a:extLst>
              <a:ext uri="{FF2B5EF4-FFF2-40B4-BE49-F238E27FC236}">
                <a16:creationId xmlns:a16="http://schemas.microsoft.com/office/drawing/2014/main" xmlns="" id="{4B93109B-1DBF-4A98-85C8-DD7B8F000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550" b="98882" l="3994" r="93131">
                        <a14:foregroundMark x1="42971" y1="6709" x2="42971" y2="6709"/>
                        <a14:foregroundMark x1="41693" y1="10543" x2="41693" y2="10543"/>
                        <a14:foregroundMark x1="38658" y1="9585" x2="38658" y2="9585"/>
                        <a14:foregroundMark x1="38658" y1="12620" x2="38658" y2="12620"/>
                        <a14:foregroundMark x1="40256" y1="19808" x2="40256" y2="19808"/>
                        <a14:foregroundMark x1="36901" y1="23802" x2="36901" y2="23802"/>
                        <a14:foregroundMark x1="44089" y1="11342" x2="44089" y2="11342"/>
                        <a14:foregroundMark x1="72684" y1="7508" x2="72684" y2="7508"/>
                        <a14:foregroundMark x1="15815" y1="24920" x2="15815" y2="24920"/>
                        <a14:foregroundMark x1="22684" y1="31949" x2="22684" y2="31949"/>
                        <a14:foregroundMark x1="14537" y1="31150" x2="14537" y2="31150"/>
                        <a14:foregroundMark x1="17093" y1="34824" x2="17093" y2="34824"/>
                        <a14:foregroundMark x1="20607" y1="22045" x2="20607" y2="22045"/>
                        <a14:foregroundMark x1="19968" y1="22524" x2="19968" y2="22524"/>
                        <a14:foregroundMark x1="7668" y1="28754" x2="7668" y2="28754"/>
                        <a14:foregroundMark x1="8466" y1="28914" x2="18850" y2="24760"/>
                        <a14:foregroundMark x1="18850" y1="24760" x2="20288" y2="22524"/>
                        <a14:foregroundMark x1="13259" y1="34505" x2="13259" y2="34505"/>
                        <a14:foregroundMark x1="17252" y1="32588" x2="17252" y2="32588"/>
                        <a14:foregroundMark x1="10703" y1="32268" x2="14058" y2="39137"/>
                        <a14:foregroundMark x1="14058" y1="73163" x2="14058" y2="73163"/>
                        <a14:foregroundMark x1="18211" y1="64217" x2="18211" y2="64217"/>
                        <a14:foregroundMark x1="15335" y1="57029" x2="15335" y2="57029"/>
                        <a14:foregroundMark x1="15335" y1="57348" x2="14537" y2="82588"/>
                        <a14:foregroundMark x1="3994" y1="78914" x2="3994" y2="78914"/>
                        <a14:foregroundMark x1="91214" y1="51917" x2="91214" y2="51917"/>
                        <a14:foregroundMark x1="91214" y1="52716" x2="86741" y2="77316"/>
                        <a14:foregroundMark x1="93131" y1="56869" x2="93131" y2="56869"/>
                        <a14:foregroundMark x1="82588" y1="72684" x2="82588" y2="72684"/>
                        <a14:foregroundMark x1="80671" y1="69968" x2="86741" y2="77955"/>
                        <a14:foregroundMark x1="86741" y1="77955" x2="87061" y2="78275"/>
                        <a14:foregroundMark x1="72843" y1="7987" x2="72843" y2="7987"/>
                        <a14:foregroundMark x1="72843" y1="7348" x2="78594" y2="28115"/>
                        <a14:foregroundMark x1="78594" y1="28115" x2="78275" y2="35463"/>
                        <a14:foregroundMark x1="84185" y1="23482" x2="84185" y2="23482"/>
                        <a14:foregroundMark x1="86901" y1="17252" x2="86901" y2="17252"/>
                        <a14:foregroundMark x1="40895" y1="15655" x2="40895" y2="15655"/>
                        <a14:foregroundMark x1="41693" y1="13259" x2="34824" y2="25559"/>
                        <a14:foregroundMark x1="82748" y1="10224" x2="84984" y2="29712"/>
                        <a14:foregroundMark x1="84984" y1="29712" x2="80192" y2="34984"/>
                        <a14:foregroundMark x1="81789" y1="30192" x2="81789" y2="30192"/>
                        <a14:foregroundMark x1="88339" y1="54792" x2="84824" y2="67412"/>
                        <a14:foregroundMark x1="71885" y1="85623" x2="75399" y2="97923"/>
                        <a14:foregroundMark x1="31150" y1="85942" x2="27157" y2="98882"/>
                        <a14:foregroundMark x1="78115" y1="19968" x2="78115" y2="19968"/>
                        <a14:foregroundMark x1="80671" y1="13259" x2="80671" y2="13259"/>
                        <a14:foregroundMark x1="72524" y1="15176" x2="72524" y2="15176"/>
                        <a14:foregroundMark x1="70128" y1="20927" x2="70128" y2="20927"/>
                        <a14:foregroundMark x1="72843" y1="15815" x2="72843" y2="15815"/>
                        <a14:foregroundMark x1="69489" y1="23003" x2="69489" y2="23003"/>
                        <a14:foregroundMark x1="69808" y1="28914" x2="69808" y2="28914"/>
                        <a14:foregroundMark x1="75879" y1="31150" x2="75879" y2="31150"/>
                        <a14:foregroundMark x1="15495" y1="28594" x2="15495" y2="28594"/>
                        <a14:foregroundMark x1="20607" y1="26677" x2="20607" y2="26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291" y="4270685"/>
            <a:ext cx="1947863" cy="194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47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C34D970-CBC7-4DD7-A2B5-28FCA10A400B}"/>
              </a:ext>
            </a:extLst>
          </p:cNvPr>
          <p:cNvGrpSpPr/>
          <p:nvPr/>
        </p:nvGrpSpPr>
        <p:grpSpPr>
          <a:xfrm>
            <a:off x="133350" y="1145495"/>
            <a:ext cx="11972925" cy="1912030"/>
            <a:chOff x="3131841" y="1269320"/>
            <a:chExt cx="3600000" cy="3006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7E3F7548-37A4-49CE-A864-315ABF1CBF3B}"/>
                </a:ext>
              </a:extLst>
            </p:cNvPr>
            <p:cNvSpPr txBox="1"/>
            <p:nvPr/>
          </p:nvSpPr>
          <p:spPr>
            <a:xfrm>
              <a:off x="3131841" y="1269320"/>
              <a:ext cx="3600000" cy="3006534"/>
            </a:xfrm>
            <a:prstGeom prst="rect">
              <a:avLst/>
            </a:prstGeom>
            <a:solidFill>
              <a:srgbClr val="DAE9F6"/>
            </a:solidFill>
            <a:ln w="9525">
              <a:solidFill>
                <a:schemeClr val="accent1">
                  <a:alpha val="48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ru-RU"/>
              </a:defPPr>
              <a:lvl1pPr algn="ctr">
                <a:defRPr sz="1400">
                  <a:solidFill>
                    <a:srgbClr val="17375E"/>
                  </a:solidFill>
                  <a:latin typeface="Arial Narrow" panose="020B0606020202030204" pitchFamily="34" charset="0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F6D41D57-2689-4A82-8535-B4924D6318C6}"/>
                </a:ext>
              </a:extLst>
            </p:cNvPr>
            <p:cNvSpPr/>
            <p:nvPr/>
          </p:nvSpPr>
          <p:spPr>
            <a:xfrm>
              <a:off x="3908744" y="1463580"/>
              <a:ext cx="887147" cy="1075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B2DBC2B3-38C7-4E75-B390-3373E4C3A244}"/>
                </a:ext>
              </a:extLst>
            </p:cNvPr>
            <p:cNvSpPr/>
            <p:nvPr/>
          </p:nvSpPr>
          <p:spPr>
            <a:xfrm>
              <a:off x="5958113" y="1629311"/>
              <a:ext cx="596762" cy="757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rgbClr val="17375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</a:t>
              </a:r>
              <a:endParaRPr lang="ru-RU" sz="14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28ED7E71-EEAE-40E1-8EA0-CDFB2D0D79E5}"/>
              </a:ext>
            </a:extLst>
          </p:cNvPr>
          <p:cNvCxnSpPr>
            <a:cxnSpLocks/>
          </p:cNvCxnSpPr>
          <p:nvPr/>
        </p:nvCxnSpPr>
        <p:spPr>
          <a:xfrm flipH="1">
            <a:off x="9144001" y="1904815"/>
            <a:ext cx="1363434" cy="369129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xmlns="" id="{9941B291-930E-4A53-BB36-4649B1593570}"/>
              </a:ext>
            </a:extLst>
          </p:cNvPr>
          <p:cNvCxnSpPr>
            <a:cxnSpLocks/>
          </p:cNvCxnSpPr>
          <p:nvPr/>
        </p:nvCxnSpPr>
        <p:spPr>
          <a:xfrm>
            <a:off x="10507435" y="1904815"/>
            <a:ext cx="329670" cy="371594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0308E14-79E3-4051-B638-9DA9B9579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1253"/>
            <a:ext cx="12191999" cy="379719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CАМОСТОЯТЕЛЬНАЯ ОРГАНИЗАЦИЯ РОЗНИЧНОЙ ПРОДАЖИ </a:t>
            </a:r>
            <a:br>
              <a:rPr lang="ru-RU" sz="1800" b="1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ЛЕКАРСТВЕННЫХ ПРЕПАРАТОВ БЕЗ ККТ</a:t>
            </a:r>
          </a:p>
        </p:txBody>
      </p:sp>
      <p:sp>
        <p:nvSpPr>
          <p:cNvPr id="13" name="Двойная стрелка вверх/вниз 16">
            <a:extLst>
              <a:ext uri="{FF2B5EF4-FFF2-40B4-BE49-F238E27FC236}">
                <a16:creationId xmlns:a16="http://schemas.microsoft.com/office/drawing/2014/main" xmlns="" id="{D326AC49-24A6-477C-B25E-80C546572A77}"/>
              </a:ext>
            </a:extLst>
          </p:cNvPr>
          <p:cNvSpPr/>
          <p:nvPr/>
        </p:nvSpPr>
        <p:spPr>
          <a:xfrm>
            <a:off x="5790129" y="1269036"/>
            <a:ext cx="2688947" cy="772441"/>
          </a:xfrm>
          <a:prstGeom prst="rightArrow">
            <a:avLst>
              <a:gd name="adj1" fmla="val 50000"/>
              <a:gd name="adj2" fmla="val 62722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Аптека – Бесплатные иконки: здравоохранение и медицина">
            <a:extLst>
              <a:ext uri="{FF2B5EF4-FFF2-40B4-BE49-F238E27FC236}">
                <a16:creationId xmlns:a16="http://schemas.microsoft.com/office/drawing/2014/main" xmlns="" id="{202ADFB6-BF41-44BD-92D6-E61714E67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132" y="1285743"/>
            <a:ext cx="667274" cy="66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Здания больницы – Бесплатные иконки: медицинский">
            <a:extLst>
              <a:ext uri="{FF2B5EF4-FFF2-40B4-BE49-F238E27FC236}">
                <a16:creationId xmlns:a16="http://schemas.microsoft.com/office/drawing/2014/main" xmlns="" id="{007A5778-7C62-4E51-BB95-6C52750D05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1" b="15820"/>
          <a:stretch/>
        </p:blipFill>
        <p:spPr bwMode="auto">
          <a:xfrm>
            <a:off x="8549962" y="1321311"/>
            <a:ext cx="807609" cy="56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195CFA6-D6E4-496E-BB89-D63336183989}"/>
              </a:ext>
            </a:extLst>
          </p:cNvPr>
          <p:cNvSpPr txBox="1"/>
          <p:nvPr/>
        </p:nvSpPr>
        <p:spPr>
          <a:xfrm>
            <a:off x="5251196" y="1496273"/>
            <a:ext cx="36573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ПРОДАЖА ЛП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2F2244D-4CC4-4E32-83BD-D17B05BBD4F4}"/>
              </a:ext>
            </a:extLst>
          </p:cNvPr>
          <p:cNvSpPr txBox="1"/>
          <p:nvPr/>
        </p:nvSpPr>
        <p:spPr>
          <a:xfrm>
            <a:off x="243202" y="1722523"/>
            <a:ext cx="1613151" cy="75797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accent1">
                <a:alpha val="48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400">
                <a:solidFill>
                  <a:srgbClr val="17375E"/>
                </a:solidFill>
                <a:latin typeface="Arial Narrow" panose="020B0606020202030204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 </a:t>
            </a:r>
          </a:p>
        </p:txBody>
      </p:sp>
      <p:pic>
        <p:nvPicPr>
          <p:cNvPr id="2058" name="Picture 10" descr="договор иконка png: 2 тыс изображений найдено в Яндекс Картинках">
            <a:extLst>
              <a:ext uri="{FF2B5EF4-FFF2-40B4-BE49-F238E27FC236}">
                <a16:creationId xmlns:a16="http://schemas.microsoft.com/office/drawing/2014/main" xmlns="" id="{65F08AAD-BC6C-45A2-A7A0-D1528D05E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63" b="96250" l="10000" r="90625">
                        <a14:foregroundMark x1="35938" y1="15313" x2="35938" y2="15313"/>
                        <a14:foregroundMark x1="49688" y1="5625" x2="49688" y2="5625"/>
                        <a14:foregroundMark x1="10938" y1="3438" x2="10938" y2="3438"/>
                        <a14:foregroundMark x1="26250" y1="1563" x2="26250" y2="1563"/>
                        <a14:foregroundMark x1="52812" y1="34688" x2="52812" y2="34688"/>
                        <a14:foregroundMark x1="35938" y1="43750" x2="35938" y2="43750"/>
                        <a14:foregroundMark x1="44375" y1="53125" x2="44375" y2="54063"/>
                        <a14:foregroundMark x1="54688" y1="60313" x2="54688" y2="60313"/>
                        <a14:foregroundMark x1="75938" y1="90938" x2="75938" y2="90938"/>
                        <a14:foregroundMark x1="66875" y1="96250" x2="66875" y2="96250"/>
                        <a14:foregroundMark x1="90625" y1="82188" x2="90625" y2="82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144" y="1188505"/>
            <a:ext cx="2667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19047912-4855-4240-80CF-74305C46C1F2}"/>
              </a:ext>
            </a:extLst>
          </p:cNvPr>
          <p:cNvSpPr/>
          <p:nvPr/>
        </p:nvSpPr>
        <p:spPr>
          <a:xfrm>
            <a:off x="2905124" y="2324933"/>
            <a:ext cx="2675503" cy="5624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 Аптечной организации </a:t>
            </a:r>
          </a:p>
        </p:txBody>
      </p:sp>
      <p:sp>
        <p:nvSpPr>
          <p:cNvPr id="25" name="Стрелка влево 73">
            <a:extLst>
              <a:ext uri="{FF2B5EF4-FFF2-40B4-BE49-F238E27FC236}">
                <a16:creationId xmlns:a16="http://schemas.microsoft.com/office/drawing/2014/main" xmlns="" id="{76552E73-E621-4961-AAF9-9D678A22212B}"/>
              </a:ext>
            </a:extLst>
          </p:cNvPr>
          <p:cNvSpPr/>
          <p:nvPr/>
        </p:nvSpPr>
        <p:spPr>
          <a:xfrm rot="16200000">
            <a:off x="4080932" y="1848145"/>
            <a:ext cx="323887" cy="580442"/>
          </a:xfrm>
          <a:prstGeom prst="leftArrow">
            <a:avLst/>
          </a:prstGeom>
          <a:gradFill>
            <a:lin ang="5400000" scaled="0"/>
          </a:gra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xmlns="" id="{C7FF809C-39C5-431F-8FD7-0D7688350E14}"/>
              </a:ext>
            </a:extLst>
          </p:cNvPr>
          <p:cNvSpPr/>
          <p:nvPr/>
        </p:nvSpPr>
        <p:spPr>
          <a:xfrm>
            <a:off x="8204565" y="2318267"/>
            <a:ext cx="1471118" cy="612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Аптека </a:t>
            </a:r>
            <a:r>
              <a:rPr lang="ru-RU" sz="140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400" dirty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8A70E3F8-4E72-4243-8A2A-4EE222D4283E}"/>
              </a:ext>
            </a:extLst>
          </p:cNvPr>
          <p:cNvSpPr/>
          <p:nvPr/>
        </p:nvSpPr>
        <p:spPr>
          <a:xfrm>
            <a:off x="9803018" y="2324932"/>
            <a:ext cx="2068174" cy="61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ФАП, ВА от </a:t>
            </a:r>
            <a:r>
              <a:rPr lang="ru-RU" sz="140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400" dirty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23212C5-1C89-4DD4-9819-4C4E37A0888A}"/>
              </a:ext>
            </a:extLst>
          </p:cNvPr>
          <p:cNvSpPr txBox="1"/>
          <p:nvPr/>
        </p:nvSpPr>
        <p:spPr>
          <a:xfrm>
            <a:off x="133350" y="3158372"/>
            <a:ext cx="11972925" cy="19120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  <a:alpha val="48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ru-RU"/>
            </a:defPPr>
            <a:lvl1pPr algn="ctr">
              <a:defRPr sz="1400">
                <a:solidFill>
                  <a:srgbClr val="17375E"/>
                </a:solidFill>
                <a:latin typeface="Arial Narrow" panose="020B0606020202030204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3B6CB8C3-F002-4343-A0B2-7588200F308A}"/>
              </a:ext>
            </a:extLst>
          </p:cNvPr>
          <p:cNvSpPr txBox="1"/>
          <p:nvPr/>
        </p:nvSpPr>
        <p:spPr>
          <a:xfrm>
            <a:off x="243203" y="3735400"/>
            <a:ext cx="1404000" cy="75797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accent4">
                <a:lumMod val="60000"/>
                <a:lumOff val="40000"/>
                <a:alpha val="48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400">
                <a:solidFill>
                  <a:srgbClr val="17375E"/>
                </a:solidFill>
                <a:latin typeface="Arial Narrow" panose="020B0606020202030204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ПРОЦЕССЫ</a:t>
            </a:r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xmlns="" id="{D23B8296-2C80-42C5-9DCB-1F3719CC7169}"/>
              </a:ext>
            </a:extLst>
          </p:cNvPr>
          <p:cNvSpPr/>
          <p:nvPr/>
        </p:nvSpPr>
        <p:spPr>
          <a:xfrm>
            <a:off x="1802753" y="3347302"/>
            <a:ext cx="2302522" cy="1453480"/>
          </a:xfrm>
          <a:prstGeom prst="roundRect">
            <a:avLst>
              <a:gd name="adj" fmla="val 5526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Формирует документ об отгрузке товара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Выдает лекарственные препараты по товарной накладной сотруднику ФАП, ВА</a:t>
            </a: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xmlns="" id="{BBF1AEA9-36CB-4C3A-AC61-6FE792B6C68E}"/>
              </a:ext>
            </a:extLst>
          </p:cNvPr>
          <p:cNvSpPr/>
          <p:nvPr/>
        </p:nvSpPr>
        <p:spPr>
          <a:xfrm>
            <a:off x="4284222" y="3232487"/>
            <a:ext cx="2639072" cy="1768137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Приобретает </a:t>
            </a: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ЛП</a:t>
            </a:r>
            <a:endParaRPr lang="ru-RU" sz="1100" kern="0" dirty="0">
              <a:ln w="0"/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Создает учетную запись в системе Честный ЗНАК для каждого ФАП, ВА и регистрирует мобильные сканеры в соответствии с названием ФАП и ВА.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Осуществляет приемку и выбытие товара в системе Честный ЗНАК</a:t>
            </a:r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xmlns="" id="{1BA18022-E94D-4328-8325-3C19EA51D7CF}"/>
              </a:ext>
            </a:extLst>
          </p:cNvPr>
          <p:cNvSpPr/>
          <p:nvPr/>
        </p:nvSpPr>
        <p:spPr>
          <a:xfrm>
            <a:off x="7078844" y="3247540"/>
            <a:ext cx="4979806" cy="1753085"/>
          </a:xfrm>
          <a:prstGeom prst="roundRect">
            <a:avLst>
              <a:gd name="adj" fmla="val 2905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Устанавливает мобильное приложение </a:t>
            </a: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«Учет медикаментов в аптеке 2.0» на мобильный телефон </a:t>
            </a:r>
            <a:endParaRPr lang="ru-RU" sz="1100" kern="0" dirty="0">
              <a:ln w="0"/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Входит в настройки, получает код  подключения в системе Честный ЗНАК через аптеку </a:t>
            </a: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100" kern="0" dirty="0">
              <a:ln w="0"/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Работает  в приложении </a:t>
            </a: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«Учет медикаментов в аптеке 2.0» </a:t>
            </a: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осуществлении розничной продажи</a:t>
            </a:r>
          </a:p>
          <a:p>
            <a:pPr lvl="0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100" kern="0" dirty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Сдает денежные средства в кассу </a:t>
            </a:r>
            <a:r>
              <a:rPr lang="ru-RU" sz="1100" kern="0" dirty="0" smtClean="0">
                <a:ln w="0"/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100" kern="0" dirty="0">
              <a:ln w="0"/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6C3F310-B847-4CB9-9B26-2B92D7C8EBBE}"/>
              </a:ext>
            </a:extLst>
          </p:cNvPr>
          <p:cNvSpPr txBox="1"/>
          <p:nvPr/>
        </p:nvSpPr>
        <p:spPr>
          <a:xfrm>
            <a:off x="155160" y="5186974"/>
            <a:ext cx="11951115" cy="9387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80000" indent="-180000">
              <a:buAutoNum type="arabicPeriod"/>
            </a:pPr>
            <a:r>
              <a:rPr lang="ru-RU" sz="1100" b="1" kern="0" dirty="0">
                <a:ln w="0"/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14.12.2018 г. № 1556 (ред. от 30.06.2021) «Об утверждении Положения о системе мониторинга движения ЛП…» </a:t>
            </a:r>
          </a:p>
          <a:p>
            <a:pPr marL="180000" indent="-180000">
              <a:buAutoNum type="arabicPeriod"/>
            </a:pPr>
            <a:r>
              <a:rPr lang="ru-RU" sz="1100" b="1" kern="0" dirty="0">
                <a:ln w="0"/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 закон от 22.05.2003 № 54-ФЗ «О применении контрольно-кассовой техники при осуществлении расчетов в Российской Федерации» (статья 2, п.5)</a:t>
            </a:r>
          </a:p>
          <a:p>
            <a:pPr marL="180000" indent="-180000">
              <a:buAutoNum type="arabicPeriod"/>
            </a:pPr>
            <a:r>
              <a:rPr lang="ru-RU" sz="1100" b="1" kern="0" dirty="0">
                <a:ln w="0"/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МЗ РБ от 15.10.2021 г. 1425-Д  «Об утверждении Перечня МО, имеющих лицензию на фармацевтическую деятельность, и их обособленных подразделений…»</a:t>
            </a:r>
          </a:p>
          <a:p>
            <a:pPr marL="180000" indent="-180000">
              <a:buAutoNum type="arabicPeriod"/>
            </a:pPr>
            <a:r>
              <a:rPr lang="ru-RU" sz="1100" b="1" kern="0" dirty="0">
                <a:ln w="0"/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Указание ЦБ РФ от 11.03.2014 № 3210-У «О порядке ведения кассовых операций юридическими лицами и упрощенном порядке ведения кассовых операций индивидуальными предпринимателями и субъектами малого предпринимательства»</a:t>
            </a:r>
          </a:p>
        </p:txBody>
      </p: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xmlns="" id="{5B2934A3-A0A7-4E61-A8E9-43F37E16BA14}"/>
              </a:ext>
            </a:extLst>
          </p:cNvPr>
          <p:cNvCxnSpPr>
            <a:cxnSpLocks/>
          </p:cNvCxnSpPr>
          <p:nvPr/>
        </p:nvCxnSpPr>
        <p:spPr>
          <a:xfrm>
            <a:off x="6266427" y="2806208"/>
            <a:ext cx="0" cy="3960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xmlns="" id="{076B9F9F-C890-4FB9-B3BA-C3BD652A19A8}"/>
              </a:ext>
            </a:extLst>
          </p:cNvPr>
          <p:cNvCxnSpPr>
            <a:cxnSpLocks/>
          </p:cNvCxnSpPr>
          <p:nvPr/>
        </p:nvCxnSpPr>
        <p:spPr>
          <a:xfrm flipH="1">
            <a:off x="10910837" y="2959185"/>
            <a:ext cx="1" cy="2880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xmlns="" id="{1E1F1294-A58C-4B0B-BA91-00B0874586E6}"/>
              </a:ext>
            </a:extLst>
          </p:cNvPr>
          <p:cNvCxnSpPr>
            <a:cxnSpLocks/>
          </p:cNvCxnSpPr>
          <p:nvPr/>
        </p:nvCxnSpPr>
        <p:spPr>
          <a:xfrm>
            <a:off x="3082246" y="2887432"/>
            <a:ext cx="0" cy="43200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xmlns="" id="{9B2AF401-C057-4AF6-BA75-3DDDC1D464FF}"/>
              </a:ext>
            </a:extLst>
          </p:cNvPr>
          <p:cNvCxnSpPr/>
          <p:nvPr/>
        </p:nvCxnSpPr>
        <p:spPr>
          <a:xfrm>
            <a:off x="6247377" y="2806208"/>
            <a:ext cx="19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704994" y="1236779"/>
            <a:ext cx="29584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Аптечная организация, определенная по результатам конкурсных процедур</a:t>
            </a:r>
          </a:p>
        </p:txBody>
      </p:sp>
    </p:spTree>
    <p:extLst>
      <p:ext uri="{BB962C8B-B14F-4D97-AF65-F5344CB8AC3E}">
        <p14:creationId xmlns:p14="http://schemas.microsoft.com/office/powerpoint/2010/main" val="2465123605"/>
      </p:ext>
    </p:extLst>
  </p:cSld>
  <p:clrMapOvr>
    <a:masterClrMapping/>
  </p:clrMapOvr>
</p:sld>
</file>

<file path=ppt/theme/theme1.xml><?xml version="1.0" encoding="utf-8"?>
<a:theme xmlns:a="http://schemas.openxmlformats.org/drawingml/2006/main" name="Z_1_Президиум Правительство_509_16x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Зиннурова Г.Ф. 10.03.2023 Вакцинация призывников_2</Template>
  <TotalTime>1303</TotalTime>
  <Words>262</Words>
  <Application>Microsoft Office PowerPoint</Application>
  <PresentationFormat>Широкоэкранный</PresentationFormat>
  <Paragraphs>24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Z_1_Президиум Правительство_509_16x9</vt:lpstr>
      <vt:lpstr>Схема организации розничной продажи лекарственных препаратов в сельских населенных пунктах, в которых отсутствуют аптечные организации</vt:lpstr>
      <vt:lpstr>CАМОСТОЯТЕЛЬНАЯ ОРГАНИЗАЦИЯ РОЗНИЧНОЙ ПРОДАЖИ  ЛЕКАРСТВЕННЫХ ПРЕПАРАТОВ БЕЗ ККТ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Схемы обеспечения лекарственными средствами на ФАПах</dc:title>
  <dc:creator>Elena Belozerova</dc:creator>
  <cp:lastModifiedBy>Алпатова</cp:lastModifiedBy>
  <cp:revision>15</cp:revision>
  <dcterms:created xsi:type="dcterms:W3CDTF">2023-04-03T14:00:04Z</dcterms:created>
  <dcterms:modified xsi:type="dcterms:W3CDTF">2023-06-08T12:47:54Z</dcterms:modified>
</cp:coreProperties>
</file>