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64" r:id="rId3"/>
    <p:sldId id="262" r:id="rId4"/>
    <p:sldId id="266" r:id="rId5"/>
    <p:sldId id="267" r:id="rId6"/>
    <p:sldId id="268" r:id="rId7"/>
    <p:sldId id="269" r:id="rId8"/>
    <p:sldId id="274" r:id="rId9"/>
    <p:sldId id="273" r:id="rId10"/>
    <p:sldId id="265" r:id="rId11"/>
    <p:sldId id="272" r:id="rId12"/>
    <p:sldId id="270" r:id="rId13"/>
    <p:sldId id="263" r:id="rId14"/>
  </p:sldIdLst>
  <p:sldSz cx="20104100" cy="11309350"/>
  <p:notesSz cx="20104100" cy="11309350"/>
  <p:embeddedFontLst>
    <p:embeddedFont>
      <p:font typeface="Neue Machina" panose="00000500000000000000"/>
      <p:regular r:id="rId18"/>
      <p:bold r:id="rId19"/>
    </p:embeddedFont>
    <p:embeddedFont>
      <p:font typeface="Calibri" panose="020F0502020204030204" charset="0"/>
      <p:regular r:id="rId20"/>
      <p:bold r:id="rId21"/>
      <p:italic r:id="rId22"/>
      <p:boldItalic r:id="rId23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00"/>
    <a:srgbClr val="FFFFCC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9"/>
    <p:restoredTop sz="94643"/>
  </p:normalViewPr>
  <p:slideViewPr>
    <p:cSldViewPr>
      <p:cViewPr>
        <p:scale>
          <a:sx n="50" d="100"/>
          <a:sy n="50" d="100"/>
        </p:scale>
        <p:origin x="-1548" y="-61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3" Type="http://schemas.openxmlformats.org/officeDocument/2006/relationships/font" Target="fonts/font6.fntdata"/><Relationship Id="rId22" Type="http://schemas.openxmlformats.org/officeDocument/2006/relationships/font" Target="fonts/font5.fntdata"/><Relationship Id="rId21" Type="http://schemas.openxmlformats.org/officeDocument/2006/relationships/font" Target="fonts/font4.fntdata"/><Relationship Id="rId20" Type="http://schemas.openxmlformats.org/officeDocument/2006/relationships/font" Target="fonts/font3.fntdata"/><Relationship Id="rId2" Type="http://schemas.openxmlformats.org/officeDocument/2006/relationships/theme" Target="theme/theme1.xml"/><Relationship Id="rId19" Type="http://schemas.openxmlformats.org/officeDocument/2006/relationships/font" Target="fonts/font2.fntdata"/><Relationship Id="rId18" Type="http://schemas.openxmlformats.org/officeDocument/2006/relationships/font" Target="fonts/font1.fntdata"/><Relationship Id="rId17" Type="http://schemas.openxmlformats.org/officeDocument/2006/relationships/tableStyles" Target="tableStyles.xml"/><Relationship Id="rId16" Type="http://schemas.openxmlformats.org/officeDocument/2006/relationships/viewProps" Target="viewProps.xml"/><Relationship Id="rId15" Type="http://schemas.openxmlformats.org/officeDocument/2006/relationships/presProps" Target="presProps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7" Type="http://schemas.openxmlformats.org/officeDocument/2006/relationships/image" Target="../media/image6.png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3505898"/>
            <a:ext cx="17088486" cy="23749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0500" b="0" i="0">
                <a:solidFill>
                  <a:srgbClr val="524641"/>
                </a:solidFill>
                <a:latin typeface="Druk Cyr"/>
                <a:cs typeface="Druk Cyr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300118" y="3332182"/>
            <a:ext cx="803981" cy="2340158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156091"/>
            <a:ext cx="20014123" cy="10862064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11012607" cy="11277949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207251" y="973874"/>
            <a:ext cx="4690946" cy="2492062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0" y="9177458"/>
            <a:ext cx="20104099" cy="2131097"/>
          </a:xfrm>
          <a:prstGeom prst="rect">
            <a:avLst/>
          </a:prstGeom>
        </p:spPr>
      </p:pic>
      <p:pic>
        <p:nvPicPr>
          <p:cNvPr id="21" name="bg object 2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20104099" cy="11308556"/>
          </a:xfrm>
          <a:prstGeom prst="rect">
            <a:avLst/>
          </a:prstGeom>
        </p:spPr>
      </p:pic>
      <p:pic>
        <p:nvPicPr>
          <p:cNvPr id="22" name="bg object 2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52476" y="831965"/>
            <a:ext cx="4690946" cy="249206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0500" b="0" i="0">
                <a:solidFill>
                  <a:srgbClr val="524641"/>
                </a:solidFill>
                <a:latin typeface="Druk Cyr"/>
                <a:cs typeface="Druk Cyr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0500" b="0" i="0">
                <a:solidFill>
                  <a:srgbClr val="524641"/>
                </a:solidFill>
                <a:latin typeface="Druk Cyr"/>
                <a:cs typeface="Druk Cyr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045450" y="955972"/>
            <a:ext cx="8013199" cy="16249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500" b="0" i="0">
                <a:solidFill>
                  <a:srgbClr val="524641"/>
                </a:solidFill>
                <a:latin typeface="Druk Cyr"/>
                <a:cs typeface="Druk Cyr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05205" y="2601150"/>
            <a:ext cx="18093690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0.jpeg"/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microsoft.com/office/2007/relationships/hdphoto" Target="../media/image33.wdp"/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3" Type="http://schemas.microsoft.com/office/2007/relationships/hdphoto" Target="../media/image16.wdp"/><Relationship Id="rId2" Type="http://schemas.openxmlformats.org/officeDocument/2006/relationships/image" Target="../media/image15.jpeg"/><Relationship Id="rId1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3" Type="http://schemas.microsoft.com/office/2007/relationships/hdphoto" Target="../media/image16.wdp"/><Relationship Id="rId2" Type="http://schemas.openxmlformats.org/officeDocument/2006/relationships/image" Target="../media/image15.jpeg"/><Relationship Id="rId1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image" Target="../media/image26.png"/><Relationship Id="rId8" Type="http://schemas.openxmlformats.org/officeDocument/2006/relationships/image" Target="../media/image25.png"/><Relationship Id="rId7" Type="http://schemas.openxmlformats.org/officeDocument/2006/relationships/image" Target="../media/image24.png"/><Relationship Id="rId6" Type="http://schemas.openxmlformats.org/officeDocument/2006/relationships/image" Target="../media/image23.png"/><Relationship Id="rId5" Type="http://schemas.microsoft.com/office/2007/relationships/hdphoto" Target="../media/image22.wdp"/><Relationship Id="rId4" Type="http://schemas.openxmlformats.org/officeDocument/2006/relationships/image" Target="../media/image21.jpeg"/><Relationship Id="rId3" Type="http://schemas.openxmlformats.org/officeDocument/2006/relationships/image" Target="../media/image20.jpeg"/><Relationship Id="rId2" Type="http://schemas.openxmlformats.org/officeDocument/2006/relationships/image" Target="../media/image4.png"/><Relationship Id="rId11" Type="http://schemas.openxmlformats.org/officeDocument/2006/relationships/slideLayout" Target="../slideLayouts/slideLayout5.xml"/><Relationship Id="rId10" Type="http://schemas.openxmlformats.org/officeDocument/2006/relationships/image" Target="../media/image27.png"/><Relationship Id="rId1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84850" y="396875"/>
            <a:ext cx="13760200" cy="2708434"/>
          </a:xfrm>
        </p:spPr>
        <p:txBody>
          <a:bodyPr/>
          <a:lstStyle/>
          <a:p>
            <a:pPr algn="ctr"/>
            <a:r>
              <a:rPr lang="ru-RU" sz="8800" b="1" dirty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МБОУ Гимназия имени А.И. Яковлева. </a:t>
            </a:r>
            <a:r>
              <a:rPr lang="ru-RU" sz="88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2022-2023</a:t>
            </a:r>
            <a:endParaRPr lang="ru-RU" sz="8800" dirty="0"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3"/>
          </p:nvPr>
        </p:nvSpPr>
        <p:spPr>
          <a:xfrm>
            <a:off x="10280650" y="3766106"/>
            <a:ext cx="9296400" cy="7078861"/>
          </a:xfrm>
        </p:spPr>
        <p:txBody>
          <a:bodyPr/>
          <a:lstStyle/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ru-RU" sz="3600" b="1" dirty="0" smtClean="0">
                <a:solidFill>
                  <a:srgbClr val="FFFFCC"/>
                </a:solidFill>
              </a:rPr>
              <a:t>МЕЖДУНАРОДНАЯ  </a:t>
            </a:r>
            <a:r>
              <a:rPr lang="ru-RU" sz="3600" b="1" dirty="0">
                <a:solidFill>
                  <a:srgbClr val="FFFFCC"/>
                </a:solidFill>
              </a:rPr>
              <a:t>площадка института системно-</a:t>
            </a:r>
            <a:r>
              <a:rPr lang="ru-RU" sz="3600" b="1" dirty="0" err="1">
                <a:solidFill>
                  <a:srgbClr val="FFFFCC"/>
                </a:solidFill>
              </a:rPr>
              <a:t>деятельностной</a:t>
            </a:r>
            <a:r>
              <a:rPr lang="ru-RU" sz="3600" b="1" dirty="0">
                <a:solidFill>
                  <a:srgbClr val="FFFFCC"/>
                </a:solidFill>
              </a:rPr>
              <a:t> педагогики, инновационная педагогическая сеть </a:t>
            </a:r>
            <a:r>
              <a:rPr lang="ru-RU" sz="3600" b="1" dirty="0" smtClean="0">
                <a:solidFill>
                  <a:srgbClr val="FFFFCC"/>
                </a:solidFill>
              </a:rPr>
              <a:t>«Учусь учиться»</a:t>
            </a:r>
            <a:endParaRPr lang="ru-RU" sz="3600" b="1" dirty="0" smtClean="0">
              <a:solidFill>
                <a:srgbClr val="FFFFCC"/>
              </a:solidFill>
            </a:endParaRPr>
          </a:p>
          <a:p>
            <a:pPr algn="l"/>
            <a:endParaRPr lang="ru-RU" sz="1400" b="1" dirty="0" smtClean="0">
              <a:solidFill>
                <a:srgbClr val="FFFFCC"/>
              </a:solidFill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ru-RU" sz="3600" b="1" dirty="0" smtClean="0">
                <a:solidFill>
                  <a:srgbClr val="FFFFCC"/>
                </a:solidFill>
              </a:rPr>
              <a:t>ФЕДЕРАЛЬНАЯ инновационная  площадка ФГБНУ «Институт изучения детства,  семьи и воспитания РАО»</a:t>
            </a:r>
            <a:endParaRPr lang="ru-RU" sz="3600" b="1" dirty="0">
              <a:solidFill>
                <a:srgbClr val="FFFFCC"/>
              </a:solidFill>
            </a:endParaRPr>
          </a:p>
          <a:p>
            <a:pPr algn="l"/>
            <a:endParaRPr lang="ru-RU" sz="1400" b="1" dirty="0" smtClean="0">
              <a:solidFill>
                <a:srgbClr val="FFFFCC"/>
              </a:solidFill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ru-RU" sz="3600" b="1" dirty="0" smtClean="0">
                <a:solidFill>
                  <a:srgbClr val="FFFFCC"/>
                </a:solidFill>
              </a:rPr>
              <a:t>РЕГИОНАЛЬНАЯ  </a:t>
            </a:r>
            <a:r>
              <a:rPr lang="ru-RU" sz="3600" b="1" dirty="0">
                <a:solidFill>
                  <a:srgbClr val="FFFFCC"/>
                </a:solidFill>
              </a:rPr>
              <a:t>инновационная </a:t>
            </a:r>
            <a:r>
              <a:rPr lang="ru-RU" sz="3600" b="1" dirty="0" err="1">
                <a:solidFill>
                  <a:srgbClr val="FFFFCC"/>
                </a:solidFill>
              </a:rPr>
              <a:t>стажировочная</a:t>
            </a:r>
            <a:r>
              <a:rPr lang="ru-RU" sz="3600" b="1" dirty="0">
                <a:solidFill>
                  <a:srgbClr val="FFFFCC"/>
                </a:solidFill>
              </a:rPr>
              <a:t> площадка по формированию и оценке функциональной грамотности обучающихся "Школа для жизни"</a:t>
            </a:r>
            <a:endParaRPr lang="ru-RU" sz="3600" b="1" dirty="0">
              <a:solidFill>
                <a:srgbClr val="FFFFCC"/>
              </a:solidFill>
            </a:endParaRPr>
          </a:p>
        </p:txBody>
      </p:sp>
      <p:sp>
        <p:nvSpPr>
          <p:cNvPr id="5" name="Объект 3"/>
          <p:cNvSpPr>
            <a:spLocks noGrp="1"/>
          </p:cNvSpPr>
          <p:nvPr>
            <p:ph sz="half" idx="3"/>
          </p:nvPr>
        </p:nvSpPr>
        <p:spPr>
          <a:xfrm>
            <a:off x="679450" y="3791168"/>
            <a:ext cx="9372600" cy="6740307"/>
          </a:xfrm>
        </p:spPr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36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Входит в список 8 </a:t>
            </a:r>
            <a:r>
              <a:rPr lang="ru-RU" sz="3600" b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ЛУЧШИХ ШКОЛ ХМАО-Югры</a:t>
            </a:r>
            <a:r>
              <a:rPr lang="ru-RU" sz="36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, показывающих стабильно высокие результаты качества </a:t>
            </a:r>
            <a:r>
              <a:rPr lang="ru-RU" sz="3600" b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образования</a:t>
            </a:r>
            <a:endParaRPr lang="ru-RU" sz="3600" b="1" dirty="0" smtClean="0"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endParaRPr lang="ru-RU" sz="1400" b="1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3600" b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ПОБЕДИТЕЛЬ муниципального конкурса инфраструктурных решений</a:t>
            </a:r>
            <a:endParaRPr lang="ru-RU" sz="3600" b="1" dirty="0" smtClean="0"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endParaRPr lang="ru-RU" sz="1400" b="1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3600" b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ПРИЗЕР муниципального конкурса программ наставничества</a:t>
            </a:r>
            <a:endParaRPr lang="ru-RU" sz="3600" b="1" dirty="0" smtClean="0"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endParaRPr lang="ru-RU" sz="1400" dirty="0" smtClean="0"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3600" b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ПОБЕДИТЕЛЬ </a:t>
            </a:r>
            <a:r>
              <a:rPr lang="en-US" sz="3600" b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VIII</a:t>
            </a:r>
            <a:r>
              <a:rPr lang="ru-RU" sz="3600" b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 Епархиальных Кирилло-Мефодиевских чтений «Наставничество: современность и традиции</a:t>
            </a:r>
            <a:endParaRPr lang="ru-RU" sz="3600" b="1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ru-RU" sz="3600" b="1" dirty="0" smtClean="0">
              <a:solidFill>
                <a:srgbClr val="FFFF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ject 6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520700" y="473075"/>
            <a:ext cx="4690946" cy="2492062"/>
          </a:xfrm>
          <a:prstGeom prst="rect">
            <a:avLst/>
          </a:prstGeom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6089650" y="508000"/>
            <a:ext cx="13303000" cy="4062651"/>
          </a:xfrm>
        </p:spPr>
        <p:txBody>
          <a:bodyPr/>
          <a:lstStyle/>
          <a:p>
            <a:r>
              <a:rPr lang="ru-RU" sz="6600" b="1" dirty="0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воспитания</a:t>
            </a:r>
            <a:br>
              <a:rPr lang="ru-RU" sz="6600" b="1" dirty="0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600" b="1" dirty="0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Наши </a:t>
            </a:r>
            <a:r>
              <a:rPr lang="ru-RU" sz="6600" b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достижения и победы</a:t>
            </a:r>
            <a:br>
              <a:rPr lang="ru-RU" sz="6600" b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6600" b="1" dirty="0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6600" b="1" dirty="0">
              <a:solidFill>
                <a:srgbClr val="99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127000" y="3368675"/>
          <a:ext cx="19431000" cy="2979420"/>
        </p:xfrm>
        <a:graphic>
          <a:graphicData uri="http://schemas.openxmlformats.org/drawingml/2006/table">
            <a:tbl>
              <a:tblPr firstRow="1" firstCol="1" bandRow="1"/>
              <a:tblGrid>
                <a:gridCol w="1329449"/>
                <a:gridCol w="13320001"/>
                <a:gridCol w="4781550"/>
              </a:tblGrid>
              <a:tr h="1191768">
                <a:tc>
                  <a:txBody>
                    <a:bodyPr/>
                    <a:lstStyle/>
                    <a:p>
                      <a:pPr marL="457200" lvl="0" indent="-4572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Clr>
                          <a:srgbClr val="990000"/>
                        </a:buClr>
                        <a:buFont typeface="Wingdings" panose="05000000000000000000" pitchFamily="2" charset="2"/>
                        <a:buChar char="ü"/>
                      </a:pPr>
                      <a:r>
                        <a:rPr lang="ru-RU" sz="3400" kern="1200" spc="-30" dirty="0">
                          <a:solidFill>
                            <a:srgbClr val="524641"/>
                          </a:solidFill>
                          <a:latin typeface="Neue Machina" panose="00000500000000000000"/>
                          <a:ea typeface="+mn-ea"/>
                          <a:cs typeface="Neue Machina" panose="00000500000000000000"/>
                        </a:rPr>
                        <a:t> </a:t>
                      </a:r>
                      <a:endParaRPr lang="ru-RU" sz="3400" kern="1200" spc="-30" dirty="0">
                        <a:solidFill>
                          <a:srgbClr val="524641"/>
                        </a:solidFill>
                        <a:latin typeface="Neue Machina" panose="00000500000000000000"/>
                        <a:ea typeface="+mn-ea"/>
                        <a:cs typeface="Neue Machina" panose="0000050000000000000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750"/>
                        </a:spcAft>
                      </a:pPr>
                      <a:r>
                        <a:rPr lang="ru-RU" sz="3400" kern="1200" spc="-30" dirty="0">
                          <a:solidFill>
                            <a:srgbClr val="524641"/>
                          </a:solidFill>
                          <a:latin typeface="Neue Machina" panose="00000500000000000000"/>
                          <a:ea typeface="+mn-ea"/>
                          <a:cs typeface="Neue Machina" panose="00000500000000000000"/>
                        </a:rPr>
                        <a:t>XII </a:t>
                      </a:r>
                      <a:r>
                        <a:rPr lang="ru-RU" sz="3400" kern="1200" spc="-30" dirty="0" smtClean="0">
                          <a:solidFill>
                            <a:srgbClr val="524641"/>
                          </a:solidFill>
                          <a:latin typeface="Neue Machina" panose="00000500000000000000"/>
                          <a:ea typeface="+mn-ea"/>
                          <a:cs typeface="Neue Machina" panose="00000500000000000000"/>
                        </a:rPr>
                        <a:t>открытый городской фестиваль-конкурс </a:t>
                      </a:r>
                      <a:r>
                        <a:rPr lang="ru-RU" sz="3400" kern="1200" spc="-30" dirty="0">
                          <a:solidFill>
                            <a:srgbClr val="524641"/>
                          </a:solidFill>
                          <a:latin typeface="Neue Machina" panose="00000500000000000000"/>
                          <a:ea typeface="+mn-ea"/>
                          <a:cs typeface="Neue Machina" panose="00000500000000000000"/>
                        </a:rPr>
                        <a:t>детского </a:t>
                      </a:r>
                      <a:r>
                        <a:rPr lang="ru-RU" sz="3400" kern="1200" spc="-30" dirty="0" smtClean="0">
                          <a:solidFill>
                            <a:srgbClr val="524641"/>
                          </a:solidFill>
                          <a:latin typeface="Neue Machina" panose="00000500000000000000"/>
                          <a:ea typeface="+mn-ea"/>
                          <a:cs typeface="Neue Machina" panose="00000500000000000000"/>
                        </a:rPr>
                        <a:t>и </a:t>
                      </a:r>
                      <a:r>
                        <a:rPr lang="ru-RU" sz="3400" kern="1200" spc="-30" dirty="0">
                          <a:solidFill>
                            <a:srgbClr val="524641"/>
                          </a:solidFill>
                          <a:latin typeface="Neue Machina" panose="00000500000000000000"/>
                          <a:ea typeface="+mn-ea"/>
                          <a:cs typeface="Neue Machina" panose="00000500000000000000"/>
                        </a:rPr>
                        <a:t>юношеского творчества «</a:t>
                      </a:r>
                      <a:r>
                        <a:rPr lang="ru-RU" sz="3400" kern="1200" spc="-30" dirty="0" smtClean="0">
                          <a:solidFill>
                            <a:srgbClr val="524641"/>
                          </a:solidFill>
                          <a:latin typeface="Neue Machina" panose="00000500000000000000"/>
                          <a:ea typeface="+mn-ea"/>
                          <a:cs typeface="Neue Machina" panose="00000500000000000000"/>
                        </a:rPr>
                        <a:t>Моя </a:t>
                      </a:r>
                      <a:r>
                        <a:rPr lang="ru-RU" sz="3400" kern="1200" spc="-30" dirty="0">
                          <a:solidFill>
                            <a:srgbClr val="524641"/>
                          </a:solidFill>
                          <a:latin typeface="Neue Machina" panose="00000500000000000000"/>
                          <a:ea typeface="+mn-ea"/>
                          <a:cs typeface="Neue Machina" panose="00000500000000000000"/>
                        </a:rPr>
                        <a:t>Россия»</a:t>
                      </a:r>
                      <a:endParaRPr lang="ru-RU" sz="3400" kern="1200" spc="-30" dirty="0">
                        <a:solidFill>
                          <a:srgbClr val="524641"/>
                        </a:solidFill>
                        <a:latin typeface="Neue Machina" panose="00000500000000000000"/>
                        <a:ea typeface="+mn-ea"/>
                        <a:cs typeface="Neue Machina" panose="0000050000000000000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400" kern="1200" spc="-30" dirty="0">
                          <a:solidFill>
                            <a:srgbClr val="524641"/>
                          </a:solidFill>
                          <a:latin typeface="Neue Machina" panose="00000500000000000000"/>
                          <a:ea typeface="+mn-ea"/>
                          <a:cs typeface="Neue Machina" panose="00000500000000000000"/>
                        </a:rPr>
                        <a:t>Лауреат 1, 2 степени</a:t>
                      </a:r>
                      <a:endParaRPr lang="ru-RU" sz="3400" kern="1200" spc="-30" dirty="0">
                        <a:solidFill>
                          <a:srgbClr val="524641"/>
                        </a:solidFill>
                        <a:latin typeface="Neue Machina" panose="00000500000000000000"/>
                        <a:ea typeface="+mn-ea"/>
                        <a:cs typeface="Neue Machina" panose="0000050000000000000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20700">
                <a:tc>
                  <a:txBody>
                    <a:bodyPr/>
                    <a:lstStyle/>
                    <a:p>
                      <a:pPr marL="457200" lvl="0" indent="-4572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Clr>
                          <a:srgbClr val="990000"/>
                        </a:buClr>
                        <a:buFont typeface="Wingdings" panose="05000000000000000000" pitchFamily="2" charset="2"/>
                        <a:buChar char="ü"/>
                      </a:pPr>
                      <a:r>
                        <a:rPr lang="ru-RU" sz="3400" kern="1200" spc="-30" dirty="0">
                          <a:solidFill>
                            <a:srgbClr val="524641"/>
                          </a:solidFill>
                          <a:latin typeface="Neue Machina" panose="00000500000000000000"/>
                          <a:ea typeface="+mn-ea"/>
                          <a:cs typeface="Neue Machina" panose="00000500000000000000"/>
                        </a:rPr>
                        <a:t> </a:t>
                      </a:r>
                      <a:endParaRPr lang="ru-RU" sz="3400" kern="1200" spc="-30" dirty="0">
                        <a:solidFill>
                          <a:srgbClr val="524641"/>
                        </a:solidFill>
                        <a:latin typeface="Neue Machina" panose="00000500000000000000"/>
                        <a:ea typeface="+mn-ea"/>
                        <a:cs typeface="Neue Machina" panose="0000050000000000000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400" kern="1200" spc="-30" dirty="0">
                          <a:solidFill>
                            <a:srgbClr val="524641"/>
                          </a:solidFill>
                          <a:latin typeface="Neue Machina" panose="00000500000000000000"/>
                          <a:ea typeface="+mn-ea"/>
                          <a:cs typeface="Neue Machina" panose="00000500000000000000"/>
                        </a:rPr>
                        <a:t>XXVI</a:t>
                      </a:r>
                      <a:r>
                        <a:rPr lang="ru-RU" sz="3400" kern="1200" spc="-30" dirty="0">
                          <a:solidFill>
                            <a:srgbClr val="524641"/>
                          </a:solidFill>
                          <a:latin typeface="Neue Machina" panose="00000500000000000000"/>
                          <a:ea typeface="+mn-ea"/>
                          <a:cs typeface="Neue Machina" panose="00000500000000000000"/>
                        </a:rPr>
                        <a:t> открытый региональный конкурс детского и юношеского вокального искусства «Кондинские роднички</a:t>
                      </a:r>
                      <a:r>
                        <a:rPr lang="ru-RU" sz="3400" kern="1200" spc="-30" dirty="0" smtClean="0">
                          <a:solidFill>
                            <a:srgbClr val="524641"/>
                          </a:solidFill>
                          <a:latin typeface="Neue Machina" panose="00000500000000000000"/>
                          <a:ea typeface="+mn-ea"/>
                          <a:cs typeface="Neue Machina" panose="00000500000000000000"/>
                        </a:rPr>
                        <a:t>»</a:t>
                      </a:r>
                      <a:endParaRPr lang="ru-RU" sz="3400" kern="1200" spc="-30" dirty="0">
                        <a:solidFill>
                          <a:srgbClr val="524641"/>
                        </a:solidFill>
                        <a:latin typeface="Neue Machina" panose="00000500000000000000"/>
                        <a:ea typeface="+mn-ea"/>
                        <a:cs typeface="Neue Machina" panose="0000050000000000000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400" kern="1200" spc="-30" dirty="0">
                          <a:solidFill>
                            <a:srgbClr val="524641"/>
                          </a:solidFill>
                          <a:latin typeface="Neue Machina" panose="00000500000000000000"/>
                          <a:ea typeface="+mn-ea"/>
                          <a:cs typeface="Neue Machina" panose="00000500000000000000"/>
                        </a:rPr>
                        <a:t>Лауреат 1, 2 степени</a:t>
                      </a:r>
                      <a:endParaRPr lang="ru-RU" sz="3400" kern="1200" spc="-30" dirty="0">
                        <a:solidFill>
                          <a:srgbClr val="524641"/>
                        </a:solidFill>
                        <a:latin typeface="Neue Machina" panose="00000500000000000000"/>
                        <a:ea typeface="+mn-ea"/>
                        <a:cs typeface="Neue Machina" panose="0000050000000000000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92100">
                <a:tc>
                  <a:txBody>
                    <a:bodyPr/>
                    <a:lstStyle/>
                    <a:p>
                      <a:pPr marL="457200" lvl="0" indent="-4572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Clr>
                          <a:srgbClr val="990000"/>
                        </a:buClr>
                        <a:buFont typeface="Wingdings" panose="05000000000000000000" pitchFamily="2" charset="2"/>
                        <a:buChar char="ü"/>
                      </a:pPr>
                      <a:r>
                        <a:rPr lang="ru-RU" sz="3400" kern="1200" spc="-30" dirty="0">
                          <a:solidFill>
                            <a:srgbClr val="524641"/>
                          </a:solidFill>
                          <a:latin typeface="Neue Machina" panose="00000500000000000000"/>
                          <a:ea typeface="+mn-ea"/>
                          <a:cs typeface="Neue Machina" panose="00000500000000000000"/>
                        </a:rPr>
                        <a:t> </a:t>
                      </a:r>
                      <a:endParaRPr lang="ru-RU" sz="3400" kern="1200" spc="-30" dirty="0">
                        <a:solidFill>
                          <a:srgbClr val="524641"/>
                        </a:solidFill>
                        <a:latin typeface="Neue Machina" panose="00000500000000000000"/>
                        <a:ea typeface="+mn-ea"/>
                        <a:cs typeface="Neue Machina" panose="0000050000000000000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750"/>
                        </a:spcAft>
                      </a:pPr>
                      <a:r>
                        <a:rPr lang="ru-RU" sz="3400" kern="1200" spc="-30" dirty="0">
                          <a:solidFill>
                            <a:srgbClr val="524641"/>
                          </a:solidFill>
                          <a:latin typeface="Neue Machina" panose="00000500000000000000"/>
                          <a:ea typeface="+mn-ea"/>
                          <a:cs typeface="Neue Machina" panose="00000500000000000000"/>
                        </a:rPr>
                        <a:t>Спартакиада среди школ города «Старты надежд 2022»</a:t>
                      </a:r>
                      <a:endParaRPr lang="ru-RU" sz="3400" kern="1200" spc="-30" dirty="0">
                        <a:solidFill>
                          <a:srgbClr val="524641"/>
                        </a:solidFill>
                        <a:latin typeface="Neue Machina" panose="00000500000000000000"/>
                        <a:ea typeface="+mn-ea"/>
                        <a:cs typeface="Neue Machina" panose="0000050000000000000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400" kern="1200" spc="-30" dirty="0">
                          <a:solidFill>
                            <a:srgbClr val="524641"/>
                          </a:solidFill>
                          <a:latin typeface="Neue Machina" panose="00000500000000000000"/>
                          <a:ea typeface="+mn-ea"/>
                          <a:cs typeface="Neue Machina" panose="00000500000000000000"/>
                        </a:rPr>
                        <a:t>2 место</a:t>
                      </a:r>
                      <a:endParaRPr lang="ru-RU" sz="3400" kern="1200" spc="-30" dirty="0">
                        <a:solidFill>
                          <a:srgbClr val="524641"/>
                        </a:solidFill>
                        <a:latin typeface="Neue Machina" panose="00000500000000000000"/>
                        <a:ea typeface="+mn-ea"/>
                        <a:cs typeface="Neue Machina" panose="0000050000000000000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7170" name="Picture 2" descr="C:\Users\user\Desktop\Программы к ОГЭ\Attachments_urazalievai@mail.ru_2023-06-13_14-00-29\Кондинские роднички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00" t="16901" r="17750" b="7805"/>
          <a:stretch>
            <a:fillRect/>
          </a:stretch>
        </p:blipFill>
        <p:spPr bwMode="auto">
          <a:xfrm>
            <a:off x="14605000" y="6645275"/>
            <a:ext cx="4972050" cy="4302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user\Desktop\Программы к ОГЭ\Attachments_urazalievai@mail.ru_2023-06-13_14-00-29\Моя Россия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9" t="8230" r="15209" b="2937"/>
          <a:stretch>
            <a:fillRect/>
          </a:stretch>
        </p:blipFill>
        <p:spPr bwMode="auto">
          <a:xfrm>
            <a:off x="520700" y="6645275"/>
            <a:ext cx="5257800" cy="4274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user\Desktop\Программы к ОГЭ\Attachments_urazalievai@mail.ru_2023-06-13_14-00-29\Старты надежд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50"/>
          <a:stretch>
            <a:fillRect/>
          </a:stretch>
        </p:blipFill>
        <p:spPr bwMode="auto">
          <a:xfrm>
            <a:off x="6136935" y="6645275"/>
            <a:ext cx="8106115" cy="4303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ject 6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527050" y="625475"/>
            <a:ext cx="4690946" cy="2492062"/>
          </a:xfrm>
          <a:prstGeom prst="rect">
            <a:avLst/>
          </a:prstGeom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6013450" y="854075"/>
            <a:ext cx="13303000" cy="4062651"/>
          </a:xfrm>
        </p:spPr>
        <p:txBody>
          <a:bodyPr/>
          <a:lstStyle/>
          <a:p>
            <a:r>
              <a:rPr lang="ru-RU" sz="6600" b="1" dirty="0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воспитания</a:t>
            </a:r>
            <a:br>
              <a:rPr lang="ru-RU" sz="6600" b="1" dirty="0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600" b="1" dirty="0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Наши </a:t>
            </a:r>
            <a:r>
              <a:rPr lang="ru-RU" sz="6600" b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достижения и победы</a:t>
            </a:r>
            <a:br>
              <a:rPr lang="ru-RU" sz="6600" b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6600" b="1" dirty="0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6600" b="1" dirty="0">
              <a:solidFill>
                <a:srgbClr val="99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527050" y="3292475"/>
          <a:ext cx="19126201" cy="4439920"/>
        </p:xfrm>
        <a:graphic>
          <a:graphicData uri="http://schemas.openxmlformats.org/drawingml/2006/table">
            <a:tbl>
              <a:tblPr firstRow="1" firstCol="1" bandRow="1"/>
              <a:tblGrid>
                <a:gridCol w="1308595"/>
                <a:gridCol w="13017005"/>
                <a:gridCol w="4800601"/>
              </a:tblGrid>
              <a:tr h="876300">
                <a:tc>
                  <a:txBody>
                    <a:bodyPr/>
                    <a:lstStyle/>
                    <a:p>
                      <a:pPr marL="457200" lvl="0" indent="-4572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Clr>
                          <a:srgbClr val="990000"/>
                        </a:buClr>
                        <a:buFont typeface="Wingdings" panose="05000000000000000000" pitchFamily="2" charset="2"/>
                        <a:buChar char="ü"/>
                      </a:pPr>
                      <a:r>
                        <a:rPr lang="ru-RU" sz="3200" kern="1200" spc="-30" dirty="0">
                          <a:solidFill>
                            <a:srgbClr val="524641"/>
                          </a:solidFill>
                          <a:latin typeface="Neue Machina" panose="00000500000000000000"/>
                          <a:ea typeface="+mn-ea"/>
                          <a:cs typeface="Neue Machina" panose="00000500000000000000"/>
                        </a:rPr>
                        <a:t> </a:t>
                      </a:r>
                      <a:endParaRPr lang="ru-RU" sz="3200" kern="1200" spc="-30" dirty="0">
                        <a:solidFill>
                          <a:srgbClr val="524641"/>
                        </a:solidFill>
                        <a:latin typeface="Neue Machina" panose="00000500000000000000"/>
                        <a:ea typeface="+mn-ea"/>
                        <a:cs typeface="Neue Machina" panose="0000050000000000000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 kern="1200" spc="-30" dirty="0">
                          <a:solidFill>
                            <a:srgbClr val="524641"/>
                          </a:solidFill>
                          <a:latin typeface="Neue Machina" panose="00000500000000000000"/>
                          <a:ea typeface="+mn-ea"/>
                          <a:cs typeface="Neue Machina" panose="00000500000000000000"/>
                        </a:rPr>
                        <a:t>I</a:t>
                      </a:r>
                      <a:r>
                        <a:rPr lang="ru-RU" sz="3200" kern="1200" spc="-30" dirty="0">
                          <a:solidFill>
                            <a:srgbClr val="524641"/>
                          </a:solidFill>
                          <a:latin typeface="Neue Machina" panose="00000500000000000000"/>
                          <a:ea typeface="+mn-ea"/>
                          <a:cs typeface="Neue Machina" panose="00000500000000000000"/>
                        </a:rPr>
                        <a:t> Открытый городской фестиваль театральных коллективов общеобразовательных коллективов «Театр без границ»  </a:t>
                      </a:r>
                      <a:endParaRPr lang="ru-RU" sz="3200" kern="1200" spc="-30" dirty="0">
                        <a:solidFill>
                          <a:srgbClr val="524641"/>
                        </a:solidFill>
                        <a:latin typeface="Neue Machina" panose="00000500000000000000"/>
                        <a:ea typeface="+mn-ea"/>
                        <a:cs typeface="Neue Machina" panose="0000050000000000000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kern="1200" spc="-30" dirty="0">
                          <a:solidFill>
                            <a:srgbClr val="524641"/>
                          </a:solidFill>
                          <a:latin typeface="Neue Machina" panose="00000500000000000000"/>
                          <a:ea typeface="+mn-ea"/>
                          <a:cs typeface="Neue Machina" panose="00000500000000000000"/>
                        </a:rPr>
                        <a:t>1 место и диплом  в </a:t>
                      </a:r>
                      <a:r>
                        <a:rPr lang="ru-RU" sz="2800" kern="1200" spc="-30" dirty="0">
                          <a:solidFill>
                            <a:srgbClr val="524641"/>
                          </a:solidFill>
                          <a:latin typeface="Neue Machina" panose="00000500000000000000"/>
                          <a:ea typeface="+mn-ea"/>
                          <a:cs typeface="Neue Machina" panose="00000500000000000000"/>
                        </a:rPr>
                        <a:t>номинации «Лучшая сценарная работа»   </a:t>
                      </a:r>
                      <a:endParaRPr lang="ru-RU" sz="3200" kern="1200" spc="-30" dirty="0">
                        <a:solidFill>
                          <a:srgbClr val="524641"/>
                        </a:solidFill>
                        <a:latin typeface="Neue Machina" panose="00000500000000000000"/>
                        <a:ea typeface="+mn-ea"/>
                        <a:cs typeface="Neue Machina" panose="0000050000000000000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92100">
                <a:tc>
                  <a:txBody>
                    <a:bodyPr/>
                    <a:lstStyle/>
                    <a:p>
                      <a:pPr marL="457200" lvl="0" indent="-4572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Clr>
                          <a:srgbClr val="990000"/>
                        </a:buClr>
                        <a:buFont typeface="Wingdings" panose="05000000000000000000" pitchFamily="2" charset="2"/>
                        <a:buChar char="ü"/>
                      </a:pPr>
                      <a:r>
                        <a:rPr lang="ru-RU" sz="3200" kern="1200" spc="-30" dirty="0">
                          <a:solidFill>
                            <a:srgbClr val="524641"/>
                          </a:solidFill>
                          <a:latin typeface="Neue Machina" panose="00000500000000000000"/>
                          <a:ea typeface="+mn-ea"/>
                          <a:cs typeface="Neue Machina" panose="00000500000000000000"/>
                        </a:rPr>
                        <a:t> </a:t>
                      </a:r>
                      <a:endParaRPr lang="ru-RU" sz="3200" kern="1200" spc="-30" dirty="0">
                        <a:solidFill>
                          <a:srgbClr val="524641"/>
                        </a:solidFill>
                        <a:latin typeface="Neue Machina" panose="00000500000000000000"/>
                        <a:ea typeface="+mn-ea"/>
                        <a:cs typeface="Neue Machina" panose="0000050000000000000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kern="1200" spc="-30" dirty="0">
                          <a:solidFill>
                            <a:srgbClr val="524641"/>
                          </a:solidFill>
                          <a:latin typeface="Neue Machina" panose="00000500000000000000"/>
                          <a:ea typeface="+mn-ea"/>
                          <a:cs typeface="Neue Machina" panose="00000500000000000000"/>
                        </a:rPr>
                        <a:t>Победите </a:t>
                      </a:r>
                      <a:r>
                        <a:rPr lang="en-US" sz="3200" kern="1200" spc="-30" dirty="0">
                          <a:solidFill>
                            <a:srgbClr val="524641"/>
                          </a:solidFill>
                          <a:latin typeface="Neue Machina" panose="00000500000000000000"/>
                          <a:ea typeface="+mn-ea"/>
                          <a:cs typeface="Neue Machina" panose="00000500000000000000"/>
                        </a:rPr>
                        <a:t>VI  </a:t>
                      </a:r>
                      <a:r>
                        <a:rPr lang="ru-RU" sz="3200" kern="1200" spc="-30" dirty="0">
                          <a:solidFill>
                            <a:srgbClr val="524641"/>
                          </a:solidFill>
                          <a:latin typeface="Neue Machina" panose="00000500000000000000"/>
                          <a:ea typeface="+mn-ea"/>
                          <a:cs typeface="Neue Machina" panose="00000500000000000000"/>
                        </a:rPr>
                        <a:t>районного слета школьных лесничеств  </a:t>
                      </a:r>
                      <a:endParaRPr lang="ru-RU" sz="3200" kern="1200" spc="-30" dirty="0">
                        <a:solidFill>
                          <a:srgbClr val="524641"/>
                        </a:solidFill>
                        <a:latin typeface="Neue Machina" panose="00000500000000000000"/>
                        <a:ea typeface="+mn-ea"/>
                        <a:cs typeface="Neue Machina" panose="0000050000000000000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47675" algn="l"/>
                          <a:tab pos="696595" algn="ctr"/>
                        </a:tabLst>
                      </a:pPr>
                      <a:r>
                        <a:rPr lang="ru-RU" sz="3200" kern="1200" spc="-30" dirty="0">
                          <a:solidFill>
                            <a:srgbClr val="524641"/>
                          </a:solidFill>
                          <a:latin typeface="Neue Machina" panose="00000500000000000000"/>
                          <a:ea typeface="+mn-ea"/>
                          <a:cs typeface="Neue Machina" panose="00000500000000000000"/>
                        </a:rPr>
                        <a:t>1 место</a:t>
                      </a:r>
                      <a:endParaRPr lang="ru-RU" sz="3200" kern="1200" spc="-30" dirty="0">
                        <a:solidFill>
                          <a:srgbClr val="524641"/>
                        </a:solidFill>
                        <a:latin typeface="Neue Machina" panose="00000500000000000000"/>
                        <a:ea typeface="+mn-ea"/>
                        <a:cs typeface="Neue Machina" panose="0000050000000000000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168400">
                <a:tc>
                  <a:txBody>
                    <a:bodyPr/>
                    <a:lstStyle/>
                    <a:p>
                      <a:pPr marL="457200" lvl="0" indent="-4572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Clr>
                          <a:srgbClr val="990000"/>
                        </a:buClr>
                        <a:buFont typeface="Wingdings" panose="05000000000000000000" pitchFamily="2" charset="2"/>
                        <a:buChar char="ü"/>
                      </a:pPr>
                      <a:r>
                        <a:rPr lang="ru-RU" sz="3200" kern="1200" spc="-30" dirty="0">
                          <a:solidFill>
                            <a:srgbClr val="524641"/>
                          </a:solidFill>
                          <a:latin typeface="Neue Machina" panose="00000500000000000000"/>
                          <a:ea typeface="+mn-ea"/>
                          <a:cs typeface="Neue Machina" panose="00000500000000000000"/>
                        </a:rPr>
                        <a:t> </a:t>
                      </a:r>
                      <a:endParaRPr lang="ru-RU" sz="3200" kern="1200" spc="-30" dirty="0">
                        <a:solidFill>
                          <a:srgbClr val="524641"/>
                        </a:solidFill>
                        <a:latin typeface="Neue Machina" panose="00000500000000000000"/>
                        <a:ea typeface="+mn-ea"/>
                        <a:cs typeface="Neue Machina" panose="0000050000000000000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kern="1200" spc="-30" dirty="0" smtClean="0">
                          <a:solidFill>
                            <a:srgbClr val="524641"/>
                          </a:solidFill>
                          <a:latin typeface="Neue Machina" panose="00000500000000000000"/>
                          <a:ea typeface="+mn-ea"/>
                          <a:cs typeface="Neue Machina" panose="00000500000000000000"/>
                        </a:rPr>
                        <a:t>Победители </a:t>
                      </a:r>
                      <a:r>
                        <a:rPr lang="ru-RU" sz="3200" kern="1200" spc="-30" dirty="0">
                          <a:solidFill>
                            <a:srgbClr val="524641"/>
                          </a:solidFill>
                          <a:latin typeface="Neue Machina" panose="00000500000000000000"/>
                          <a:ea typeface="+mn-ea"/>
                          <a:cs typeface="Neue Machina" panose="00000500000000000000"/>
                        </a:rPr>
                        <a:t>муниципального этапа и призеры регионального этапа конкурса «Безопасное колесо»</a:t>
                      </a:r>
                      <a:endParaRPr lang="ru-RU" sz="3200" kern="1200" spc="-30" dirty="0">
                        <a:solidFill>
                          <a:srgbClr val="524641"/>
                        </a:solidFill>
                        <a:latin typeface="Neue Machina" panose="00000500000000000000"/>
                        <a:ea typeface="+mn-ea"/>
                        <a:cs typeface="Neue Machina" panose="0000050000000000000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47675" algn="l"/>
                          <a:tab pos="696595" algn="ctr"/>
                        </a:tabLst>
                      </a:pPr>
                      <a:r>
                        <a:rPr lang="ru-RU" sz="3200" kern="1200" spc="-30" dirty="0">
                          <a:solidFill>
                            <a:srgbClr val="524641"/>
                          </a:solidFill>
                          <a:latin typeface="Neue Machina" panose="00000500000000000000"/>
                          <a:ea typeface="+mn-ea"/>
                          <a:cs typeface="Neue Machina" panose="00000500000000000000"/>
                        </a:rPr>
                        <a:t>1</a:t>
                      </a:r>
                      <a:r>
                        <a:rPr lang="ru-RU" sz="3200" kern="1200" spc="-30" dirty="0" smtClean="0">
                          <a:solidFill>
                            <a:srgbClr val="524641"/>
                          </a:solidFill>
                          <a:latin typeface="Neue Machina" panose="00000500000000000000"/>
                          <a:ea typeface="+mn-ea"/>
                          <a:cs typeface="Neue Machina" panose="00000500000000000000"/>
                        </a:rPr>
                        <a:t> </a:t>
                      </a:r>
                      <a:r>
                        <a:rPr lang="ru-RU" sz="3200" kern="1200" spc="-30" dirty="0">
                          <a:solidFill>
                            <a:srgbClr val="524641"/>
                          </a:solidFill>
                          <a:latin typeface="Neue Machina" panose="00000500000000000000"/>
                          <a:ea typeface="+mn-ea"/>
                          <a:cs typeface="Neue Machina" panose="00000500000000000000"/>
                        </a:rPr>
                        <a:t>место</a:t>
                      </a:r>
                      <a:endParaRPr lang="ru-RU" sz="3200" kern="1200" spc="-30" dirty="0">
                        <a:solidFill>
                          <a:srgbClr val="524641"/>
                        </a:solidFill>
                        <a:latin typeface="Neue Machina" panose="00000500000000000000"/>
                        <a:ea typeface="+mn-ea"/>
                        <a:cs typeface="Neue Machina" panose="0000050000000000000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168400">
                <a:tc>
                  <a:txBody>
                    <a:bodyPr/>
                    <a:lstStyle/>
                    <a:p>
                      <a:pPr marL="457200" lvl="0" indent="-4572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Clr>
                          <a:srgbClr val="990000"/>
                        </a:buClr>
                        <a:buFont typeface="Wingdings" panose="05000000000000000000" pitchFamily="2" charset="2"/>
                        <a:buChar char="ü"/>
                      </a:pPr>
                      <a:endParaRPr lang="ru-RU" sz="3200" kern="1200" spc="-30" dirty="0" smtClean="0">
                        <a:solidFill>
                          <a:srgbClr val="524641"/>
                        </a:solidFill>
                        <a:latin typeface="Neue Machina" panose="00000500000000000000"/>
                        <a:ea typeface="+mn-ea"/>
                        <a:cs typeface="Neue Machina" panose="0000050000000000000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3200" kern="1200" spc="-30" dirty="0" smtClean="0">
                          <a:solidFill>
                            <a:srgbClr val="524641"/>
                          </a:solidFill>
                          <a:latin typeface="Neue Machina" panose="00000500000000000000"/>
                          <a:ea typeface="+mn-ea"/>
                          <a:cs typeface="Neue Machina" panose="00000500000000000000"/>
                        </a:rPr>
                        <a:t>Муниципальный этап Всероссийского турнира «Белая ладья»</a:t>
                      </a:r>
                      <a:endParaRPr lang="ru-RU" sz="3200" kern="1200" spc="-30" dirty="0" smtClean="0">
                        <a:solidFill>
                          <a:srgbClr val="524641"/>
                        </a:solidFill>
                        <a:latin typeface="Neue Machina" panose="00000500000000000000"/>
                        <a:ea typeface="+mn-ea"/>
                        <a:cs typeface="Neue Machina" panose="0000050000000000000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3200" kern="1200" spc="-30" dirty="0">
                        <a:solidFill>
                          <a:srgbClr val="524641"/>
                        </a:solidFill>
                        <a:latin typeface="Neue Machina" panose="00000500000000000000"/>
                        <a:ea typeface="+mn-ea"/>
                        <a:cs typeface="Neue Machina" panose="0000050000000000000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47675" algn="l"/>
                          <a:tab pos="696595" algn="ctr"/>
                        </a:tabLst>
                      </a:pPr>
                      <a:r>
                        <a:rPr lang="ru-RU" sz="3200" kern="1200" spc="-30" dirty="0" smtClean="0">
                          <a:solidFill>
                            <a:srgbClr val="524641"/>
                          </a:solidFill>
                          <a:latin typeface="Neue Machina" panose="00000500000000000000"/>
                          <a:ea typeface="+mn-ea"/>
                          <a:cs typeface="Neue Machina" panose="00000500000000000000"/>
                        </a:rPr>
                        <a:t>2 место</a:t>
                      </a:r>
                      <a:endParaRPr lang="ru-RU" sz="3200" kern="1200" spc="-30" dirty="0">
                        <a:solidFill>
                          <a:srgbClr val="524641"/>
                        </a:solidFill>
                        <a:latin typeface="Neue Machina" panose="00000500000000000000"/>
                        <a:ea typeface="+mn-ea"/>
                        <a:cs typeface="Neue Machina" panose="0000050000000000000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6145" name="Picture 1" descr="C:\Users\user\Desktop\Программы к ОГЭ\Attachments_urazalievai@mail.ru_2023-06-13_14-00-29\Театр без границ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14650" y="7407275"/>
            <a:ext cx="3505200" cy="3597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user\Desktop\Программы к ОГЭ\Attachments_urazalievai@mail.ru_2023-06-13_14-00-29\Слет школьных лесничеств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17" t="27803" r="6957" b="15972"/>
          <a:stretch>
            <a:fillRect/>
          </a:stretch>
        </p:blipFill>
        <p:spPr bwMode="auto">
          <a:xfrm>
            <a:off x="7918450" y="7407275"/>
            <a:ext cx="7474554" cy="3597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user\Desktop\Программы к ОГЭ\Attachments_urazalievai@mail.ru_2023-06-13_14-00-29\Белая ладья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05" t="7655" r="19105" b="13092"/>
          <a:stretch>
            <a:fillRect/>
          </a:stretch>
        </p:blipFill>
        <p:spPr bwMode="auto">
          <a:xfrm>
            <a:off x="1051711" y="7407275"/>
            <a:ext cx="2904339" cy="3597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user\Desktop\Программы к ОГЭ\Attachments_urazalievai@mail.ru_2023-06-13_14-00-29\Безопасное колесо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5" t="23779" r="55513" b="14728"/>
          <a:stretch>
            <a:fillRect/>
          </a:stretch>
        </p:blipFill>
        <p:spPr bwMode="auto">
          <a:xfrm>
            <a:off x="4184650" y="7407275"/>
            <a:ext cx="3492500" cy="3638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1308715"/>
            <a:chOff x="0" y="0"/>
            <a:chExt cx="20104100" cy="11308715"/>
          </a:xfrm>
        </p:grpSpPr>
        <p:pic>
          <p:nvPicPr>
            <p:cNvPr id="3" name="object 3"/>
            <p:cNvPicPr/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0" y="0"/>
              <a:ext cx="20104099" cy="1130855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73408" y="679641"/>
              <a:ext cx="4074642" cy="21590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134739" y="0"/>
              <a:ext cx="8969360" cy="11308556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527050" y="3749675"/>
            <a:ext cx="12115800" cy="7367401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457200" indent="-457200" algn="just">
              <a:spcAft>
                <a:spcPts val="600"/>
              </a:spcAft>
              <a:buClr>
                <a:srgbClr val="990000"/>
              </a:buClr>
              <a:buFont typeface="Wingdings" panose="05000000000000000000" pitchFamily="2" charset="2"/>
              <a:buChar char="ü"/>
            </a:pPr>
            <a:r>
              <a:rPr lang="ru-RU" sz="3600" spc="-30" dirty="0" smtClean="0">
                <a:solidFill>
                  <a:srgbClr val="524641"/>
                </a:solidFill>
                <a:latin typeface="Neue Machina" panose="00000500000000000000"/>
                <a:cs typeface="Neue Machina" panose="00000500000000000000"/>
              </a:rPr>
              <a:t>Кузнецов </a:t>
            </a:r>
            <a:r>
              <a:rPr lang="ru-RU" sz="3600" spc="-30" dirty="0">
                <a:solidFill>
                  <a:srgbClr val="524641"/>
                </a:solidFill>
                <a:latin typeface="Neue Machina" panose="00000500000000000000"/>
                <a:cs typeface="Neue Machina" panose="00000500000000000000"/>
              </a:rPr>
              <a:t>Кирилл, победитель регионального этапа олимпиад имени </a:t>
            </a:r>
            <a:r>
              <a:rPr lang="ru-RU" sz="3600" spc="-30" dirty="0" err="1">
                <a:solidFill>
                  <a:srgbClr val="524641"/>
                </a:solidFill>
                <a:latin typeface="Neue Machina" panose="00000500000000000000"/>
                <a:cs typeface="Neue Machina" panose="00000500000000000000"/>
              </a:rPr>
              <a:t>Дж.К</a:t>
            </a:r>
            <a:r>
              <a:rPr lang="ru-RU" sz="3600" spc="-30" dirty="0" smtClean="0">
                <a:solidFill>
                  <a:srgbClr val="524641"/>
                </a:solidFill>
                <a:latin typeface="Neue Machina" panose="00000500000000000000"/>
                <a:cs typeface="Neue Machina" panose="00000500000000000000"/>
              </a:rPr>
              <a:t>. Максвелла </a:t>
            </a:r>
            <a:r>
              <a:rPr lang="ru-RU" sz="3600" spc="-30" dirty="0">
                <a:solidFill>
                  <a:srgbClr val="524641"/>
                </a:solidFill>
                <a:latin typeface="Neue Machina" panose="00000500000000000000"/>
                <a:cs typeface="Neue Machina" panose="00000500000000000000"/>
              </a:rPr>
              <a:t>по физике</a:t>
            </a:r>
            <a:endParaRPr lang="ru-RU" sz="3600" spc="-30" dirty="0">
              <a:solidFill>
                <a:srgbClr val="524641"/>
              </a:solidFill>
              <a:latin typeface="Neue Machina" panose="00000500000000000000"/>
              <a:cs typeface="Neue Machina" panose="00000500000000000000"/>
            </a:endParaRPr>
          </a:p>
          <a:p>
            <a:pPr marL="457200" indent="-457200" algn="just">
              <a:spcAft>
                <a:spcPts val="600"/>
              </a:spcAft>
              <a:buClr>
                <a:srgbClr val="990000"/>
              </a:buClr>
              <a:buFont typeface="Wingdings" panose="05000000000000000000" pitchFamily="2" charset="2"/>
              <a:buChar char="ü"/>
            </a:pPr>
            <a:r>
              <a:rPr lang="ru-RU" sz="3600" spc="-30" dirty="0">
                <a:solidFill>
                  <a:srgbClr val="524641"/>
                </a:solidFill>
                <a:latin typeface="Neue Machina" panose="00000500000000000000"/>
                <a:cs typeface="Neue Machina" panose="00000500000000000000"/>
              </a:rPr>
              <a:t>Шакирова </a:t>
            </a:r>
            <a:r>
              <a:rPr lang="ru-RU" sz="3600" spc="-30" dirty="0" err="1">
                <a:solidFill>
                  <a:srgbClr val="524641"/>
                </a:solidFill>
                <a:latin typeface="Neue Machina" panose="00000500000000000000"/>
                <a:cs typeface="Neue Machina" panose="00000500000000000000"/>
              </a:rPr>
              <a:t>Аделина</a:t>
            </a:r>
            <a:r>
              <a:rPr lang="ru-RU" sz="3600" spc="-30" dirty="0">
                <a:solidFill>
                  <a:srgbClr val="524641"/>
                </a:solidFill>
                <a:latin typeface="Neue Machina" panose="00000500000000000000"/>
                <a:cs typeface="Neue Machina" panose="00000500000000000000"/>
              </a:rPr>
              <a:t>, победитель регионального этапа всероссийской олимпиады школьников по экологии </a:t>
            </a:r>
            <a:endParaRPr lang="ru-RU" sz="3600" spc="-30" dirty="0">
              <a:solidFill>
                <a:srgbClr val="524641"/>
              </a:solidFill>
              <a:latin typeface="Neue Machina" panose="00000500000000000000"/>
              <a:cs typeface="Neue Machina" panose="00000500000000000000"/>
            </a:endParaRPr>
          </a:p>
          <a:p>
            <a:pPr marL="457200" indent="-457200" algn="just">
              <a:spcAft>
                <a:spcPts val="600"/>
              </a:spcAft>
              <a:buClr>
                <a:srgbClr val="990000"/>
              </a:buClr>
              <a:buFont typeface="Wingdings" panose="05000000000000000000" pitchFamily="2" charset="2"/>
              <a:buChar char="ü"/>
            </a:pPr>
            <a:r>
              <a:rPr lang="ru-RU" sz="3600" spc="-30" dirty="0" err="1" smtClean="0">
                <a:solidFill>
                  <a:srgbClr val="524641"/>
                </a:solidFill>
                <a:latin typeface="Neue Machina" panose="00000500000000000000"/>
                <a:cs typeface="Neue Machina" panose="00000500000000000000"/>
              </a:rPr>
              <a:t>Ширинкин</a:t>
            </a:r>
            <a:r>
              <a:rPr lang="ru-RU" sz="3600" spc="-30" dirty="0" smtClean="0">
                <a:solidFill>
                  <a:srgbClr val="524641"/>
                </a:solidFill>
                <a:latin typeface="Neue Machina" panose="00000500000000000000"/>
                <a:cs typeface="Neue Machina" panose="00000500000000000000"/>
              </a:rPr>
              <a:t> </a:t>
            </a:r>
            <a:r>
              <a:rPr lang="ru-RU" sz="3600" spc="-30" dirty="0">
                <a:solidFill>
                  <a:srgbClr val="524641"/>
                </a:solidFill>
                <a:latin typeface="Neue Machina" panose="00000500000000000000"/>
                <a:cs typeface="Neue Machina" panose="00000500000000000000"/>
              </a:rPr>
              <a:t>Никита, Резник Владислав, Винников Алексей, </a:t>
            </a:r>
            <a:r>
              <a:rPr lang="ru-RU" sz="3600" spc="-30" dirty="0" err="1">
                <a:solidFill>
                  <a:srgbClr val="524641"/>
                </a:solidFill>
                <a:latin typeface="Neue Machina" panose="00000500000000000000"/>
                <a:cs typeface="Neue Machina" panose="00000500000000000000"/>
              </a:rPr>
              <a:t>Сандурский</a:t>
            </a:r>
            <a:r>
              <a:rPr lang="ru-RU" sz="3600" spc="-30" dirty="0">
                <a:solidFill>
                  <a:srgbClr val="524641"/>
                </a:solidFill>
                <a:latin typeface="Neue Machina" panose="00000500000000000000"/>
                <a:cs typeface="Neue Machina" panose="00000500000000000000"/>
              </a:rPr>
              <a:t> Станислав, Юнусов Илья, </a:t>
            </a:r>
            <a:r>
              <a:rPr lang="ru-RU" sz="3600" spc="-30" dirty="0" err="1">
                <a:solidFill>
                  <a:srgbClr val="524641"/>
                </a:solidFill>
                <a:latin typeface="Neue Machina" panose="00000500000000000000"/>
                <a:cs typeface="Neue Machina" panose="00000500000000000000"/>
              </a:rPr>
              <a:t>Туманский</a:t>
            </a:r>
            <a:r>
              <a:rPr lang="ru-RU" sz="3600" spc="-30" dirty="0">
                <a:solidFill>
                  <a:srgbClr val="524641"/>
                </a:solidFill>
                <a:latin typeface="Neue Machina" panose="00000500000000000000"/>
                <a:cs typeface="Neue Machina" panose="00000500000000000000"/>
              </a:rPr>
              <a:t> Глеб, </a:t>
            </a:r>
            <a:r>
              <a:rPr lang="ru-RU" sz="3600" spc="-30" dirty="0" err="1">
                <a:solidFill>
                  <a:srgbClr val="524641"/>
                </a:solidFill>
                <a:latin typeface="Neue Machina" panose="00000500000000000000"/>
                <a:cs typeface="Neue Machina" panose="00000500000000000000"/>
              </a:rPr>
              <a:t>Безнин</a:t>
            </a:r>
            <a:r>
              <a:rPr lang="ru-RU" sz="3600" spc="-30" dirty="0">
                <a:solidFill>
                  <a:srgbClr val="524641"/>
                </a:solidFill>
                <a:latin typeface="Neue Machina" panose="00000500000000000000"/>
                <a:cs typeface="Neue Machina" panose="00000500000000000000"/>
              </a:rPr>
              <a:t> Григорий – призеры регионального этапа всероссийской олимпиады школьников по учебным предметам: английский язык, биология, география, литература, физика, экологии, ОБЖ</a:t>
            </a:r>
            <a:r>
              <a:rPr lang="ru-RU" sz="3600" spc="-30" dirty="0" smtClean="0">
                <a:solidFill>
                  <a:srgbClr val="524641"/>
                </a:solidFill>
                <a:latin typeface="Neue Machina" panose="00000500000000000000"/>
                <a:cs typeface="Neue Machina" panose="00000500000000000000"/>
              </a:rPr>
              <a:t>.</a:t>
            </a:r>
            <a:endParaRPr lang="ru-RU" sz="3600" spc="-30" dirty="0">
              <a:solidFill>
                <a:srgbClr val="524641"/>
              </a:solidFill>
              <a:latin typeface="Neue Machina" panose="00000500000000000000"/>
              <a:cs typeface="Neue Machina" panose="00000500000000000000"/>
            </a:endParaRPr>
          </a:p>
        </p:txBody>
      </p:sp>
      <p:pic>
        <p:nvPicPr>
          <p:cNvPr id="6" name="object 6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527050" y="625475"/>
            <a:ext cx="4690946" cy="2492062"/>
          </a:xfrm>
          <a:prstGeom prst="rect">
            <a:avLst/>
          </a:prstGeom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6013450" y="348012"/>
            <a:ext cx="13303000" cy="3046988"/>
          </a:xfrm>
        </p:spPr>
        <p:txBody>
          <a:bodyPr/>
          <a:lstStyle/>
          <a:p>
            <a:r>
              <a:rPr lang="ru-RU" sz="6600" b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Победы обучающихся гимназии в олимпиадах, конкурсах</a:t>
            </a:r>
            <a:br>
              <a:rPr lang="ru-RU" sz="6600" b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6600" b="1" dirty="0">
              <a:solidFill>
                <a:srgbClr val="99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23850" y="3176588"/>
            <a:ext cx="6705600" cy="3773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61"/>
          <a:stretch>
            <a:fillRect/>
          </a:stretch>
        </p:blipFill>
        <p:spPr bwMode="auto">
          <a:xfrm>
            <a:off x="13055600" y="7224760"/>
            <a:ext cx="6673850" cy="3611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527050" y="3784600"/>
            <a:ext cx="12344400" cy="75212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457200" indent="-457200">
              <a:spcAft>
                <a:spcPts val="600"/>
              </a:spcAft>
              <a:buClr>
                <a:srgbClr val="990000"/>
              </a:buClr>
              <a:buFont typeface="Wingdings" panose="05000000000000000000" pitchFamily="2" charset="2"/>
              <a:buChar char="ü"/>
            </a:pPr>
            <a:r>
              <a:rPr lang="ru-RU" sz="3600" spc="-30" dirty="0">
                <a:solidFill>
                  <a:srgbClr val="524641"/>
                </a:solidFill>
                <a:latin typeface="Neue Machina" panose="00000500000000000000"/>
                <a:cs typeface="Neue Machina" panose="00000500000000000000"/>
              </a:rPr>
              <a:t>Шакирова </a:t>
            </a:r>
            <a:r>
              <a:rPr lang="ru-RU" sz="3600" spc="-30" dirty="0" err="1">
                <a:solidFill>
                  <a:srgbClr val="524641"/>
                </a:solidFill>
                <a:latin typeface="Neue Machina" panose="00000500000000000000"/>
                <a:cs typeface="Neue Machina" panose="00000500000000000000"/>
              </a:rPr>
              <a:t>Аделина</a:t>
            </a:r>
            <a:r>
              <a:rPr lang="ru-RU" sz="3600" spc="-30" dirty="0">
                <a:solidFill>
                  <a:srgbClr val="524641"/>
                </a:solidFill>
                <a:latin typeface="Neue Machina" panose="00000500000000000000"/>
                <a:cs typeface="Neue Machina" panose="00000500000000000000"/>
              </a:rPr>
              <a:t>, выступила на конференции в рамках Международного форума к 50-летию Конвенции об охране всемирного наследия, г. </a:t>
            </a:r>
            <a:r>
              <a:rPr lang="ru-RU" sz="3600" spc="-30" dirty="0" smtClean="0">
                <a:solidFill>
                  <a:srgbClr val="524641"/>
                </a:solidFill>
                <a:latin typeface="Neue Machina" panose="00000500000000000000"/>
                <a:cs typeface="Neue Machina" panose="00000500000000000000"/>
              </a:rPr>
              <a:t>Казань</a:t>
            </a:r>
            <a:endParaRPr lang="ru-RU" sz="3600" spc="-30" dirty="0">
              <a:solidFill>
                <a:srgbClr val="524641"/>
              </a:solidFill>
              <a:latin typeface="Neue Machina" panose="00000500000000000000"/>
              <a:cs typeface="Neue Machina" panose="00000500000000000000"/>
            </a:endParaRPr>
          </a:p>
          <a:p>
            <a:pPr marL="457200" indent="-457200">
              <a:spcAft>
                <a:spcPts val="600"/>
              </a:spcAft>
              <a:buClr>
                <a:srgbClr val="990000"/>
              </a:buClr>
              <a:buFont typeface="Wingdings" panose="05000000000000000000" pitchFamily="2" charset="2"/>
              <a:buChar char="ü"/>
            </a:pPr>
            <a:r>
              <a:rPr lang="ru-RU" sz="3600" spc="-30" dirty="0">
                <a:solidFill>
                  <a:srgbClr val="524641"/>
                </a:solidFill>
                <a:latin typeface="Neue Machina" panose="00000500000000000000"/>
                <a:cs typeface="Neue Machina" panose="00000500000000000000"/>
              </a:rPr>
              <a:t>Парамонова Анна, победитель финала региональной олимпиады школьников «Умники и умницы Югры» в 2023 </a:t>
            </a:r>
            <a:r>
              <a:rPr lang="ru-RU" sz="3600" spc="-30" dirty="0" smtClean="0">
                <a:solidFill>
                  <a:srgbClr val="524641"/>
                </a:solidFill>
                <a:latin typeface="Neue Machina" panose="00000500000000000000"/>
                <a:cs typeface="Neue Machina" panose="00000500000000000000"/>
              </a:rPr>
              <a:t>году</a:t>
            </a:r>
            <a:endParaRPr lang="ru-RU" sz="3600" spc="-30" dirty="0" smtClean="0">
              <a:solidFill>
                <a:srgbClr val="524641"/>
              </a:solidFill>
              <a:latin typeface="Neue Machina" panose="00000500000000000000"/>
              <a:cs typeface="Neue Machina" panose="00000500000000000000"/>
            </a:endParaRPr>
          </a:p>
          <a:p>
            <a:pPr marL="457200" indent="-457200">
              <a:spcAft>
                <a:spcPts val="600"/>
              </a:spcAft>
              <a:buClr>
                <a:srgbClr val="990000"/>
              </a:buClr>
              <a:buFont typeface="Wingdings" panose="05000000000000000000" pitchFamily="2" charset="2"/>
              <a:buChar char="ü"/>
            </a:pPr>
            <a:r>
              <a:rPr lang="ru-RU" sz="3600" spc="-30" dirty="0">
                <a:solidFill>
                  <a:srgbClr val="524641"/>
                </a:solidFill>
                <a:latin typeface="Neue Machina" panose="00000500000000000000"/>
                <a:cs typeface="Neue Machina" panose="00000500000000000000"/>
              </a:rPr>
              <a:t>Губанов Арсений, Кузнецов Кирилл, </a:t>
            </a:r>
            <a:r>
              <a:rPr lang="ru-RU" sz="3600" spc="-30" dirty="0" err="1">
                <a:solidFill>
                  <a:srgbClr val="524641"/>
                </a:solidFill>
                <a:latin typeface="Neue Machina" panose="00000500000000000000"/>
                <a:cs typeface="Neue Machina" panose="00000500000000000000"/>
              </a:rPr>
              <a:t>Слепов</a:t>
            </a:r>
            <a:r>
              <a:rPr lang="ru-RU" sz="3600" spc="-30" dirty="0">
                <a:solidFill>
                  <a:srgbClr val="524641"/>
                </a:solidFill>
                <a:latin typeface="Neue Machina" panose="00000500000000000000"/>
                <a:cs typeface="Neue Machina" panose="00000500000000000000"/>
              </a:rPr>
              <a:t> Илья – победители финала национальной технологической олимпиады </a:t>
            </a:r>
            <a:r>
              <a:rPr lang="ru-RU" sz="3600" spc="-30" dirty="0" smtClean="0">
                <a:solidFill>
                  <a:srgbClr val="524641"/>
                </a:solidFill>
                <a:latin typeface="Neue Machina" panose="00000500000000000000"/>
                <a:cs typeface="Neue Machina" panose="00000500000000000000"/>
              </a:rPr>
              <a:t>J</a:t>
            </a:r>
            <a:r>
              <a:rPr lang="en-US" sz="3600" spc="-30" dirty="0" smtClean="0">
                <a:solidFill>
                  <a:srgbClr val="524641"/>
                </a:solidFill>
                <a:latin typeface="Neue Machina" panose="00000500000000000000"/>
                <a:cs typeface="Neue Machina" panose="00000500000000000000"/>
              </a:rPr>
              <a:t>u</a:t>
            </a:r>
            <a:r>
              <a:rPr lang="ru-RU" sz="3600" spc="-30" dirty="0" err="1" smtClean="0">
                <a:solidFill>
                  <a:srgbClr val="524641"/>
                </a:solidFill>
                <a:latin typeface="Neue Machina" panose="00000500000000000000"/>
                <a:cs typeface="Neue Machina" panose="00000500000000000000"/>
              </a:rPr>
              <a:t>nior</a:t>
            </a:r>
            <a:endParaRPr lang="ru-RU" sz="3600" spc="-30" dirty="0">
              <a:solidFill>
                <a:srgbClr val="524641"/>
              </a:solidFill>
              <a:latin typeface="Neue Machina" panose="00000500000000000000"/>
              <a:cs typeface="Neue Machina" panose="00000500000000000000"/>
            </a:endParaRPr>
          </a:p>
          <a:p>
            <a:pPr marL="457200" indent="-457200">
              <a:spcAft>
                <a:spcPts val="600"/>
              </a:spcAft>
              <a:buClr>
                <a:srgbClr val="990000"/>
              </a:buClr>
              <a:buFont typeface="Wingdings" panose="05000000000000000000" pitchFamily="2" charset="2"/>
              <a:buChar char="ü"/>
            </a:pPr>
            <a:r>
              <a:rPr lang="ru-RU" sz="3600" spc="-30" dirty="0" err="1">
                <a:solidFill>
                  <a:srgbClr val="524641"/>
                </a:solidFill>
                <a:latin typeface="Neue Machina" panose="00000500000000000000"/>
                <a:cs typeface="Neue Machina" panose="00000500000000000000"/>
              </a:rPr>
              <a:t>Слепов</a:t>
            </a:r>
            <a:r>
              <a:rPr lang="ru-RU" sz="3600" spc="-30" dirty="0">
                <a:solidFill>
                  <a:srgbClr val="524641"/>
                </a:solidFill>
                <a:latin typeface="Neue Machina" panose="00000500000000000000"/>
                <a:cs typeface="Neue Machina" panose="00000500000000000000"/>
              </a:rPr>
              <a:t> Илья, Малыгин Александр – призеры финала 10 конкурса «Молодой изобретатель» </a:t>
            </a:r>
            <a:endParaRPr lang="ru-RU" sz="3600" spc="-30" dirty="0">
              <a:solidFill>
                <a:srgbClr val="524641"/>
              </a:solidFill>
              <a:latin typeface="Neue Machina" panose="00000500000000000000"/>
              <a:cs typeface="Neue Machina" panose="00000500000000000000"/>
            </a:endParaRPr>
          </a:p>
          <a:p>
            <a:pPr marL="457200" indent="-457200">
              <a:buClr>
                <a:srgbClr val="990000"/>
              </a:buClr>
              <a:buFont typeface="Wingdings" panose="05000000000000000000" pitchFamily="2" charset="2"/>
              <a:buChar char="ü"/>
            </a:pPr>
            <a:endParaRPr lang="ru-RU" sz="3600" spc="-30" dirty="0">
              <a:solidFill>
                <a:srgbClr val="524641"/>
              </a:solidFill>
              <a:latin typeface="Neue Machina" panose="00000500000000000000"/>
              <a:cs typeface="Neue Machina" panose="00000500000000000000"/>
            </a:endParaRPr>
          </a:p>
        </p:txBody>
      </p:sp>
      <p:pic>
        <p:nvPicPr>
          <p:cNvPr id="6" name="object 6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527050" y="625475"/>
            <a:ext cx="4690946" cy="2492062"/>
          </a:xfrm>
          <a:prstGeom prst="rect">
            <a:avLst/>
          </a:prstGeom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6013450" y="348012"/>
            <a:ext cx="13303000" cy="3046988"/>
          </a:xfrm>
        </p:spPr>
        <p:txBody>
          <a:bodyPr/>
          <a:lstStyle/>
          <a:p>
            <a:r>
              <a:rPr lang="ru-RU" sz="6600" b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Победы обучающихся гимназии в олимпиадах, конкурсах</a:t>
            </a:r>
            <a:br>
              <a:rPr lang="ru-RU" sz="6600" b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6600" b="1" dirty="0">
              <a:solidFill>
                <a:srgbClr val="99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user\Desktop\Программы к ОГЭ\итоги 23 (1)\итоги 23\0JH5OLtxCh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20"/>
          <a:stretch>
            <a:fillRect/>
          </a:stretch>
        </p:blipFill>
        <p:spPr bwMode="auto">
          <a:xfrm>
            <a:off x="13773150" y="2955847"/>
            <a:ext cx="5334000" cy="3384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user\Desktop\Программы к ОГЭ\итоги 23 (1)\итоги 23\kWtH8lrLzgE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92" b="6573"/>
          <a:stretch>
            <a:fillRect/>
          </a:stretch>
        </p:blipFill>
        <p:spPr bwMode="auto">
          <a:xfrm>
            <a:off x="13773150" y="6626683"/>
            <a:ext cx="5334000" cy="3980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527050" y="3784600"/>
            <a:ext cx="12573000" cy="75212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457200" indent="-457200">
              <a:spcAft>
                <a:spcPts val="600"/>
              </a:spcAft>
              <a:buClr>
                <a:srgbClr val="990000"/>
              </a:buClr>
              <a:buFont typeface="Wingdings" panose="05000000000000000000" pitchFamily="2" charset="2"/>
              <a:buChar char="ü"/>
            </a:pPr>
            <a:r>
              <a:rPr lang="ru-RU" sz="3600" spc="-30" dirty="0">
                <a:solidFill>
                  <a:srgbClr val="524641"/>
                </a:solidFill>
                <a:latin typeface="Neue Machina" panose="00000500000000000000"/>
                <a:cs typeface="Neue Machina" panose="00000500000000000000"/>
              </a:rPr>
              <a:t>Овденко Арсений – призер регионального этапа </a:t>
            </a:r>
            <a:r>
              <a:rPr lang="ru-RU" sz="3600" spc="-30" dirty="0" err="1">
                <a:solidFill>
                  <a:srgbClr val="524641"/>
                </a:solidFill>
                <a:latin typeface="Neue Machina" panose="00000500000000000000"/>
                <a:cs typeface="Neue Machina" panose="00000500000000000000"/>
              </a:rPr>
              <a:t>профориентационного</a:t>
            </a:r>
            <a:r>
              <a:rPr lang="ru-RU" sz="3600" spc="-30" dirty="0">
                <a:solidFill>
                  <a:srgbClr val="524641"/>
                </a:solidFill>
                <a:latin typeface="Neue Machina" panose="00000500000000000000"/>
                <a:cs typeface="Neue Machina" panose="00000500000000000000"/>
              </a:rPr>
              <a:t> конкурса «Профессии будущего»</a:t>
            </a:r>
            <a:endParaRPr lang="ru-RU" sz="3600" spc="-30" dirty="0">
              <a:solidFill>
                <a:srgbClr val="524641"/>
              </a:solidFill>
              <a:latin typeface="Neue Machina" panose="00000500000000000000"/>
              <a:cs typeface="Neue Machina" panose="00000500000000000000"/>
            </a:endParaRPr>
          </a:p>
          <a:p>
            <a:pPr marL="457200" indent="-457200">
              <a:spcAft>
                <a:spcPts val="600"/>
              </a:spcAft>
              <a:buClr>
                <a:srgbClr val="990000"/>
              </a:buClr>
              <a:buFont typeface="Wingdings" panose="05000000000000000000" pitchFamily="2" charset="2"/>
              <a:buChar char="ü"/>
            </a:pPr>
            <a:r>
              <a:rPr lang="ru-RU" sz="3600" spc="-30" dirty="0">
                <a:solidFill>
                  <a:srgbClr val="524641"/>
                </a:solidFill>
                <a:latin typeface="Neue Machina" panose="00000500000000000000"/>
                <a:cs typeface="Neue Machina" panose="00000500000000000000"/>
              </a:rPr>
              <a:t>Юнусов Илья, победитель XXVII окружной конференции молодых исследователей «Шаг в будущее»</a:t>
            </a:r>
            <a:endParaRPr lang="ru-RU" sz="3600" spc="-30" dirty="0">
              <a:solidFill>
                <a:srgbClr val="524641"/>
              </a:solidFill>
              <a:latin typeface="Neue Machina" panose="00000500000000000000"/>
              <a:cs typeface="Neue Machina" panose="00000500000000000000"/>
            </a:endParaRPr>
          </a:p>
          <a:p>
            <a:pPr marL="457200" indent="-457200">
              <a:spcAft>
                <a:spcPts val="600"/>
              </a:spcAft>
              <a:buClr>
                <a:srgbClr val="990000"/>
              </a:buClr>
              <a:buFont typeface="Wingdings" panose="05000000000000000000" pitchFamily="2" charset="2"/>
              <a:buChar char="ü"/>
            </a:pPr>
            <a:r>
              <a:rPr lang="ru-RU" sz="3600" spc="-30" dirty="0">
                <a:solidFill>
                  <a:srgbClr val="524641"/>
                </a:solidFill>
                <a:latin typeface="Neue Machina" panose="00000500000000000000"/>
                <a:cs typeface="Neue Machina" panose="00000500000000000000"/>
              </a:rPr>
              <a:t>Савкин </a:t>
            </a:r>
            <a:r>
              <a:rPr lang="ru-RU" sz="3600" spc="-30" dirty="0" smtClean="0">
                <a:solidFill>
                  <a:srgbClr val="524641"/>
                </a:solidFill>
                <a:latin typeface="Neue Machina" panose="00000500000000000000"/>
                <a:cs typeface="Neue Machina" panose="00000500000000000000"/>
              </a:rPr>
              <a:t>Артем, победитель олимпиады по физике </a:t>
            </a:r>
            <a:r>
              <a:rPr lang="en-US" sz="3600" spc="-30" dirty="0" smtClean="0">
                <a:solidFill>
                  <a:srgbClr val="524641"/>
                </a:solidFill>
                <a:latin typeface="Neue Machina" panose="00000500000000000000"/>
                <a:cs typeface="Neue Machina" panose="00000500000000000000"/>
              </a:rPr>
              <a:t>XVI</a:t>
            </a:r>
            <a:r>
              <a:rPr lang="ru-RU" sz="3600" spc="-30" dirty="0" smtClean="0">
                <a:solidFill>
                  <a:srgbClr val="524641"/>
                </a:solidFill>
                <a:latin typeface="Neue Machina" panose="00000500000000000000"/>
                <a:cs typeface="Neue Machina" panose="00000500000000000000"/>
              </a:rPr>
              <a:t> научной сессии старшеклассников округа и дней математики в Югре</a:t>
            </a:r>
            <a:endParaRPr lang="ru-RU" sz="3600" spc="-30" dirty="0" smtClean="0">
              <a:solidFill>
                <a:srgbClr val="524641"/>
              </a:solidFill>
              <a:latin typeface="Neue Machina" panose="00000500000000000000"/>
              <a:cs typeface="Neue Machina" panose="00000500000000000000"/>
            </a:endParaRPr>
          </a:p>
          <a:p>
            <a:pPr marL="457200" indent="-457200">
              <a:spcAft>
                <a:spcPts val="600"/>
              </a:spcAft>
              <a:buClr>
                <a:srgbClr val="990000"/>
              </a:buClr>
              <a:buFont typeface="Wingdings" panose="05000000000000000000" pitchFamily="2" charset="2"/>
              <a:buChar char="ü"/>
            </a:pPr>
            <a:r>
              <a:rPr lang="ru-RU" sz="3600" spc="-30" dirty="0" smtClean="0">
                <a:solidFill>
                  <a:srgbClr val="524641"/>
                </a:solidFill>
                <a:latin typeface="Neue Machina" panose="00000500000000000000"/>
                <a:cs typeface="Neue Machina" panose="00000500000000000000"/>
              </a:rPr>
              <a:t>Простит Иван, призер  </a:t>
            </a:r>
            <a:r>
              <a:rPr lang="ru-RU" sz="3600" spc="-30" dirty="0">
                <a:solidFill>
                  <a:srgbClr val="524641"/>
                </a:solidFill>
                <a:latin typeface="Neue Machina" panose="00000500000000000000"/>
                <a:cs typeface="Neue Machina" panose="00000500000000000000"/>
              </a:rPr>
              <a:t>олимпиады по физике </a:t>
            </a:r>
            <a:r>
              <a:rPr lang="en-US" sz="3600" spc="-30" dirty="0">
                <a:solidFill>
                  <a:srgbClr val="524641"/>
                </a:solidFill>
                <a:latin typeface="Neue Machina" panose="00000500000000000000"/>
                <a:cs typeface="Neue Machina" panose="00000500000000000000"/>
              </a:rPr>
              <a:t>XVI</a:t>
            </a:r>
            <a:r>
              <a:rPr lang="ru-RU" sz="3600" spc="-30" dirty="0">
                <a:solidFill>
                  <a:srgbClr val="524641"/>
                </a:solidFill>
                <a:latin typeface="Neue Machina" panose="00000500000000000000"/>
                <a:cs typeface="Neue Machina" panose="00000500000000000000"/>
              </a:rPr>
              <a:t> научной сессии старшеклассников округа и дней математики в Югре</a:t>
            </a:r>
            <a:endParaRPr lang="ru-RU" sz="3600" spc="-30" dirty="0">
              <a:solidFill>
                <a:srgbClr val="524641"/>
              </a:solidFill>
              <a:latin typeface="Neue Machina" panose="00000500000000000000"/>
              <a:cs typeface="Neue Machina" panose="00000500000000000000"/>
            </a:endParaRPr>
          </a:p>
          <a:p>
            <a:pPr marL="457200" indent="-457200">
              <a:buClr>
                <a:srgbClr val="990000"/>
              </a:buClr>
              <a:buFont typeface="Wingdings" panose="05000000000000000000" pitchFamily="2" charset="2"/>
              <a:buChar char="ü"/>
            </a:pPr>
            <a:endParaRPr lang="ru-RU" sz="3600" spc="-30" dirty="0">
              <a:solidFill>
                <a:srgbClr val="524641"/>
              </a:solidFill>
              <a:latin typeface="Neue Machina" panose="00000500000000000000"/>
              <a:cs typeface="Neue Machina" panose="00000500000000000000"/>
            </a:endParaRPr>
          </a:p>
        </p:txBody>
      </p:sp>
      <p:pic>
        <p:nvPicPr>
          <p:cNvPr id="6" name="object 6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527050" y="625475"/>
            <a:ext cx="4690946" cy="2492062"/>
          </a:xfrm>
          <a:prstGeom prst="rect">
            <a:avLst/>
          </a:prstGeom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6013450" y="348012"/>
            <a:ext cx="13303000" cy="3046988"/>
          </a:xfrm>
        </p:spPr>
        <p:txBody>
          <a:bodyPr/>
          <a:lstStyle/>
          <a:p>
            <a:r>
              <a:rPr lang="ru-RU" sz="6600" b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Победы обучающихся гимназии в олимпиадах, конкурсах</a:t>
            </a:r>
            <a:br>
              <a:rPr lang="ru-RU" sz="6600" b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6600" b="1" dirty="0">
              <a:solidFill>
                <a:srgbClr val="99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6895" y="3117537"/>
            <a:ext cx="5496755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 descr="C:\Users\user\Desktop\Программы к ОГЭ\итоги 23 (1)\итоги 23\x7l-77KIX34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8" t="24717" r="12448" b="1895"/>
          <a:stretch>
            <a:fillRect/>
          </a:stretch>
        </p:blipFill>
        <p:spPr bwMode="auto">
          <a:xfrm>
            <a:off x="13464714" y="7102475"/>
            <a:ext cx="5578936" cy="3417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527050" y="3784600"/>
            <a:ext cx="13411200" cy="7705956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457200" indent="-457200">
              <a:spcAft>
                <a:spcPts val="600"/>
              </a:spcAft>
              <a:buClr>
                <a:srgbClr val="990000"/>
              </a:buClr>
              <a:buFont typeface="Wingdings" panose="05000000000000000000" pitchFamily="2" charset="2"/>
              <a:buChar char="ü"/>
            </a:pPr>
            <a:r>
              <a:rPr lang="ru-RU" sz="3400" spc="-30" dirty="0" err="1" smtClean="0">
                <a:solidFill>
                  <a:srgbClr val="524641"/>
                </a:solidFill>
                <a:latin typeface="Neue Machina" panose="00000500000000000000"/>
                <a:cs typeface="Neue Machina" panose="00000500000000000000"/>
              </a:rPr>
              <a:t>Наплавкова</a:t>
            </a:r>
            <a:r>
              <a:rPr lang="ru-RU" sz="3400" spc="-30" dirty="0" smtClean="0">
                <a:solidFill>
                  <a:srgbClr val="524641"/>
                </a:solidFill>
                <a:latin typeface="Neue Machina" panose="00000500000000000000"/>
                <a:cs typeface="Neue Machina" panose="00000500000000000000"/>
              </a:rPr>
              <a:t> Дарья, победитель городского молодежного фестиваля «Моя идея» в номинации «Мой бизнес-проект»</a:t>
            </a:r>
            <a:endParaRPr lang="ru-RU" sz="3400" spc="-30" dirty="0" smtClean="0">
              <a:solidFill>
                <a:srgbClr val="524641"/>
              </a:solidFill>
              <a:latin typeface="Neue Machina" panose="00000500000000000000"/>
              <a:cs typeface="Neue Machina" panose="00000500000000000000"/>
            </a:endParaRPr>
          </a:p>
          <a:p>
            <a:pPr marL="457200" indent="-457200">
              <a:spcAft>
                <a:spcPts val="600"/>
              </a:spcAft>
              <a:buClr>
                <a:srgbClr val="990000"/>
              </a:buClr>
              <a:buFont typeface="Wingdings" panose="05000000000000000000" pitchFamily="2" charset="2"/>
              <a:buChar char="ü"/>
            </a:pPr>
            <a:r>
              <a:rPr lang="ru-RU" sz="3400" spc="-30" dirty="0">
                <a:solidFill>
                  <a:srgbClr val="524641"/>
                </a:solidFill>
                <a:latin typeface="Neue Machina" panose="00000500000000000000"/>
                <a:cs typeface="Neue Machina" panose="00000500000000000000"/>
              </a:rPr>
              <a:t>П</a:t>
            </a:r>
            <a:r>
              <a:rPr lang="ru-RU" sz="3400" spc="-30" dirty="0" smtClean="0">
                <a:solidFill>
                  <a:srgbClr val="524641"/>
                </a:solidFill>
                <a:latin typeface="Neue Machina" panose="00000500000000000000"/>
                <a:cs typeface="Neue Machina" panose="00000500000000000000"/>
              </a:rPr>
              <a:t>ризёр </a:t>
            </a:r>
            <a:r>
              <a:rPr lang="ru-RU" sz="3400" spc="-30" dirty="0">
                <a:solidFill>
                  <a:srgbClr val="524641"/>
                </a:solidFill>
                <a:latin typeface="Neue Machina" panose="00000500000000000000"/>
                <a:cs typeface="Neue Machina" panose="00000500000000000000"/>
              </a:rPr>
              <a:t>Конкурса цифровых портфолио «Талант НТО» в компетенции «Программирование на PYTHON» Всероссийской междисциплинарной олимпиады школьников «Национальная технологическая олимпиада»,</a:t>
            </a:r>
            <a:endParaRPr lang="ru-RU" sz="3400" spc="-30" dirty="0">
              <a:solidFill>
                <a:srgbClr val="524641"/>
              </a:solidFill>
              <a:latin typeface="Neue Machina" panose="00000500000000000000"/>
              <a:cs typeface="Neue Machina" panose="00000500000000000000"/>
            </a:endParaRPr>
          </a:p>
          <a:p>
            <a:pPr marL="457200" indent="-457200">
              <a:spcAft>
                <a:spcPts val="600"/>
              </a:spcAft>
              <a:buClr>
                <a:srgbClr val="990000"/>
              </a:buClr>
              <a:buFont typeface="Wingdings" panose="05000000000000000000" pitchFamily="2" charset="2"/>
              <a:buChar char="ü"/>
            </a:pPr>
            <a:r>
              <a:rPr lang="ru-RU" sz="3400" spc="-30" dirty="0">
                <a:solidFill>
                  <a:srgbClr val="524641"/>
                </a:solidFill>
                <a:latin typeface="Neue Machina" panose="00000500000000000000"/>
                <a:cs typeface="Neue Machina" panose="00000500000000000000"/>
              </a:rPr>
              <a:t>Сальникова Екатерина, призёр регионального этапа Проектной школы Национальной технологической инициативы «Креативные индустрии», наставник команды для участия в проекте Тест-Драйв в городе Екатеринбург в Уральского федерального университета по направлению «Математика и информатика»</a:t>
            </a:r>
            <a:endParaRPr lang="ru-RU" sz="3400" spc="-30" dirty="0">
              <a:solidFill>
                <a:srgbClr val="524641"/>
              </a:solidFill>
              <a:latin typeface="Neue Machina" panose="00000500000000000000"/>
              <a:cs typeface="Neue Machina" panose="00000500000000000000"/>
            </a:endParaRPr>
          </a:p>
          <a:p>
            <a:pPr marL="457200" indent="-457200">
              <a:spcAft>
                <a:spcPts val="600"/>
              </a:spcAft>
              <a:buClr>
                <a:srgbClr val="990000"/>
              </a:buClr>
              <a:buFont typeface="Wingdings" panose="05000000000000000000" pitchFamily="2" charset="2"/>
              <a:buChar char="ü"/>
            </a:pPr>
            <a:endParaRPr lang="ru-RU" sz="3600" spc="-30" dirty="0">
              <a:solidFill>
                <a:srgbClr val="524641"/>
              </a:solidFill>
              <a:latin typeface="Neue Machina" panose="00000500000000000000"/>
              <a:cs typeface="Neue Machina" panose="00000500000000000000"/>
            </a:endParaRPr>
          </a:p>
          <a:p>
            <a:pPr marL="457200" indent="-457200">
              <a:buClr>
                <a:srgbClr val="990000"/>
              </a:buClr>
              <a:buFont typeface="Wingdings" panose="05000000000000000000" pitchFamily="2" charset="2"/>
              <a:buChar char="ü"/>
            </a:pPr>
            <a:endParaRPr lang="ru-RU" sz="3600" spc="-30" dirty="0">
              <a:solidFill>
                <a:srgbClr val="524641"/>
              </a:solidFill>
              <a:latin typeface="Neue Machina" panose="00000500000000000000"/>
              <a:cs typeface="Neue Machina" panose="00000500000000000000"/>
            </a:endParaRPr>
          </a:p>
        </p:txBody>
      </p:sp>
      <p:pic>
        <p:nvPicPr>
          <p:cNvPr id="6" name="object 6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527050" y="625475"/>
            <a:ext cx="4690946" cy="2492062"/>
          </a:xfrm>
          <a:prstGeom prst="rect">
            <a:avLst/>
          </a:prstGeom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6013450" y="348012"/>
            <a:ext cx="13303000" cy="3046988"/>
          </a:xfrm>
        </p:spPr>
        <p:txBody>
          <a:bodyPr/>
          <a:lstStyle/>
          <a:p>
            <a:r>
              <a:rPr lang="ru-RU" sz="6600" b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Победы обучающихся гимназии в олимпиадах, конкурсах</a:t>
            </a:r>
            <a:br>
              <a:rPr lang="ru-RU" sz="6600" b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6600" b="1" dirty="0">
              <a:solidFill>
                <a:srgbClr val="99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C:\Users\user\Desktop\Программы к ОГЭ\итоги 23 (1)\итоги 23\UNNgQltJScE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9" t="26352" r="8574"/>
          <a:stretch>
            <a:fillRect/>
          </a:stretch>
        </p:blipFill>
        <p:spPr bwMode="auto">
          <a:xfrm>
            <a:off x="15386050" y="2301875"/>
            <a:ext cx="3886200" cy="4459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user\Desktop\Программы к ОГЭ\итоги 23 (1)\итоги 23\EWQIF1-KVTw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9550" y="6985000"/>
            <a:ext cx="5105400" cy="3809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ject 6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14776450" y="396875"/>
            <a:ext cx="4690946" cy="2492062"/>
          </a:xfrm>
          <a:prstGeom prst="rect">
            <a:avLst/>
          </a:prstGeom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836496" y="627243"/>
            <a:ext cx="13303000" cy="2031325"/>
          </a:xfrm>
        </p:spPr>
        <p:txBody>
          <a:bodyPr/>
          <a:lstStyle/>
          <a:p>
            <a:r>
              <a:rPr lang="ru-RU" sz="6600" b="1" dirty="0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Лучшие педагоги </a:t>
            </a:r>
            <a:br>
              <a:rPr lang="ru-RU" sz="6600" b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6600" b="1" dirty="0">
              <a:solidFill>
                <a:srgbClr val="99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object 3"/>
          <p:cNvSpPr txBox="1"/>
          <p:nvPr/>
        </p:nvSpPr>
        <p:spPr>
          <a:xfrm>
            <a:off x="785696" y="1920875"/>
            <a:ext cx="13457354" cy="47666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723900" indent="-723900">
              <a:buClr>
                <a:srgbClr val="990000"/>
              </a:buClr>
              <a:buFont typeface="Wingdings" panose="05000000000000000000" pitchFamily="2" charset="2"/>
              <a:buChar char="ü"/>
            </a:pPr>
            <a:r>
              <a:rPr lang="ru-RU" sz="3000" spc="-30" dirty="0">
                <a:solidFill>
                  <a:srgbClr val="524641"/>
                </a:solidFill>
                <a:latin typeface="Neue Machina" panose="00000500000000000000"/>
                <a:cs typeface="Neue Machina" panose="00000500000000000000"/>
              </a:rPr>
              <a:t>Педагог года 2022. Номинация "Педагогический дебют". 3 место - Морозова </a:t>
            </a:r>
            <a:r>
              <a:rPr lang="ru-RU" sz="3000" spc="-30" dirty="0" smtClean="0">
                <a:solidFill>
                  <a:srgbClr val="524641"/>
                </a:solidFill>
                <a:latin typeface="Neue Machina" panose="00000500000000000000"/>
                <a:cs typeface="Neue Machina" panose="00000500000000000000"/>
              </a:rPr>
              <a:t>Анастасия Алексеевна</a:t>
            </a:r>
            <a:endParaRPr lang="ru-RU" sz="3000" spc="-30" dirty="0">
              <a:solidFill>
                <a:srgbClr val="524641"/>
              </a:solidFill>
              <a:latin typeface="Neue Machina" panose="00000500000000000000"/>
              <a:cs typeface="Neue Machina" panose="00000500000000000000"/>
            </a:endParaRPr>
          </a:p>
          <a:p>
            <a:pPr marL="723900" indent="-723900">
              <a:buClr>
                <a:srgbClr val="990000"/>
              </a:buClr>
              <a:buFont typeface="Wingdings" panose="05000000000000000000" pitchFamily="2" charset="2"/>
              <a:buChar char="ü"/>
            </a:pPr>
            <a:r>
              <a:rPr lang="ru-RU" sz="3000" spc="-30" dirty="0">
                <a:solidFill>
                  <a:srgbClr val="524641"/>
                </a:solidFill>
                <a:latin typeface="Neue Machina" panose="00000500000000000000"/>
                <a:cs typeface="Neue Machina" panose="00000500000000000000"/>
              </a:rPr>
              <a:t>Кузьмина Елена Викторовна - победитель конкурса «Спортивная элита-2022»</a:t>
            </a:r>
            <a:endParaRPr lang="ru-RU" sz="3000" spc="-30" dirty="0">
              <a:solidFill>
                <a:srgbClr val="524641"/>
              </a:solidFill>
              <a:latin typeface="Neue Machina" panose="00000500000000000000"/>
              <a:cs typeface="Neue Machina" panose="00000500000000000000"/>
            </a:endParaRPr>
          </a:p>
          <a:p>
            <a:pPr marL="723900" indent="-723900">
              <a:buClr>
                <a:srgbClr val="990000"/>
              </a:buClr>
              <a:buFont typeface="Wingdings" panose="05000000000000000000" pitchFamily="2" charset="2"/>
              <a:buChar char="ü"/>
            </a:pPr>
            <a:r>
              <a:rPr lang="ru-RU" sz="3000" spc="-30" dirty="0">
                <a:solidFill>
                  <a:srgbClr val="524641"/>
                </a:solidFill>
                <a:latin typeface="Neue Machina" panose="00000500000000000000"/>
                <a:cs typeface="Neue Machina" panose="00000500000000000000"/>
              </a:rPr>
              <a:t>5 педагогов - волонтеров региональной общественной организации РОО "</a:t>
            </a:r>
            <a:r>
              <a:rPr lang="ru-RU" sz="3000" spc="-30" dirty="0" smtClean="0">
                <a:solidFill>
                  <a:srgbClr val="524641"/>
                </a:solidFill>
                <a:latin typeface="Neue Machina" panose="00000500000000000000"/>
                <a:cs typeface="Neue Machina" panose="00000500000000000000"/>
              </a:rPr>
              <a:t>Учитель-волонтер</a:t>
            </a:r>
            <a:endParaRPr lang="ru-RU" sz="3000" spc="-30" dirty="0" smtClean="0">
              <a:solidFill>
                <a:srgbClr val="524641"/>
              </a:solidFill>
              <a:latin typeface="Neue Machina" panose="00000500000000000000"/>
              <a:cs typeface="Neue Machina" panose="00000500000000000000"/>
            </a:endParaRPr>
          </a:p>
          <a:p>
            <a:pPr marL="723900" indent="-723900">
              <a:buClr>
                <a:srgbClr val="990000"/>
              </a:buClr>
              <a:buFont typeface="Wingdings" panose="05000000000000000000" pitchFamily="2" charset="2"/>
              <a:buChar char="ü"/>
            </a:pPr>
            <a:r>
              <a:rPr lang="ru-RU" sz="3000" spc="-30" dirty="0" smtClean="0">
                <a:solidFill>
                  <a:srgbClr val="524641"/>
                </a:solidFill>
                <a:latin typeface="Neue Machina" panose="00000500000000000000"/>
                <a:cs typeface="Neue Machina" panose="00000500000000000000"/>
              </a:rPr>
              <a:t>Межмуниципальный семинар – практикум по формированию и оценке функциональной грамотности обучающихся НОО»</a:t>
            </a:r>
            <a:endParaRPr lang="ru-RU" sz="3000" spc="-30" dirty="0">
              <a:solidFill>
                <a:srgbClr val="524641"/>
              </a:solidFill>
              <a:latin typeface="Neue Machina" panose="00000500000000000000"/>
              <a:cs typeface="Neue Machina" panose="00000500000000000000"/>
            </a:endParaRPr>
          </a:p>
          <a:p>
            <a:pPr marL="457200" indent="-457200">
              <a:spcAft>
                <a:spcPts val="600"/>
              </a:spcAft>
              <a:buClr>
                <a:srgbClr val="990000"/>
              </a:buClr>
              <a:buFont typeface="Wingdings" panose="05000000000000000000" pitchFamily="2" charset="2"/>
              <a:buChar char="ü"/>
            </a:pPr>
            <a:endParaRPr lang="ru-RU" sz="2800" spc="-30" dirty="0">
              <a:solidFill>
                <a:srgbClr val="524641"/>
              </a:solidFill>
              <a:latin typeface="Neue Machina" panose="00000500000000000000"/>
              <a:cs typeface="Neue Machina" panose="00000500000000000000"/>
            </a:endParaRPr>
          </a:p>
          <a:p>
            <a:pPr marL="457200" indent="-457200">
              <a:buClr>
                <a:srgbClr val="990000"/>
              </a:buClr>
              <a:buFont typeface="Wingdings" panose="05000000000000000000" pitchFamily="2" charset="2"/>
              <a:buChar char="ü"/>
            </a:pPr>
            <a:endParaRPr lang="ru-RU" sz="3600" spc="-30" dirty="0">
              <a:solidFill>
                <a:srgbClr val="524641"/>
              </a:solidFill>
              <a:latin typeface="Neue Machina" panose="00000500000000000000"/>
              <a:cs typeface="Neue Machina" panose="00000500000000000000"/>
            </a:endParaRPr>
          </a:p>
        </p:txBody>
      </p:sp>
      <p:pic>
        <p:nvPicPr>
          <p:cNvPr id="5122" name="Picture 2" descr="C:\Users\user\Desktop\Программы к ОГЭ\итоги 23 (1)\итоги 23\Usw2MOqwMtY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61" t="5631" r="6472" b="6928"/>
          <a:stretch>
            <a:fillRect/>
          </a:stretch>
        </p:blipFill>
        <p:spPr bwMode="auto">
          <a:xfrm>
            <a:off x="6394451" y="6733592"/>
            <a:ext cx="6324599" cy="4255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250" y="6721475"/>
            <a:ext cx="3200400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7" t="69104" r="52000" b="1750"/>
          <a:stretch>
            <a:fillRect/>
          </a:stretch>
        </p:blipFill>
        <p:spPr bwMode="auto">
          <a:xfrm>
            <a:off x="14776450" y="6733591"/>
            <a:ext cx="3622302" cy="43312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352705" y="4054475"/>
            <a:ext cx="4690945" cy="230832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400" spc="-30" dirty="0">
                <a:solidFill>
                  <a:srgbClr val="524641"/>
                </a:solidFill>
                <a:latin typeface="Neue Machina" panose="00000500000000000000"/>
                <a:cs typeface="Neue Machina" panose="00000500000000000000"/>
              </a:rPr>
              <a:t>63% учителей имеют ВЫСШУЮ квалификационную категорию</a:t>
            </a:r>
            <a:endParaRPr lang="ru-RU" sz="2400" spc="-30" dirty="0">
              <a:solidFill>
                <a:srgbClr val="524641"/>
              </a:solidFill>
              <a:latin typeface="Neue Machina" panose="00000500000000000000"/>
              <a:cs typeface="Neue Machina" panose="00000500000000000000"/>
            </a:endParaRPr>
          </a:p>
          <a:p>
            <a:pPr algn="ctr"/>
            <a:r>
              <a:rPr lang="ru-RU" sz="2400" spc="-30" dirty="0" smtClean="0">
                <a:solidFill>
                  <a:srgbClr val="524641"/>
                </a:solidFill>
                <a:latin typeface="Neue Machina" panose="00000500000000000000"/>
                <a:cs typeface="Neue Machina" panose="00000500000000000000"/>
              </a:rPr>
              <a:t>36 </a:t>
            </a:r>
            <a:r>
              <a:rPr lang="ru-RU" sz="2400" spc="-30" dirty="0">
                <a:solidFill>
                  <a:srgbClr val="524641"/>
                </a:solidFill>
                <a:latin typeface="Neue Machina" panose="00000500000000000000"/>
                <a:cs typeface="Neue Machina" panose="00000500000000000000"/>
              </a:rPr>
              <a:t>% -  ПЕРВУЮ квалификационную категорию</a:t>
            </a:r>
            <a:endParaRPr lang="ru-RU" sz="2400" spc="-30" dirty="0">
              <a:solidFill>
                <a:srgbClr val="524641"/>
              </a:solidFill>
              <a:latin typeface="Neue Machina" panose="00000500000000000000"/>
              <a:cs typeface="Neue Machina" panose="0000050000000000000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ject 6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14776450" y="396875"/>
            <a:ext cx="4690946" cy="2492062"/>
          </a:xfrm>
          <a:prstGeom prst="rect">
            <a:avLst/>
          </a:prstGeom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836496" y="627243"/>
            <a:ext cx="13303000" cy="2031325"/>
          </a:xfrm>
        </p:spPr>
        <p:txBody>
          <a:bodyPr/>
          <a:lstStyle/>
          <a:p>
            <a:r>
              <a:rPr lang="ru-RU" sz="6600" b="1" dirty="0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Лучшие педагоги </a:t>
            </a:r>
            <a:br>
              <a:rPr lang="ru-RU" sz="6600" b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6600" b="1" dirty="0">
              <a:solidFill>
                <a:srgbClr val="99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object 3"/>
          <p:cNvSpPr txBox="1"/>
          <p:nvPr/>
        </p:nvSpPr>
        <p:spPr>
          <a:xfrm>
            <a:off x="785696" y="1920875"/>
            <a:ext cx="13457354" cy="292003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723900" indent="-723900">
              <a:buClr>
                <a:srgbClr val="990000"/>
              </a:buClr>
              <a:buFont typeface="Wingdings" panose="05000000000000000000" pitchFamily="2" charset="2"/>
              <a:buChar char="ü"/>
            </a:pPr>
            <a:r>
              <a:rPr lang="ru-RU" sz="3000" spc="-30" dirty="0" smtClean="0">
                <a:solidFill>
                  <a:srgbClr val="524641"/>
                </a:solidFill>
                <a:latin typeface="Neue Machina" panose="00000500000000000000"/>
                <a:cs typeface="Neue Machina" panose="00000500000000000000"/>
              </a:rPr>
              <a:t>2 </a:t>
            </a:r>
            <a:r>
              <a:rPr lang="ru-RU" sz="3000" spc="-30" dirty="0">
                <a:solidFill>
                  <a:srgbClr val="524641"/>
                </a:solidFill>
                <a:latin typeface="Neue Machina" panose="00000500000000000000"/>
                <a:cs typeface="Neue Machina" panose="00000500000000000000"/>
              </a:rPr>
              <a:t>педагога - участники муниципального проекта  «Учитель -мастер</a:t>
            </a:r>
            <a:r>
              <a:rPr lang="ru-RU" sz="3000" spc="-30" dirty="0" smtClean="0">
                <a:solidFill>
                  <a:srgbClr val="524641"/>
                </a:solidFill>
                <a:latin typeface="Neue Machina" panose="00000500000000000000"/>
                <a:cs typeface="Neue Machina" panose="00000500000000000000"/>
              </a:rPr>
              <a:t>»</a:t>
            </a:r>
            <a:endParaRPr lang="ru-RU" sz="3000" spc="-30" dirty="0" smtClean="0">
              <a:solidFill>
                <a:srgbClr val="524641"/>
              </a:solidFill>
              <a:latin typeface="Neue Machina" panose="00000500000000000000"/>
              <a:cs typeface="Neue Machina" panose="00000500000000000000"/>
            </a:endParaRPr>
          </a:p>
          <a:p>
            <a:pPr marL="723900" indent="-723900">
              <a:buClr>
                <a:srgbClr val="990000"/>
              </a:buClr>
              <a:buFont typeface="Wingdings" panose="05000000000000000000" pitchFamily="2" charset="2"/>
              <a:buChar char="ü"/>
            </a:pPr>
            <a:r>
              <a:rPr lang="ru-RU" sz="3000" spc="-30" dirty="0" smtClean="0">
                <a:solidFill>
                  <a:srgbClr val="524641"/>
                </a:solidFill>
                <a:latin typeface="Neue Machina" panose="00000500000000000000"/>
                <a:cs typeface="Neue Machina" panose="00000500000000000000"/>
              </a:rPr>
              <a:t>8 учителей участников  Всероссийской </a:t>
            </a:r>
            <a:r>
              <a:rPr lang="ru-RU" sz="3000" spc="-30" dirty="0" err="1" smtClean="0">
                <a:solidFill>
                  <a:srgbClr val="524641"/>
                </a:solidFill>
                <a:latin typeface="Neue Machina" panose="00000500000000000000"/>
                <a:cs typeface="Neue Machina" panose="00000500000000000000"/>
              </a:rPr>
              <a:t>метапредметной</a:t>
            </a:r>
            <a:r>
              <a:rPr lang="ru-RU" sz="3000" spc="-30" dirty="0" smtClean="0">
                <a:solidFill>
                  <a:srgbClr val="524641"/>
                </a:solidFill>
                <a:latin typeface="Neue Machina" panose="00000500000000000000"/>
                <a:cs typeface="Neue Machina" panose="00000500000000000000"/>
              </a:rPr>
              <a:t> олимпиады «Команда большой страны»</a:t>
            </a:r>
            <a:endParaRPr lang="ru-RU" sz="3000" spc="-30" dirty="0">
              <a:solidFill>
                <a:srgbClr val="524641"/>
              </a:solidFill>
              <a:latin typeface="Neue Machina" panose="00000500000000000000"/>
              <a:cs typeface="Neue Machina" panose="00000500000000000000"/>
            </a:endParaRPr>
          </a:p>
          <a:p>
            <a:pPr marL="457200" indent="-457200">
              <a:spcAft>
                <a:spcPts val="600"/>
              </a:spcAft>
              <a:buClr>
                <a:srgbClr val="990000"/>
              </a:buClr>
              <a:buFont typeface="Wingdings" panose="05000000000000000000" pitchFamily="2" charset="2"/>
              <a:buChar char="ü"/>
            </a:pPr>
            <a:endParaRPr lang="ru-RU" sz="2800" spc="-30" dirty="0">
              <a:solidFill>
                <a:srgbClr val="524641"/>
              </a:solidFill>
              <a:latin typeface="Neue Machina" panose="00000500000000000000"/>
              <a:cs typeface="Neue Machina" panose="00000500000000000000"/>
            </a:endParaRPr>
          </a:p>
          <a:p>
            <a:pPr marL="457200" indent="-457200">
              <a:buClr>
                <a:srgbClr val="990000"/>
              </a:buClr>
              <a:buFont typeface="Wingdings" panose="05000000000000000000" pitchFamily="2" charset="2"/>
              <a:buChar char="ü"/>
            </a:pPr>
            <a:endParaRPr lang="ru-RU" sz="3600" spc="-30" dirty="0">
              <a:solidFill>
                <a:srgbClr val="524641"/>
              </a:solidFill>
              <a:latin typeface="Neue Machina" panose="00000500000000000000"/>
              <a:cs typeface="Neue Machina" panose="00000500000000000000"/>
            </a:endParaRPr>
          </a:p>
        </p:txBody>
      </p:sp>
      <p:pic>
        <p:nvPicPr>
          <p:cNvPr id="5122" name="Picture 2" descr="C:\Users\user\Desktop\Программы к ОГЭ\итоги 23 (1)\итоги 23\Usw2MOqwMtY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61" t="5631" r="6472" b="6928"/>
          <a:stretch>
            <a:fillRect/>
          </a:stretch>
        </p:blipFill>
        <p:spPr bwMode="auto">
          <a:xfrm>
            <a:off x="6394451" y="6733592"/>
            <a:ext cx="6324599" cy="4255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250" y="6721475"/>
            <a:ext cx="3200400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7" t="69104" r="52000" b="1750"/>
          <a:stretch>
            <a:fillRect/>
          </a:stretch>
        </p:blipFill>
        <p:spPr bwMode="auto">
          <a:xfrm>
            <a:off x="14776450" y="6733591"/>
            <a:ext cx="3622302" cy="43312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352705" y="4054475"/>
            <a:ext cx="4690945" cy="230832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400" spc="-30" dirty="0">
                <a:solidFill>
                  <a:srgbClr val="524641"/>
                </a:solidFill>
                <a:latin typeface="Neue Machina" panose="00000500000000000000"/>
                <a:cs typeface="Neue Machina" panose="00000500000000000000"/>
              </a:rPr>
              <a:t>63% учителей имеют ВЫСШУЮ квалификационную категорию</a:t>
            </a:r>
            <a:endParaRPr lang="ru-RU" sz="2400" spc="-30" dirty="0">
              <a:solidFill>
                <a:srgbClr val="524641"/>
              </a:solidFill>
              <a:latin typeface="Neue Machina" panose="00000500000000000000"/>
              <a:cs typeface="Neue Machina" panose="00000500000000000000"/>
            </a:endParaRPr>
          </a:p>
          <a:p>
            <a:pPr algn="ctr"/>
            <a:r>
              <a:rPr lang="ru-RU" sz="2400" spc="-30" dirty="0" smtClean="0">
                <a:solidFill>
                  <a:srgbClr val="524641"/>
                </a:solidFill>
                <a:latin typeface="Neue Machina" panose="00000500000000000000"/>
                <a:cs typeface="Neue Machina" panose="00000500000000000000"/>
              </a:rPr>
              <a:t>36 </a:t>
            </a:r>
            <a:r>
              <a:rPr lang="ru-RU" sz="2400" spc="-30" dirty="0">
                <a:solidFill>
                  <a:srgbClr val="524641"/>
                </a:solidFill>
                <a:latin typeface="Neue Machina" panose="00000500000000000000"/>
                <a:cs typeface="Neue Machina" panose="00000500000000000000"/>
              </a:rPr>
              <a:t>% -  ПЕРВУЮ квалификационную категорию</a:t>
            </a:r>
            <a:endParaRPr lang="ru-RU" sz="2400" spc="-30" dirty="0">
              <a:solidFill>
                <a:srgbClr val="524641"/>
              </a:solidFill>
              <a:latin typeface="Neue Machina" panose="00000500000000000000"/>
              <a:cs typeface="Neue Machina" panose="0000050000000000000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ject 6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14547850" y="396875"/>
            <a:ext cx="4690946" cy="2492062"/>
          </a:xfrm>
          <a:prstGeom prst="rect">
            <a:avLst/>
          </a:prstGeom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876550" y="855843"/>
            <a:ext cx="13303000" cy="2031325"/>
          </a:xfrm>
        </p:spPr>
        <p:txBody>
          <a:bodyPr/>
          <a:lstStyle/>
          <a:p>
            <a:r>
              <a:rPr lang="ru-RU" sz="6600" b="1" dirty="0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Лучшие педагоги </a:t>
            </a:r>
            <a:br>
              <a:rPr lang="ru-RU" sz="6600" b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6600" b="1" dirty="0">
              <a:solidFill>
                <a:srgbClr val="99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993775" y="3020239"/>
            <a:ext cx="17745075" cy="72173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23900" indent="-723900">
              <a:spcAft>
                <a:spcPts val="600"/>
              </a:spcAft>
              <a:buClr>
                <a:srgbClr val="990000"/>
              </a:buClr>
              <a:buFont typeface="Wingdings" panose="05000000000000000000" pitchFamily="2" charset="2"/>
              <a:buChar char="ü"/>
            </a:pPr>
            <a:r>
              <a:rPr lang="ru-RU" sz="3400" spc="-30" dirty="0" smtClean="0">
                <a:solidFill>
                  <a:srgbClr val="524641"/>
                </a:solidFill>
                <a:latin typeface="Neue Machina" panose="00000500000000000000"/>
                <a:cs typeface="Neue Machina" panose="00000500000000000000"/>
              </a:rPr>
              <a:t>Заслуженный </a:t>
            </a:r>
            <a:r>
              <a:rPr lang="ru-RU" sz="3400" spc="-30" dirty="0">
                <a:solidFill>
                  <a:srgbClr val="524641"/>
                </a:solidFill>
                <a:latin typeface="Neue Machina" panose="00000500000000000000"/>
                <a:cs typeface="Neue Machina" panose="00000500000000000000"/>
              </a:rPr>
              <a:t>работник образования ХМАО	</a:t>
            </a:r>
            <a:r>
              <a:rPr lang="ru-RU" sz="3400" spc="-30" dirty="0" smtClean="0">
                <a:solidFill>
                  <a:srgbClr val="524641"/>
                </a:solidFill>
                <a:latin typeface="Neue Machina" panose="00000500000000000000"/>
                <a:cs typeface="Neue Machina" panose="00000500000000000000"/>
              </a:rPr>
              <a:t>				5 человек</a:t>
            </a:r>
            <a:endParaRPr lang="ru-RU" sz="3400" spc="-30" dirty="0">
              <a:solidFill>
                <a:srgbClr val="524641"/>
              </a:solidFill>
              <a:latin typeface="Neue Machina" panose="00000500000000000000"/>
              <a:cs typeface="Neue Machina" panose="00000500000000000000"/>
            </a:endParaRPr>
          </a:p>
          <a:p>
            <a:pPr marL="723900" indent="-723900">
              <a:spcAft>
                <a:spcPts val="600"/>
              </a:spcAft>
              <a:buClr>
                <a:srgbClr val="990000"/>
              </a:buClr>
              <a:buFont typeface="Wingdings" panose="05000000000000000000" pitchFamily="2" charset="2"/>
              <a:buChar char="ü"/>
            </a:pPr>
            <a:r>
              <a:rPr lang="ru-RU" sz="3400" spc="-30" dirty="0" smtClean="0">
                <a:solidFill>
                  <a:srgbClr val="524641"/>
                </a:solidFill>
                <a:latin typeface="Neue Machina" panose="00000500000000000000"/>
                <a:cs typeface="Neue Machina" panose="00000500000000000000"/>
              </a:rPr>
              <a:t>Нагрудный знак </a:t>
            </a:r>
            <a:r>
              <a:rPr lang="ru-RU" sz="3400" spc="-30" dirty="0">
                <a:solidFill>
                  <a:srgbClr val="524641"/>
                </a:solidFill>
                <a:latin typeface="Neue Machina" panose="00000500000000000000"/>
                <a:cs typeface="Neue Machina" panose="00000500000000000000"/>
              </a:rPr>
              <a:t>«Отличник народного просвещения»	</a:t>
            </a:r>
            <a:r>
              <a:rPr lang="ru-RU" sz="3400" spc="-30" dirty="0" smtClean="0">
                <a:solidFill>
                  <a:srgbClr val="524641"/>
                </a:solidFill>
                <a:latin typeface="Neue Machina" panose="00000500000000000000"/>
                <a:cs typeface="Neue Machina" panose="00000500000000000000"/>
              </a:rPr>
              <a:t>		1 человек </a:t>
            </a:r>
            <a:endParaRPr lang="ru-RU" sz="3400" spc="-30" dirty="0">
              <a:solidFill>
                <a:srgbClr val="524641"/>
              </a:solidFill>
              <a:latin typeface="Neue Machina" panose="00000500000000000000"/>
              <a:cs typeface="Neue Machina" panose="00000500000000000000"/>
            </a:endParaRPr>
          </a:p>
          <a:p>
            <a:pPr marL="723900" indent="-723900">
              <a:spcAft>
                <a:spcPts val="600"/>
              </a:spcAft>
              <a:buClr>
                <a:srgbClr val="990000"/>
              </a:buClr>
              <a:buFont typeface="Wingdings" panose="05000000000000000000" pitchFamily="2" charset="2"/>
              <a:buChar char="ü"/>
            </a:pPr>
            <a:r>
              <a:rPr lang="ru-RU" sz="3400" spc="-30" dirty="0" smtClean="0">
                <a:solidFill>
                  <a:srgbClr val="524641"/>
                </a:solidFill>
                <a:latin typeface="Neue Machina" panose="00000500000000000000"/>
                <a:cs typeface="Neue Machina" panose="00000500000000000000"/>
              </a:rPr>
              <a:t>Нагрудный знак </a:t>
            </a:r>
            <a:r>
              <a:rPr lang="ru-RU" sz="3400" spc="-30" dirty="0">
                <a:solidFill>
                  <a:srgbClr val="524641"/>
                </a:solidFill>
                <a:latin typeface="Neue Machina" panose="00000500000000000000"/>
                <a:cs typeface="Neue Machina" panose="00000500000000000000"/>
              </a:rPr>
              <a:t>«Почетный работник общего </a:t>
            </a:r>
            <a:endParaRPr lang="ru-RU" sz="3400" spc="-30" dirty="0" smtClean="0">
              <a:solidFill>
                <a:srgbClr val="524641"/>
              </a:solidFill>
              <a:latin typeface="Neue Machina" panose="00000500000000000000"/>
              <a:cs typeface="Neue Machina" panose="00000500000000000000"/>
            </a:endParaRPr>
          </a:p>
          <a:p>
            <a:pPr>
              <a:spcAft>
                <a:spcPts val="600"/>
              </a:spcAft>
              <a:buClr>
                <a:srgbClr val="990000"/>
              </a:buClr>
            </a:pPr>
            <a:r>
              <a:rPr lang="ru-RU" sz="3400" spc="-30" dirty="0">
                <a:solidFill>
                  <a:srgbClr val="524641"/>
                </a:solidFill>
                <a:latin typeface="Neue Machina" panose="00000500000000000000"/>
                <a:cs typeface="Neue Machina" panose="00000500000000000000"/>
              </a:rPr>
              <a:t>	</a:t>
            </a:r>
            <a:r>
              <a:rPr lang="ru-RU" sz="3400" spc="-30" dirty="0" smtClean="0">
                <a:solidFill>
                  <a:srgbClr val="524641"/>
                </a:solidFill>
                <a:latin typeface="Neue Machina" panose="00000500000000000000"/>
                <a:cs typeface="Neue Machina" panose="00000500000000000000"/>
              </a:rPr>
              <a:t>образования </a:t>
            </a:r>
            <a:r>
              <a:rPr lang="ru-RU" sz="3400" spc="-30" dirty="0">
                <a:solidFill>
                  <a:srgbClr val="524641"/>
                </a:solidFill>
                <a:latin typeface="Neue Machina" panose="00000500000000000000"/>
                <a:cs typeface="Neue Machina" panose="00000500000000000000"/>
              </a:rPr>
              <a:t>РФ»	</a:t>
            </a:r>
            <a:r>
              <a:rPr lang="ru-RU" sz="3400" spc="-30" dirty="0" smtClean="0">
                <a:solidFill>
                  <a:srgbClr val="524641"/>
                </a:solidFill>
                <a:latin typeface="Neue Machina" panose="00000500000000000000"/>
                <a:cs typeface="Neue Machina" panose="00000500000000000000"/>
              </a:rPr>
              <a:t>										10 человек</a:t>
            </a:r>
            <a:endParaRPr lang="ru-RU" sz="3400" spc="-30" dirty="0">
              <a:solidFill>
                <a:srgbClr val="524641"/>
              </a:solidFill>
              <a:latin typeface="Neue Machina" panose="00000500000000000000"/>
              <a:cs typeface="Neue Machina" panose="00000500000000000000"/>
            </a:endParaRPr>
          </a:p>
          <a:p>
            <a:pPr marL="723900" indent="-723900">
              <a:spcAft>
                <a:spcPts val="600"/>
              </a:spcAft>
              <a:buClr>
                <a:srgbClr val="990000"/>
              </a:buClr>
              <a:buFont typeface="Wingdings" panose="05000000000000000000" pitchFamily="2" charset="2"/>
              <a:buChar char="ü"/>
            </a:pPr>
            <a:r>
              <a:rPr lang="ru-RU" sz="3400" spc="-30" dirty="0">
                <a:solidFill>
                  <a:srgbClr val="524641"/>
                </a:solidFill>
                <a:latin typeface="Neue Machina" panose="00000500000000000000"/>
                <a:cs typeface="Neue Machina" panose="00000500000000000000"/>
              </a:rPr>
              <a:t>Почетной звание «Почетный работник воспитания и </a:t>
            </a:r>
            <a:endParaRPr lang="ru-RU" sz="3400" spc="-30" dirty="0" smtClean="0">
              <a:solidFill>
                <a:srgbClr val="524641"/>
              </a:solidFill>
              <a:latin typeface="Neue Machina" panose="00000500000000000000"/>
              <a:cs typeface="Neue Machina" panose="00000500000000000000"/>
            </a:endParaRPr>
          </a:p>
          <a:p>
            <a:pPr>
              <a:spcAft>
                <a:spcPts val="600"/>
              </a:spcAft>
              <a:buClr>
                <a:srgbClr val="990000"/>
              </a:buClr>
            </a:pPr>
            <a:r>
              <a:rPr lang="ru-RU" sz="3400" spc="-30" dirty="0" smtClean="0">
                <a:solidFill>
                  <a:srgbClr val="524641"/>
                </a:solidFill>
                <a:latin typeface="Neue Machina" panose="00000500000000000000"/>
                <a:cs typeface="Neue Machina" panose="00000500000000000000"/>
              </a:rPr>
              <a:t>	просвещения </a:t>
            </a:r>
            <a:r>
              <a:rPr lang="ru-RU" sz="3400" spc="-30" dirty="0">
                <a:solidFill>
                  <a:srgbClr val="524641"/>
                </a:solidFill>
                <a:latin typeface="Neue Machina" panose="00000500000000000000"/>
                <a:cs typeface="Neue Machina" panose="00000500000000000000"/>
              </a:rPr>
              <a:t>Российской Федерации»	</a:t>
            </a:r>
            <a:r>
              <a:rPr lang="ru-RU" sz="3400" spc="-30" dirty="0" smtClean="0">
                <a:solidFill>
                  <a:srgbClr val="524641"/>
                </a:solidFill>
                <a:latin typeface="Neue Machina" panose="00000500000000000000"/>
                <a:cs typeface="Neue Machina" panose="00000500000000000000"/>
              </a:rPr>
              <a:t>					1 человек </a:t>
            </a:r>
            <a:endParaRPr lang="ru-RU" sz="3400" spc="-30" dirty="0">
              <a:solidFill>
                <a:srgbClr val="524641"/>
              </a:solidFill>
              <a:latin typeface="Neue Machina" panose="00000500000000000000"/>
              <a:cs typeface="Neue Machina" panose="00000500000000000000"/>
            </a:endParaRPr>
          </a:p>
          <a:p>
            <a:pPr marL="723900" indent="-723900">
              <a:spcAft>
                <a:spcPts val="600"/>
              </a:spcAft>
              <a:buClr>
                <a:srgbClr val="990000"/>
              </a:buClr>
              <a:buFont typeface="Wingdings" panose="05000000000000000000" pitchFamily="2" charset="2"/>
              <a:buChar char="ü"/>
            </a:pPr>
            <a:r>
              <a:rPr lang="ru-RU" sz="3400" spc="-30" dirty="0">
                <a:solidFill>
                  <a:srgbClr val="524641"/>
                </a:solidFill>
                <a:latin typeface="Neue Machina" panose="00000500000000000000"/>
                <a:cs typeface="Neue Machina" panose="00000500000000000000"/>
              </a:rPr>
              <a:t>Почетное звание «Почетный работник сферы образования </a:t>
            </a:r>
            <a:endParaRPr lang="ru-RU" sz="3400" spc="-30" dirty="0" smtClean="0">
              <a:solidFill>
                <a:srgbClr val="524641"/>
              </a:solidFill>
              <a:latin typeface="Neue Machina" panose="00000500000000000000"/>
              <a:cs typeface="Neue Machina" panose="00000500000000000000"/>
            </a:endParaRPr>
          </a:p>
          <a:p>
            <a:pPr marL="723900" indent="-723900">
              <a:spcAft>
                <a:spcPts val="600"/>
              </a:spcAft>
              <a:buClr>
                <a:srgbClr val="990000"/>
              </a:buClr>
              <a:buFont typeface="Wingdings" panose="05000000000000000000" pitchFamily="2" charset="2"/>
              <a:buChar char="ü"/>
            </a:pPr>
            <a:r>
              <a:rPr lang="ru-RU" sz="3400" spc="-30" dirty="0" smtClean="0">
                <a:solidFill>
                  <a:srgbClr val="524641"/>
                </a:solidFill>
                <a:latin typeface="Neue Machina" panose="00000500000000000000"/>
                <a:cs typeface="Neue Machina" panose="00000500000000000000"/>
              </a:rPr>
              <a:t>Российской </a:t>
            </a:r>
            <a:r>
              <a:rPr lang="ru-RU" sz="3400" spc="-30" dirty="0">
                <a:solidFill>
                  <a:srgbClr val="524641"/>
                </a:solidFill>
                <a:latin typeface="Neue Machina" panose="00000500000000000000"/>
                <a:cs typeface="Neue Machina" panose="00000500000000000000"/>
              </a:rPr>
              <a:t>Федерации»	</a:t>
            </a:r>
            <a:r>
              <a:rPr lang="ru-RU" sz="3400" spc="-30" dirty="0" smtClean="0">
                <a:solidFill>
                  <a:srgbClr val="524641"/>
                </a:solidFill>
                <a:latin typeface="Neue Machina" panose="00000500000000000000"/>
                <a:cs typeface="Neue Machina" panose="00000500000000000000"/>
              </a:rPr>
              <a:t>									1 человек</a:t>
            </a:r>
            <a:endParaRPr lang="ru-RU" sz="3400" spc="-30" dirty="0">
              <a:solidFill>
                <a:srgbClr val="524641"/>
              </a:solidFill>
              <a:latin typeface="Neue Machina" panose="00000500000000000000"/>
              <a:cs typeface="Neue Machina" panose="00000500000000000000"/>
            </a:endParaRPr>
          </a:p>
          <a:p>
            <a:pPr marL="723900" indent="-723900">
              <a:spcAft>
                <a:spcPts val="600"/>
              </a:spcAft>
              <a:buClr>
                <a:srgbClr val="990000"/>
              </a:buClr>
              <a:buFont typeface="Wingdings" panose="05000000000000000000" pitchFamily="2" charset="2"/>
              <a:buChar char="ü"/>
            </a:pPr>
            <a:r>
              <a:rPr lang="ru-RU" sz="3400" spc="-30" dirty="0">
                <a:solidFill>
                  <a:srgbClr val="524641"/>
                </a:solidFill>
                <a:latin typeface="Neue Machina" panose="00000500000000000000"/>
                <a:cs typeface="Neue Machina" panose="00000500000000000000"/>
              </a:rPr>
              <a:t>Почетная грамота </a:t>
            </a:r>
            <a:r>
              <a:rPr lang="ru-RU" sz="3400" spc="-30" dirty="0" err="1">
                <a:solidFill>
                  <a:srgbClr val="524641"/>
                </a:solidFill>
                <a:latin typeface="Neue Machina" panose="00000500000000000000"/>
                <a:cs typeface="Neue Machina" panose="00000500000000000000"/>
              </a:rPr>
              <a:t>Минобрнауки</a:t>
            </a:r>
            <a:r>
              <a:rPr lang="ru-RU" sz="3400" spc="-30" dirty="0">
                <a:solidFill>
                  <a:srgbClr val="524641"/>
                </a:solidFill>
                <a:latin typeface="Neue Machina" panose="00000500000000000000"/>
                <a:cs typeface="Neue Machina" panose="00000500000000000000"/>
              </a:rPr>
              <a:t> РФ	</a:t>
            </a:r>
            <a:r>
              <a:rPr lang="ru-RU" sz="3400" spc="-30" dirty="0" smtClean="0">
                <a:solidFill>
                  <a:srgbClr val="524641"/>
                </a:solidFill>
                <a:latin typeface="Neue Machina" panose="00000500000000000000"/>
                <a:cs typeface="Neue Machina" panose="00000500000000000000"/>
              </a:rPr>
              <a:t>						9 человек</a:t>
            </a:r>
            <a:endParaRPr lang="ru-RU" sz="3400" spc="-30" dirty="0">
              <a:solidFill>
                <a:srgbClr val="524641"/>
              </a:solidFill>
              <a:latin typeface="Neue Machina" panose="00000500000000000000"/>
              <a:cs typeface="Neue Machina" panose="00000500000000000000"/>
            </a:endParaRPr>
          </a:p>
          <a:p>
            <a:pPr marL="723900" indent="-723900">
              <a:spcAft>
                <a:spcPts val="600"/>
              </a:spcAft>
              <a:buClr>
                <a:srgbClr val="990000"/>
              </a:buClr>
              <a:buFont typeface="Wingdings" panose="05000000000000000000" pitchFamily="2" charset="2"/>
              <a:buChar char="ü"/>
            </a:pPr>
            <a:r>
              <a:rPr lang="ru-RU" sz="3400" spc="-30" dirty="0">
                <a:solidFill>
                  <a:srgbClr val="524641"/>
                </a:solidFill>
                <a:latin typeface="Neue Machina" panose="00000500000000000000"/>
                <a:cs typeface="Neue Machina" panose="00000500000000000000"/>
              </a:rPr>
              <a:t>Почетная грамота Губернатора ХМАО-Югры	</a:t>
            </a:r>
            <a:r>
              <a:rPr lang="ru-RU" sz="3400" spc="-30" dirty="0" smtClean="0">
                <a:solidFill>
                  <a:srgbClr val="524641"/>
                </a:solidFill>
                <a:latin typeface="Neue Machina" panose="00000500000000000000"/>
                <a:cs typeface="Neue Machina" panose="00000500000000000000"/>
              </a:rPr>
              <a:t>				1 человек</a:t>
            </a:r>
            <a:endParaRPr lang="ru-RU" sz="3400" spc="-30" dirty="0">
              <a:solidFill>
                <a:srgbClr val="524641"/>
              </a:solidFill>
              <a:latin typeface="Neue Machina" panose="00000500000000000000"/>
              <a:cs typeface="Neue Machina" panose="00000500000000000000"/>
            </a:endParaRPr>
          </a:p>
          <a:p>
            <a:pPr marL="723900" indent="-723900">
              <a:spcAft>
                <a:spcPts val="600"/>
              </a:spcAft>
              <a:buClr>
                <a:srgbClr val="990000"/>
              </a:buClr>
              <a:buFont typeface="Wingdings" panose="05000000000000000000" pitchFamily="2" charset="2"/>
              <a:buChar char="ü"/>
            </a:pPr>
            <a:r>
              <a:rPr lang="ru-RU" sz="3400" spc="-30" dirty="0">
                <a:solidFill>
                  <a:srgbClr val="524641"/>
                </a:solidFill>
                <a:latin typeface="Neue Machina" panose="00000500000000000000"/>
                <a:cs typeface="Neue Machina" panose="00000500000000000000"/>
              </a:rPr>
              <a:t>Благодарственное письмо </a:t>
            </a:r>
            <a:r>
              <a:rPr lang="ru-RU" sz="3400" spc="-30" dirty="0" err="1">
                <a:solidFill>
                  <a:srgbClr val="524641"/>
                </a:solidFill>
                <a:latin typeface="Neue Machina" panose="00000500000000000000"/>
                <a:cs typeface="Neue Machina" panose="00000500000000000000"/>
              </a:rPr>
              <a:t>ДОиН</a:t>
            </a:r>
            <a:r>
              <a:rPr lang="ru-RU" sz="3400" spc="-30" dirty="0">
                <a:solidFill>
                  <a:srgbClr val="524641"/>
                </a:solidFill>
                <a:latin typeface="Neue Machina" panose="00000500000000000000"/>
                <a:cs typeface="Neue Machina" panose="00000500000000000000"/>
              </a:rPr>
              <a:t> ХМАО-Югры	</a:t>
            </a:r>
            <a:r>
              <a:rPr lang="ru-RU" sz="3400" spc="-30" dirty="0" smtClean="0">
                <a:solidFill>
                  <a:srgbClr val="524641"/>
                </a:solidFill>
                <a:latin typeface="Neue Machina" panose="00000500000000000000"/>
                <a:cs typeface="Neue Machina" panose="00000500000000000000"/>
              </a:rPr>
              <a:t>				17 человек</a:t>
            </a:r>
            <a:endParaRPr lang="ru-RU" sz="3400" spc="-30" dirty="0">
              <a:solidFill>
                <a:srgbClr val="524641"/>
              </a:solidFill>
              <a:latin typeface="Neue Machina" panose="00000500000000000000"/>
              <a:cs typeface="Neue Machina" panose="00000500000000000000"/>
            </a:endParaRPr>
          </a:p>
          <a:p>
            <a:pPr marL="723900" indent="-723900">
              <a:spcAft>
                <a:spcPts val="600"/>
              </a:spcAft>
              <a:buClr>
                <a:srgbClr val="990000"/>
              </a:buClr>
              <a:buFont typeface="Wingdings" panose="05000000000000000000" pitchFamily="2" charset="2"/>
              <a:buChar char="ü"/>
            </a:pPr>
            <a:r>
              <a:rPr lang="ru-RU" sz="3400" spc="-30" dirty="0">
                <a:solidFill>
                  <a:srgbClr val="524641"/>
                </a:solidFill>
                <a:latin typeface="Neue Machina" panose="00000500000000000000"/>
                <a:cs typeface="Neue Machina" panose="00000500000000000000"/>
              </a:rPr>
              <a:t>Почетная грамота </a:t>
            </a:r>
            <a:r>
              <a:rPr lang="ru-RU" sz="3400" spc="-30" dirty="0" err="1">
                <a:solidFill>
                  <a:srgbClr val="524641"/>
                </a:solidFill>
                <a:latin typeface="Neue Machina" panose="00000500000000000000"/>
                <a:cs typeface="Neue Machina" panose="00000500000000000000"/>
              </a:rPr>
              <a:t>ДОиН</a:t>
            </a:r>
            <a:r>
              <a:rPr lang="ru-RU" sz="3400" spc="-30" dirty="0">
                <a:solidFill>
                  <a:srgbClr val="524641"/>
                </a:solidFill>
                <a:latin typeface="Neue Machina" panose="00000500000000000000"/>
                <a:cs typeface="Neue Machina" panose="00000500000000000000"/>
              </a:rPr>
              <a:t> ХМАО-Югры	</a:t>
            </a:r>
            <a:r>
              <a:rPr lang="ru-RU" sz="3400" spc="-30" dirty="0" smtClean="0">
                <a:solidFill>
                  <a:srgbClr val="524641"/>
                </a:solidFill>
                <a:latin typeface="Neue Machina" panose="00000500000000000000"/>
                <a:cs typeface="Neue Machina" panose="00000500000000000000"/>
              </a:rPr>
              <a:t>						13 человек</a:t>
            </a:r>
            <a:endParaRPr lang="ru-RU" sz="3400" spc="-30" dirty="0">
              <a:solidFill>
                <a:srgbClr val="524641"/>
              </a:solidFill>
              <a:latin typeface="Neue Machina" panose="00000500000000000000"/>
              <a:cs typeface="Neue Machina" panose="0000050000000000000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544202" y="0"/>
            <a:ext cx="19507570" cy="11308556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5706947" y="5822691"/>
            <a:ext cx="6631104" cy="1340367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469900" marR="5080" indent="-457200">
              <a:lnSpc>
                <a:spcPct val="101000"/>
              </a:lnSpc>
              <a:spcBef>
                <a:spcPts val="90"/>
              </a:spcBef>
              <a:buClr>
                <a:srgbClr val="990000"/>
              </a:buClr>
              <a:buFont typeface="Wingdings" panose="05000000000000000000" pitchFamily="2" charset="2"/>
              <a:buChar char="ü"/>
            </a:pPr>
            <a:r>
              <a:rPr lang="ru-RU" sz="2850" spc="-30" dirty="0" smtClean="0">
                <a:solidFill>
                  <a:srgbClr val="524641"/>
                </a:solidFill>
                <a:latin typeface="Neue Machina" panose="00000500000000000000"/>
                <a:cs typeface="Neue Machina" panose="00000500000000000000"/>
              </a:rPr>
              <a:t>Лауреаты 1 степени</a:t>
            </a:r>
            <a:r>
              <a:rPr sz="2850" spc="5" dirty="0" smtClean="0">
                <a:solidFill>
                  <a:srgbClr val="524641"/>
                </a:solidFill>
                <a:latin typeface="Neue Machina" panose="00000500000000000000"/>
                <a:cs typeface="Neue Machina" panose="00000500000000000000"/>
              </a:rPr>
              <a:t> </a:t>
            </a:r>
            <a:r>
              <a:rPr lang="ru-RU" sz="2850" spc="-30" dirty="0" smtClean="0">
                <a:solidFill>
                  <a:srgbClr val="524641"/>
                </a:solidFill>
                <a:latin typeface="Neue Machina" panose="00000500000000000000"/>
                <a:cs typeface="Neue Machina" panose="00000500000000000000"/>
              </a:rPr>
              <a:t>Фестиваля-конкурса </a:t>
            </a:r>
            <a:r>
              <a:rPr lang="ru-RU" sz="2850" spc="-30" dirty="0">
                <a:solidFill>
                  <a:srgbClr val="524641"/>
                </a:solidFill>
                <a:latin typeface="Neue Machina" panose="00000500000000000000"/>
                <a:cs typeface="Neue Machina" panose="00000500000000000000"/>
              </a:rPr>
              <a:t>творчества трудовых коллективов  </a:t>
            </a:r>
            <a:r>
              <a:rPr lang="ru-RU" sz="2850" spc="-30" dirty="0" smtClean="0">
                <a:solidFill>
                  <a:srgbClr val="524641"/>
                </a:solidFill>
                <a:latin typeface="Neue Machina" panose="00000500000000000000"/>
                <a:cs typeface="Neue Machina" panose="00000500000000000000"/>
              </a:rPr>
              <a:t>«</a:t>
            </a:r>
            <a:r>
              <a:rPr lang="ru-RU" sz="2850" spc="-30" dirty="0">
                <a:solidFill>
                  <a:srgbClr val="524641"/>
                </a:solidFill>
                <a:latin typeface="Neue Machina" panose="00000500000000000000"/>
                <a:cs typeface="Neue Machina" panose="00000500000000000000"/>
              </a:rPr>
              <a:t>Свежий ветер</a:t>
            </a:r>
            <a:r>
              <a:rPr lang="ru-RU" sz="2850" spc="-30" dirty="0" smtClean="0">
                <a:solidFill>
                  <a:srgbClr val="524641"/>
                </a:solidFill>
                <a:latin typeface="Neue Machina" panose="00000500000000000000"/>
                <a:cs typeface="Neue Machina" panose="00000500000000000000"/>
              </a:rPr>
              <a:t>»</a:t>
            </a:r>
            <a:endParaRPr sz="2850" dirty="0">
              <a:latin typeface="Neue Machina" panose="00000500000000000000"/>
              <a:cs typeface="Neue Machina" panose="00000500000000000000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79450" y="1082675"/>
            <a:ext cx="4690946" cy="2492062"/>
          </a:xfrm>
          <a:prstGeom prst="rect">
            <a:avLst/>
          </a:prstGeom>
        </p:spPr>
      </p:pic>
      <p:pic>
        <p:nvPicPr>
          <p:cNvPr id="8194" name="Picture 2" descr="C:\Users\user\Desktop\Программы к ОГЭ\Attachments_urazalievai@mail.ru_2023-06-13_14-00-29\Свежий ветер, грамот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8703" y="7959191"/>
            <a:ext cx="2098567" cy="29150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Заголовок 7"/>
          <p:cNvSpPr txBox="1"/>
          <p:nvPr/>
        </p:nvSpPr>
        <p:spPr>
          <a:xfrm>
            <a:off x="6242050" y="549275"/>
            <a:ext cx="12496800" cy="1219200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r>
              <a:rPr lang="ru-RU" sz="6600" b="1" kern="0" dirty="0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школой едины …</a:t>
            </a:r>
            <a:br>
              <a:rPr lang="ru-RU" sz="6600" b="1" kern="0" dirty="0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6600" b="1" kern="0" dirty="0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6600" b="1" kern="0" dirty="0">
              <a:solidFill>
                <a:srgbClr val="99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6" name="Picture 4" descr="C:\Users\user\Desktop\Программы к ОГЭ\Attachments_urazalievai@mail.ru_2023-06-13_14-00-29\Свежий ветер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215" r="1880"/>
          <a:stretch>
            <a:fillRect/>
          </a:stretch>
        </p:blipFill>
        <p:spPr bwMode="auto">
          <a:xfrm>
            <a:off x="4489451" y="7829809"/>
            <a:ext cx="4267200" cy="30916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5" t="3881" r="4365" b="6786"/>
          <a:stretch>
            <a:fillRect/>
          </a:stretch>
        </p:blipFill>
        <p:spPr bwMode="auto">
          <a:xfrm>
            <a:off x="11740268" y="7918083"/>
            <a:ext cx="7315200" cy="3003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object 3"/>
          <p:cNvSpPr txBox="1"/>
          <p:nvPr/>
        </p:nvSpPr>
        <p:spPr>
          <a:xfrm>
            <a:off x="12096986" y="7026275"/>
            <a:ext cx="7948437" cy="8974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469900" marR="5080" indent="-457200">
              <a:lnSpc>
                <a:spcPct val="101000"/>
              </a:lnSpc>
              <a:spcBef>
                <a:spcPts val="90"/>
              </a:spcBef>
              <a:buClr>
                <a:srgbClr val="990000"/>
              </a:buClr>
              <a:buFont typeface="Wingdings" panose="05000000000000000000" pitchFamily="2" charset="2"/>
              <a:buChar char="ü"/>
            </a:pPr>
            <a:r>
              <a:rPr lang="ru-RU" sz="2850" spc="-30" dirty="0" smtClean="0">
                <a:solidFill>
                  <a:srgbClr val="524641"/>
                </a:solidFill>
                <a:latin typeface="Neue Machina" panose="00000500000000000000"/>
                <a:cs typeface="Neue Machina" panose="00000500000000000000"/>
              </a:rPr>
              <a:t>Призёры Спартакиады </a:t>
            </a:r>
            <a:r>
              <a:rPr lang="ru-RU" sz="2850" spc="-30" dirty="0" smtClean="0">
                <a:solidFill>
                  <a:srgbClr val="524641"/>
                </a:solidFill>
                <a:latin typeface="Neue Machina" panose="00000500000000000000"/>
                <a:cs typeface="Neue Machina" panose="00000500000000000000"/>
              </a:rPr>
              <a:t>трудовых коллективов </a:t>
            </a:r>
            <a:endParaRPr sz="2850" dirty="0">
              <a:latin typeface="Neue Machina" panose="00000500000000000000"/>
              <a:cs typeface="Neue Machina" panose="0000050000000000000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50" y="3749675"/>
            <a:ext cx="3449843" cy="258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82225" y="2987675"/>
            <a:ext cx="4318625" cy="32492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0"/>
          <a:stretch>
            <a:fillRect/>
          </a:stretch>
        </p:blipFill>
        <p:spPr bwMode="auto">
          <a:xfrm>
            <a:off x="12185650" y="3126165"/>
            <a:ext cx="2514600" cy="32492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3303" y="3126165"/>
            <a:ext cx="1999286" cy="2661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5008</Words>
  <Application>WPS Presentation</Application>
  <PresentationFormat>Произвольный</PresentationFormat>
  <Paragraphs>135</Paragraphs>
  <Slides>12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12</vt:i4>
      </vt:variant>
    </vt:vector>
  </HeadingPairs>
  <TitlesOfParts>
    <vt:vector size="22" baseType="lpstr">
      <vt:lpstr>Arial</vt:lpstr>
      <vt:lpstr>SimSun</vt:lpstr>
      <vt:lpstr>Wingdings</vt:lpstr>
      <vt:lpstr>Druk Cyr</vt:lpstr>
      <vt:lpstr>Times New Roman</vt:lpstr>
      <vt:lpstr>Neue Machina</vt:lpstr>
      <vt:lpstr>Calibri</vt:lpstr>
      <vt:lpstr>Microsoft YaHei</vt:lpstr>
      <vt:lpstr>Arial Unicode MS</vt:lpstr>
      <vt:lpstr>Office Theme</vt:lpstr>
      <vt:lpstr>МБОУ Гимназия имени А.И. Яковлева. 2022-2023</vt:lpstr>
      <vt:lpstr>Победы обучающихся гимназии в олимпиадах, конкурсах </vt:lpstr>
      <vt:lpstr>Победы обучающихся гимназии в олимпиадах, конкурсах </vt:lpstr>
      <vt:lpstr>Победы обучающихся гимназии в олимпиадах, конкурсах </vt:lpstr>
      <vt:lpstr>Победы обучающихся гимназии в олимпиадах, конкурсах </vt:lpstr>
      <vt:lpstr>Лучшие педагоги  </vt:lpstr>
      <vt:lpstr>Лучшие педагоги  </vt:lpstr>
      <vt:lpstr>Лучшие педагоги  </vt:lpstr>
      <vt:lpstr>PowerPoint 演示文稿</vt:lpstr>
      <vt:lpstr>Программа воспитания Наши достижения и победы  </vt:lpstr>
      <vt:lpstr>Программа воспитания Наши достижения и победы  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шаблон презентации</dc:title>
  <dc:creator>Зайцева Лариса Викторовна</dc:creator>
  <cp:lastModifiedBy>user</cp:lastModifiedBy>
  <cp:revision>51</cp:revision>
  <dcterms:created xsi:type="dcterms:W3CDTF">2023-01-13T17:17:00Z</dcterms:created>
  <dcterms:modified xsi:type="dcterms:W3CDTF">2023-06-14T08:32:58Z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2023-01-13T10:00:00Z</vt:filetime>
  </property>
  <property fmtid="{D5CDD505-2E9C-101B-9397-08002B2CF9AE}" pid="3" name="Creator">
    <vt:lpwstr>Adobe Illustrator 26.4 (Macintosh)</vt:lpwstr>
  </property>
  <property fmtid="{D5CDD505-2E9C-101B-9397-08002B2CF9AE}" pid="4" name="LastSaved">
    <vt:filetime>2023-01-13T10:00:00Z</vt:filetime>
  </property>
  <property fmtid="{D5CDD505-2E9C-101B-9397-08002B2CF9AE}" pid="5" name="ICV">
    <vt:lpwstr>40580A96182F4B9E876DFB5BD3D92BA0</vt:lpwstr>
  </property>
  <property fmtid="{D5CDD505-2E9C-101B-9397-08002B2CF9AE}" pid="6" name="KSOProductBuildVer">
    <vt:lpwstr>1049-11.2.0.11537</vt:lpwstr>
  </property>
</Properties>
</file>