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9" r:id="rId6"/>
    <p:sldId id="280" r:id="rId7"/>
    <p:sldId id="283" r:id="rId8"/>
    <p:sldId id="282" r:id="rId9"/>
    <p:sldId id="293" r:id="rId10"/>
    <p:sldId id="294" r:id="rId11"/>
    <p:sldId id="292" r:id="rId12"/>
    <p:sldId id="28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096713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09"/>
    <p:restoredTop sz="95596"/>
  </p:normalViewPr>
  <p:slideViewPr>
    <p:cSldViewPr showGuides="1">
      <p:cViewPr>
        <p:scale>
          <a:sx n="119" d="100"/>
          <a:sy n="119" d="100"/>
        </p:scale>
        <p:origin x="-15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5C5B8-F96E-4E9F-A3FB-CCDA62EDFAFC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FDEB3946-E808-4FA2-B8EE-D2D61EB64BB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2700" dirty="0" smtClean="0"/>
            <a:t>Учитель – педагог </a:t>
          </a:r>
          <a:r>
            <a:rPr lang="ru-RU" sz="2700" dirty="0" err="1" smtClean="0"/>
            <a:t>СУЗа</a:t>
          </a:r>
          <a:r>
            <a:rPr lang="ru-RU" sz="2700" dirty="0" smtClean="0"/>
            <a:t>, ВУЗа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Учитель – студент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Студент – ученик</a:t>
          </a:r>
        </a:p>
      </dgm:t>
    </dgm:pt>
    <dgm:pt modelId="{C4D63A13-C8C4-4E64-AC9D-ACD929E94724}" cxnId="{1802A9CD-43B5-44F9-8484-5614E493485C}" type="parTrans">
      <dgm:prSet/>
      <dgm:spPr/>
      <dgm:t>
        <a:bodyPr/>
        <a:lstStyle/>
        <a:p>
          <a:endParaRPr lang="ru-RU"/>
        </a:p>
      </dgm:t>
    </dgm:pt>
    <dgm:pt modelId="{422A5DA5-0C12-419E-A22D-609AFFF58599}" cxnId="{1802A9CD-43B5-44F9-8484-5614E493485C}" type="sibTrans">
      <dgm:prSet/>
      <dgm:spPr/>
      <dgm:t>
        <a:bodyPr/>
        <a:lstStyle/>
        <a:p>
          <a:endParaRPr lang="ru-RU"/>
        </a:p>
      </dgm:t>
    </dgm:pt>
    <dgm:pt modelId="{E64606BC-6CCF-47AC-B1A7-8A7F744B5AB4}" type="pres">
      <dgm:prSet presAssocID="{0185C5B8-F96E-4E9F-A3FB-CCDA62EDFAFC}" presName="rootNode" presStyleCnt="0">
        <dgm:presLayoutVars>
          <dgm:chMax/>
          <dgm:chPref/>
          <dgm:dir/>
          <dgm:animLvl val="lvl"/>
        </dgm:presLayoutVars>
      </dgm:prSet>
      <dgm:spPr/>
    </dgm:pt>
    <dgm:pt modelId="{DAB400FF-978D-46C4-AF3C-7C7F6B391978}" type="pres">
      <dgm:prSet presAssocID="{FDEB3946-E808-4FA2-B8EE-D2D61EB64BB9}" presName="composite" presStyleCnt="0"/>
      <dgm:spPr/>
    </dgm:pt>
    <dgm:pt modelId="{21C1FA2A-32D1-4E87-96EB-27D140056849}" type="pres">
      <dgm:prSet presAssocID="{FDEB3946-E808-4FA2-B8EE-D2D61EB64BB9}" presName="ParentText" presStyleLbl="node1" presStyleIdx="0" presStyleCnt="1" custScaleX="99802" custScaleY="144943" custLinFactNeighborX="1298" custLinFactNeighborY="-151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8548D-3963-44D6-8E89-19EC4A76498D}" type="pres">
      <dgm:prSet presAssocID="{FDEB3946-E808-4FA2-B8EE-D2D61EB64BB9}" presName="Image" presStyleLbl="bgImgPlace1" presStyleIdx="0" presStyleCnt="1" custScaleX="38337" custScaleY="63829" custLinFactNeighborX="-13891" custLinFactNeighborY="-52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F38174-DABD-43D0-B538-0B63CA66E493}" type="pres">
      <dgm:prSet presAssocID="{FDEB3946-E808-4FA2-B8EE-D2D61EB64BB9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188414D-418C-461E-B968-360F78EB157C}" type="presOf" srcId="{FDEB3946-E808-4FA2-B8EE-D2D61EB64BB9}" destId="{21C1FA2A-32D1-4E87-96EB-27D140056849}" srcOrd="0" destOrd="0" presId="urn:microsoft.com/office/officeart/2008/layout/TitledPictureBlocks"/>
    <dgm:cxn modelId="{E12A27D3-5C6E-45E4-B0A1-BC6B248978F3}" type="presOf" srcId="{0185C5B8-F96E-4E9F-A3FB-CCDA62EDFAFC}" destId="{E64606BC-6CCF-47AC-B1A7-8A7F744B5AB4}" srcOrd="0" destOrd="0" presId="urn:microsoft.com/office/officeart/2008/layout/TitledPictureBlocks"/>
    <dgm:cxn modelId="{1802A9CD-43B5-44F9-8484-5614E493485C}" srcId="{0185C5B8-F96E-4E9F-A3FB-CCDA62EDFAFC}" destId="{FDEB3946-E808-4FA2-B8EE-D2D61EB64BB9}" srcOrd="0" destOrd="0" parTransId="{C4D63A13-C8C4-4E64-AC9D-ACD929E94724}" sibTransId="{422A5DA5-0C12-419E-A22D-609AFFF58599}"/>
    <dgm:cxn modelId="{3FB5DF47-D1FA-44A7-BE15-50E89B833CA6}" type="presParOf" srcId="{E64606BC-6CCF-47AC-B1A7-8A7F744B5AB4}" destId="{DAB400FF-978D-46C4-AF3C-7C7F6B391978}" srcOrd="0" destOrd="0" presId="urn:microsoft.com/office/officeart/2008/layout/TitledPictureBlocks"/>
    <dgm:cxn modelId="{D54AB896-40B2-471E-AA83-8CFA50F8B40B}" type="presParOf" srcId="{DAB400FF-978D-46C4-AF3C-7C7F6B391978}" destId="{21C1FA2A-32D1-4E87-96EB-27D140056849}" srcOrd="0" destOrd="0" presId="urn:microsoft.com/office/officeart/2008/layout/TitledPictureBlocks"/>
    <dgm:cxn modelId="{2923D5C2-5C1B-4A97-8C33-0496EF030E8C}" type="presParOf" srcId="{DAB400FF-978D-46C4-AF3C-7C7F6B391978}" destId="{0318548D-3963-44D6-8E89-19EC4A76498D}" srcOrd="1" destOrd="0" presId="urn:microsoft.com/office/officeart/2008/layout/TitledPictureBlocks"/>
    <dgm:cxn modelId="{8D1AE024-7810-4F18-B6A9-520554B4C469}" type="presParOf" srcId="{DAB400FF-978D-46C4-AF3C-7C7F6B391978}" destId="{9BF38174-DABD-43D0-B538-0B63CA66E493}" srcOrd="2" destOrd="0" presId="urn:microsoft.com/office/officeart/2008/layout/Titled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39000" cy="6095999"/>
        <a:chOff x="0" y="0"/>
        <a:chExt cx="7239000" cy="6095999"/>
      </a:xfrm>
    </dsp:grpSpPr>
    <dsp:sp modelId="{0318548D-3963-44D6-8E89-19EC4A76498D}">
      <dsp:nvSpPr>
        <dsp:cNvPr id="4" name="Прямоугольник 3"/>
        <dsp:cNvSpPr/>
      </dsp:nvSpPr>
      <dsp:spPr bwMode="white">
        <a:xfrm>
          <a:off x="0" y="819316"/>
          <a:ext cx="5398122" cy="4573796"/>
        </a:xfrm>
        <a:prstGeom prst="rect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819316"/>
        <a:ext cx="5398122" cy="4573796"/>
      </dsp:txXfrm>
    </dsp:sp>
    <dsp:sp modelId="{21C1FA2A-32D1-4E87-96EB-27D140056849}">
      <dsp:nvSpPr>
        <dsp:cNvPr id="3" name="Прямоугольник 2"/>
        <dsp:cNvSpPr/>
      </dsp:nvSpPr>
      <dsp:spPr bwMode="white">
        <a:xfrm>
          <a:off x="70207" y="242799"/>
          <a:ext cx="5398122" cy="7875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2700" dirty="0" smtClean="0"/>
            <a:t>Учитель – педагог </a:t>
          </a:r>
          <a:r>
            <a:rPr lang="ru-RU" sz="2700" dirty="0" err="1" smtClean="0"/>
            <a:t>СУЗа</a:t>
          </a:r>
          <a:r>
            <a:rPr lang="ru-RU" sz="2700" dirty="0" smtClean="0"/>
            <a:t>, ВУЗа</a:t>
          </a:r>
          <a:endParaRPr lang="ru-RU" sz="2700" dirty="0" smtClean="0"/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Учитель – студент</a:t>
          </a:r>
          <a:endParaRPr lang="ru-RU" sz="2000" dirty="0" smtClean="0"/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Студент – ученик</a:t>
          </a:r>
        </a:p>
      </dsp:txBody>
      <dsp:txXfrm>
        <a:off x="70207" y="242799"/>
        <a:ext cx="5398122" cy="787590"/>
      </dsp:txXfrm>
    </dsp:sp>
    <dsp:sp modelId="{9BF38174-DABD-43D0-B538-0B63CA66E493}">
      <dsp:nvSpPr>
        <dsp:cNvPr id="5" name="Скругленный прямоугольник 4"/>
        <dsp:cNvSpPr/>
      </dsp:nvSpPr>
      <dsp:spPr bwMode="white">
        <a:xfrm>
          <a:off x="4679290" y="1837212"/>
          <a:ext cx="2559710" cy="2664154"/>
        </a:xfrm>
        <a:prstGeom prst="roundRect">
          <a:avLst>
            <a:gd name="adj" fmla="val 10000"/>
          </a:avLst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0" tIns="247650" rIns="247650" bIns="247650" anchor="ctr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4679290" y="1837212"/>
        <a:ext cx="2559710" cy="266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parTxLTRAlign" val="l"/>
                <dgm:param type="stBulletLvl" val="2"/>
                <dgm:param type="txAnchorVertCh" val="mid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ru-RU" sz="1200" dirty="0"/>
            </a:fld>
            <a:endParaRPr lang="en-US" alt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ru-RU" sz="1200" dirty="0"/>
            </a:fld>
            <a:endParaRPr lang="en-US" altLang="ru-RU" sz="1200" dirty="0"/>
          </a:p>
        </p:txBody>
      </p:sp>
      <p:sp>
        <p:nvSpPr>
          <p:cNvPr id="1433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ru-RU" sz="1200" dirty="0"/>
            </a:fld>
            <a:endParaRPr lang="en-US" altLang="ru-RU" sz="1200" dirty="0"/>
          </a:p>
        </p:txBody>
      </p:sp>
      <p:sp>
        <p:nvSpPr>
          <p:cNvPr id="1536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ru-RU" sz="1200" dirty="0"/>
            </a:fld>
            <a:endParaRPr lang="en-US" altLang="ru-RU" sz="1200" dirty="0"/>
          </a:p>
        </p:txBody>
      </p:sp>
      <p:sp>
        <p:nvSpPr>
          <p:cNvPr id="1638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648200"/>
            <a:ext cx="3124200" cy="704850"/>
          </a:xfrm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78475"/>
            <a:ext cx="3124200" cy="44132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43600" y="350838"/>
            <a:ext cx="1828800" cy="5516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5334000" cy="5516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81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3581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350838"/>
            <a:ext cx="7315200" cy="7159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ru-RU" dirty="0"/>
              <a:t>Click to edit Master title style</a:t>
            </a:r>
            <a:endParaRPr lang="en-US" altLang="ru-RU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315200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ru-RU" dirty="0"/>
              <a:t>Click to edit Master text styles</a:t>
            </a:r>
            <a:endParaRPr lang="en-US" altLang="ru-RU" dirty="0"/>
          </a:p>
          <a:p>
            <a:pPr lvl="1"/>
            <a:r>
              <a:rPr lang="en-US" altLang="ru-RU" dirty="0"/>
              <a:t>Second level</a:t>
            </a:r>
            <a:endParaRPr lang="en-US" altLang="ru-RU" dirty="0"/>
          </a:p>
          <a:p>
            <a:pPr lvl="2"/>
            <a:r>
              <a:rPr lang="en-US" altLang="ru-RU" dirty="0"/>
              <a:t>Third level</a:t>
            </a:r>
            <a:endParaRPr lang="en-US" altLang="ru-RU" dirty="0"/>
          </a:p>
          <a:p>
            <a:pPr lvl="3"/>
            <a:r>
              <a:rPr lang="en-US" altLang="ru-RU" dirty="0"/>
              <a:t>Fourth level</a:t>
            </a:r>
            <a:endParaRPr lang="en-US" altLang="ru-RU" dirty="0"/>
          </a:p>
          <a:p>
            <a:pPr lvl="4"/>
            <a:r>
              <a:rPr lang="en-US" altLang="ru-RU" dirty="0"/>
              <a:t>Fifth level</a:t>
            </a:r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jpeg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45.jpeg"/><Relationship Id="rId12" Type="http://schemas.openxmlformats.org/officeDocument/2006/relationships/image" Target="../media/image44.jpeg"/><Relationship Id="rId11" Type="http://schemas.openxmlformats.org/officeDocument/2006/relationships/image" Target="../media/image43.jpeg"/><Relationship Id="rId10" Type="http://schemas.openxmlformats.org/officeDocument/2006/relationships/image" Target="../media/image42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2.png"/><Relationship Id="rId11" Type="http://schemas.openxmlformats.org/officeDocument/2006/relationships/image" Target="../media/image31.jpeg"/><Relationship Id="rId10" Type="http://schemas.openxmlformats.org/officeDocument/2006/relationships/image" Target="../media/image30.png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ru-RU" altLang="ru-RU" sz="3600" kern="1200" dirty="0">
                <a:latin typeface="+mj-lt"/>
                <a:ea typeface="+mj-ea"/>
                <a:cs typeface="+mj-cs"/>
              </a:rPr>
              <a:t>ОТ ПРИЗВАНИЯ К ПРИЗНАНИЮ</a:t>
            </a:r>
            <a:endParaRPr lang="ru-RU" altLang="ru-RU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>
          <a:xfrm>
            <a:off x="835025" y="5791200"/>
            <a:ext cx="7015163" cy="755650"/>
          </a:xfrm>
          <a:ln/>
        </p:spPr>
        <p:txBody>
          <a:bodyPr vert="horz" wrap="square" lIns="91440" tIns="45720" rIns="91440" bIns="45720" anchor="t" anchorCtr="0"/>
          <a:p>
            <a:pPr algn="ctr" eaLnBrk="1" hangingPunct="1"/>
            <a:r>
              <a:rPr lang="ru-RU" altLang="ru-RU" sz="1200" kern="1200" dirty="0">
                <a:latin typeface="+mn-lt"/>
                <a:ea typeface="+mn-ea"/>
                <a:cs typeface="+mn-cs"/>
              </a:rPr>
              <a:t>Муниципальное бюджетное общеобразовательное учреждение гимназия </a:t>
            </a:r>
            <a:endParaRPr lang="ru-RU" altLang="ru-RU" sz="1200" kern="1200" dirty="0">
              <a:latin typeface="+mn-lt"/>
              <a:ea typeface="+mn-ea"/>
              <a:cs typeface="+mn-cs"/>
            </a:endParaRPr>
          </a:p>
          <a:p>
            <a:pPr algn="ctr" eaLnBrk="1" hangingPunct="1"/>
            <a:r>
              <a:rPr lang="ru-RU" altLang="ru-RU" sz="1200" kern="1200" dirty="0">
                <a:latin typeface="+mn-lt"/>
                <a:ea typeface="+mn-ea"/>
                <a:cs typeface="+mn-cs"/>
              </a:rPr>
              <a:t>имени Анатолия Иосифовича Яковлева</a:t>
            </a:r>
            <a:endParaRPr lang="ru-RU" altLang="ru-RU" sz="1200" kern="1200" dirty="0">
              <a:latin typeface="+mn-lt"/>
              <a:ea typeface="+mn-ea"/>
              <a:cs typeface="+mn-cs"/>
            </a:endParaRPr>
          </a:p>
          <a:p>
            <a:pPr algn="ctr" eaLnBrk="1" hangingPunct="1"/>
            <a:r>
              <a:rPr lang="ru-RU" altLang="ru-RU" sz="1200" kern="1200" dirty="0">
                <a:latin typeface="+mn-lt"/>
                <a:ea typeface="+mn-ea"/>
                <a:cs typeface="+mn-cs"/>
              </a:rPr>
              <a:t>2022г.</a:t>
            </a:r>
            <a:endParaRPr lang="ru-RU" altLang="ru-RU" sz="1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752600"/>
            <a:ext cx="48768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257300" y="152400"/>
            <a:ext cx="7886700" cy="13255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lang="ru-RU" altLang="ru-RU" dirty="0"/>
            </a:br>
            <a:r>
              <a:rPr lang="ru-RU" altLang="ru-RU" dirty="0"/>
              <a:t> </a:t>
            </a:r>
            <a:endParaRPr lang="ru-RU" altLang="ru-RU" dirty="0"/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1752600"/>
          </a:xfrm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ru-RU" altLang="ru-RU" sz="2200" kern="1200" dirty="0">
                <a:latin typeface="+mn-lt"/>
                <a:ea typeface="+mn-ea"/>
                <a:cs typeface="+mn-cs"/>
              </a:rPr>
              <a:t>Совместное времяпрепровождения (группы по интересам): хор, спорт, квесты, корпоративы … </a:t>
            </a:r>
            <a:r>
              <a:rPr lang="ru-RU" altLang="ru-RU" sz="2200" b="0" kern="1200" dirty="0">
                <a:latin typeface="+mn-lt"/>
                <a:ea typeface="+mn-ea"/>
                <a:cs typeface="+mn-cs"/>
              </a:rPr>
              <a:t>Это отличный способ подчеркнуть ценности и культуру гимназии, способ построить здоровую атмосферу в коллективе и повысить результаты и </a:t>
            </a:r>
            <a:endParaRPr lang="ru-RU" altLang="ru-RU" sz="2200" b="0" kern="1200" dirty="0">
              <a:latin typeface="+mn-lt"/>
              <a:ea typeface="+mn-ea"/>
              <a:cs typeface="+mn-cs"/>
            </a:endParaRPr>
          </a:p>
          <a:p>
            <a:pPr algn="ctr" eaLnBrk="1" hangingPunct="1"/>
            <a:r>
              <a:rPr lang="ru-RU" altLang="ru-RU" sz="2200" b="0" kern="1200" dirty="0">
                <a:latin typeface="+mn-lt"/>
                <a:ea typeface="+mn-ea"/>
                <a:cs typeface="+mn-cs"/>
              </a:rPr>
              <a:t>успешность всей команды.</a:t>
            </a:r>
            <a:r>
              <a:rPr lang="ru-RU" altLang="ru-RU" sz="2000" b="0" kern="1200" dirty="0">
                <a:latin typeface="+mn-lt"/>
                <a:ea typeface="+mn-ea"/>
                <a:cs typeface="+mn-cs"/>
              </a:rPr>
              <a:t> </a:t>
            </a:r>
            <a:endParaRPr lang="ru-RU" altLang="ru-RU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1271" name="Picture 7" descr="e:\Users\user\Desktop\2022-2023\ПЕДАГОГИ\фото\168172898882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6" y="1600200"/>
            <a:ext cx="2336799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e:\Users\user\Desktop\2022-2023\ПЕДАГОГИ\фото\1681729318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29186"/>
            <a:ext cx="1332541" cy="1781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e:\Users\user\Desktop\2022-2023\ПЕДАГОГИ\фото\1681729572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11" y="5071311"/>
            <a:ext cx="1543051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e:\Users\user\Desktop\2022-2023\ПЕДАГОГИ\фото\16817288441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5" b="9834"/>
          <a:stretch>
            <a:fillRect/>
          </a:stretch>
        </p:blipFill>
        <p:spPr bwMode="auto">
          <a:xfrm>
            <a:off x="2514600" y="2057400"/>
            <a:ext cx="2501232" cy="1152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e:\Users\user\Desktop\2022-2023\ПЕДАГОГИ\фото\16817295825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80" y="4616114"/>
            <a:ext cx="1253541" cy="1671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e:\Users\user\Desktop\2022-2023\ПЕДАГОГИ\фото\1681728975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8" y="3252787"/>
            <a:ext cx="1257301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e:\Users\user\Desktop\2022-2023\ПЕДАГОГИ\фото\16817279008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37" y="2965784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e:\Users\user\Desktop\2022-2023\ПЕДАГОГИ\фото\168172795959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/>
          <a:stretch>
            <a:fillRect/>
          </a:stretch>
        </p:blipFill>
        <p:spPr bwMode="auto">
          <a:xfrm>
            <a:off x="4572000" y="4424362"/>
            <a:ext cx="4470399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e:\Users\user\Desktop\2022-2023\ПЕДАГОГИ\фото\16817278357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48" y="3110229"/>
            <a:ext cx="3415342" cy="1372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e:\Users\user\Desktop\2022-2023\ПЕДАГОГИ\фото\16817291413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2952" y="2878252"/>
            <a:ext cx="2061480" cy="1546110"/>
          </a:xfrm>
          <a:effectLst>
            <a:softEdge rad="112500"/>
          </a:effectLst>
        </p:spPr>
      </p:pic>
      <p:pic>
        <p:nvPicPr>
          <p:cNvPr id="11281" name="Picture 17" descr="e:\Users\user\Desktop\2022-2023\ПЕДАГОГИ\фото\168172825279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90837"/>
            <a:ext cx="1994569" cy="1495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e:\Users\user\Desktop\2022-2023\ПЕДАГОГИ\фото\168172915471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27" y="1996871"/>
            <a:ext cx="1704975" cy="1279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 descr="e:\Users\user\Desktop\2022-2023\ПЕДАГОГИ\фото\168172801357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20" y="1551676"/>
            <a:ext cx="2476128" cy="1657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610600" cy="6248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Наставничество — это инвестиция в долгосрочное развитие нашей Гимназии</a:t>
            </a: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2021 года 12 вновь принятых и молодых специалистов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«Призвание. Мы вернулись…» - бывшие ученики теперь учителя – 26 человек!!!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привлечь? 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оставить?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способствует 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развитию сплоченного,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елеустремленного,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омпетентного, 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успешного и постоянно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азвивающегося 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КОЛЛЕКТИВА?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e:\Users\user\Desktop\2022-2023\ПЕДАГОГИ\фото\168172722092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3352800"/>
            <a:ext cx="5767388" cy="321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Заголовок 2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15200" cy="715963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ru-RU" altLang="ru-RU" dirty="0">
                <a:solidFill>
                  <a:schemeClr val="tx1"/>
                </a:solidFill>
              </a:rPr>
              <a:t>Нормативные документы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00200" y="990600"/>
            <a:ext cx="3581400" cy="5029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Приказ об организации наставничества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работы с молодыми и вновь прибывшими педагогами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Программа целевой модели наставничества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Приказ о внедрении целевой модели наставничества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Индивидуальный план наставничества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(Дорожная карта)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Персонализированные программы</a:t>
            </a:r>
            <a:endParaRPr kumimoji="0" lang="ru-RU" sz="1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Соглашение о сотрудничестве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Объект 4"/>
          <p:cNvSpPr>
            <a:spLocks noGrp="1"/>
          </p:cNvSpPr>
          <p:nvPr>
            <p:ph sz="half" idx="2"/>
          </p:nvPr>
        </p:nvSpPr>
        <p:spPr>
          <a:xfrm>
            <a:off x="5410200" y="1066800"/>
            <a:ext cx="3581400" cy="4572000"/>
          </a:xfrm>
          <a:ln/>
        </p:spPr>
        <p:txBody>
          <a:bodyPr vert="horz" wrap="square" lIns="91440" tIns="45720" rIns="91440" bIns="45720" anchor="t" anchorCtr="0"/>
          <a:p>
            <a:pPr marL="0" indent="0" algn="just" eaLnBrk="1" hangingPunct="1"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Плавный «вход» молодого учителя и специалиста в целом в профессию, построение продуктивной среды в педагогическом коллективе на основе взаимообогащающих отношений начинающих и опытных специалистов.</a:t>
            </a:r>
            <a:endParaRPr lang="en-US" altLang="ru-RU" sz="2000" dirty="0">
              <a:solidFill>
                <a:schemeClr val="tx1"/>
              </a:solidFill>
            </a:endParaRPr>
          </a:p>
          <a:p>
            <a:pPr marL="0" indent="0" algn="just" eaLnBrk="1" hangingPunct="1">
              <a:buClrTx/>
              <a:buSzTx/>
              <a:buFontTx/>
              <a:buNone/>
            </a:pPr>
            <a:endParaRPr lang="ru-RU" altLang="ru-RU" sz="400" dirty="0">
              <a:solidFill>
                <a:schemeClr val="tx1"/>
              </a:solidFill>
            </a:endParaRPr>
          </a:p>
          <a:p>
            <a:pPr marL="0" indent="0" algn="just" eaLnBrk="1" hangingPunct="1"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  </a:t>
            </a:r>
            <a:r>
              <a:rPr lang="en-US" altLang="ru-RU" sz="2000" dirty="0">
                <a:solidFill>
                  <a:schemeClr val="tx1"/>
                </a:solidFill>
              </a:rPr>
              <a:t>   </a:t>
            </a:r>
            <a:r>
              <a:rPr lang="ru-RU" altLang="ru-RU" sz="2000" dirty="0">
                <a:solidFill>
                  <a:schemeClr val="tx1"/>
                </a:solidFill>
              </a:rPr>
              <a:t> </a:t>
            </a:r>
            <a:r>
              <a:rPr lang="ru-RU" altLang="ru-RU" sz="2000" b="1" u="sng" dirty="0">
                <a:solidFill>
                  <a:schemeClr val="tx1"/>
                </a:solidFill>
              </a:rPr>
              <a:t>КАК ДОБИТЬСЯ???</a:t>
            </a:r>
            <a:endParaRPr lang="en-US" altLang="ru-RU" sz="2000" b="1" u="sng" dirty="0">
              <a:solidFill>
                <a:schemeClr val="tx1"/>
              </a:solidFill>
            </a:endParaRPr>
          </a:p>
          <a:p>
            <a:pPr marL="0" indent="0" algn="just" eaLnBrk="1" hangingPunct="1">
              <a:buClrTx/>
              <a:buSzTx/>
              <a:buFontTx/>
              <a:buNone/>
            </a:pPr>
            <a:endParaRPr lang="ru-RU" altLang="ru-RU" sz="600" b="1" u="sng" dirty="0">
              <a:solidFill>
                <a:schemeClr val="tx1"/>
              </a:solidFill>
            </a:endParaRPr>
          </a:p>
          <a:p>
            <a:pPr marL="0" indent="0" algn="just" eaLnBrk="1" hangingPunct="1"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Снижение проблем адаптации в (новом) учебном коллективе: психологические, </a:t>
            </a:r>
            <a:endParaRPr lang="ru-RU" altLang="ru-RU" sz="2000" dirty="0">
              <a:solidFill>
                <a:schemeClr val="tx1"/>
              </a:solidFill>
            </a:endParaRPr>
          </a:p>
          <a:p>
            <a:pPr marL="0" indent="0" algn="just" eaLnBrk="1" hangingPunct="1"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организационные и социальные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715963"/>
          <a:ext cx="6477000" cy="3476625"/>
        </p:xfrm>
        <a:graphic>
          <a:graphicData uri="http://schemas.openxmlformats.org/drawingml/2006/table">
            <a:tbl>
              <a:tblPr/>
              <a:tblGrid>
                <a:gridCol w="228600"/>
                <a:gridCol w="2133600"/>
                <a:gridCol w="1066800"/>
                <a:gridCol w="1371600"/>
                <a:gridCol w="16764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№ 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Мероприятия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Сроки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Формы работы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Ответственные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1.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88820" algn="r"/>
                        </a:tabLst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Выбор 	наставников.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>
                          <a:tab pos="1988820" algn="r"/>
                        </a:tabLst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Составление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88820" algn="r"/>
                        </a:tabLst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индивидуального 	плана  наставничества («Дорожной карты»).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Сентябрь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Собеседование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ct val="0"/>
                        </a:spcBef>
                        <a:spcAft>
                          <a:spcPts val="21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Методист, руководители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ШМО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2.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Заполнение «Дорожной карты» и работа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над индивидуальным планом наставничества.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 течение года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Анализ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Педагогинаставники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3.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Консультации по оформлению школьной документации и работе с электронным журналом.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Сентябрь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Индивидуальные консультации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Заместитель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директора по УВР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4.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Изучение  требований, предъявляемых к учебному предмету в новых условиях.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Сентябрь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Обсуждение, анализ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Педагоги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наставники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5.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Организация дистанционного обучения. Использование цифровых образовательных площадок.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 течение года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Практикум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Заместитель директора по информатизации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6.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Составление Рабочих программ и тематического планирования.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Сентябрь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Практическое занятие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Педагоги наставники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7.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Круглый стол «Современные 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образовательные технологии в практике  педагога». 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Ноябрь -декабрь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 Семинар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Методист, Педагоги наставники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8.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Занятие « Самоанализ урока/мероприятия. Критерии составления самоанализа».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Октябрь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Практическое занятие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Методист, Педагоги наставники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9.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Посещение уроков наставника.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 течение года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Собеседование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Методист, Педагоги наставники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anose="020B0604020202020204" pitchFamily="34" charset="0"/>
                        </a:rPr>
                        <a:t>10. </a:t>
                      </a: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Посещение и анализ уроков наставляемых педагогов.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 течение года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Аналитический отчет 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Педагоги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наставники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14" marR="0" marT="17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</a:tr>
            </a:tbl>
          </a:graphicData>
        </a:graphic>
      </p:graphicFrame>
      <p:sp>
        <p:nvSpPr>
          <p:cNvPr id="6220" name="Заголовок 1"/>
          <p:cNvSpPr txBox="1"/>
          <p:nvPr/>
        </p:nvSpPr>
        <p:spPr>
          <a:xfrm>
            <a:off x="152400" y="0"/>
            <a:ext cx="8915400" cy="71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плана работы-мероприятий </a:t>
            </a:r>
            <a:endParaRPr lang="ru-RU" altLang="ru-RU" dirty="0"/>
          </a:p>
        </p:txBody>
      </p:sp>
      <p:graphicFrame>
        <p:nvGraphicFramePr>
          <p:cNvPr id="6221" name="Таблица 6220"/>
          <p:cNvGraphicFramePr/>
          <p:nvPr/>
        </p:nvGraphicFramePr>
        <p:xfrm>
          <a:off x="3657600" y="3810000"/>
          <a:ext cx="5410200" cy="2957513"/>
        </p:xfrm>
        <a:graphic>
          <a:graphicData uri="http://schemas.openxmlformats.org/drawingml/2006/table">
            <a:tbl>
              <a:tblPr/>
              <a:tblGrid>
                <a:gridCol w="219075"/>
                <a:gridCol w="1525588"/>
                <a:gridCol w="595312"/>
                <a:gridCol w="1608138"/>
                <a:gridCol w="1462087"/>
              </a:tblGrid>
              <a:tr h="223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7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№ </a:t>
                      </a:r>
                      <a:endParaRPr lang="ru-RU" altLang="x-none" sz="7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7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Мероприятия </a:t>
                      </a:r>
                      <a:endParaRPr lang="ru-RU" altLang="x-none" sz="7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7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Сроки </a:t>
                      </a:r>
                      <a:endParaRPr lang="ru-RU" altLang="x-none" sz="7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7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Формы работы </a:t>
                      </a:r>
                      <a:endParaRPr lang="ru-RU" altLang="x-none" sz="7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7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Ответственные </a:t>
                      </a:r>
                      <a:endParaRPr lang="ru-RU" altLang="x-none" sz="7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2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5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11. </a:t>
                      </a:r>
                      <a:endParaRPr lang="ru-RU" altLang="x-none" sz="5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Психологический тренинг «Педагогические ситуации. Трудная ситуация на уроке и выход из нее».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</a:tr>
              <a:tr h="463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5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12. </a:t>
                      </a:r>
                      <a:endParaRPr lang="ru-RU" altLang="x-none" sz="5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Диагностирование профессиональных затруднений наставляемых педагогов. 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5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13. </a:t>
                      </a:r>
                      <a:endParaRPr lang="ru-RU" altLang="x-none" sz="5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«Неделя Успеха»  (открытые уроки наставляемых педагогов).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мероприятия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Методист, Педагоги наставники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5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14. </a:t>
                      </a:r>
                      <a:endParaRPr lang="ru-RU" altLang="x-none" sz="5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работе ШМО. 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Конкурсы, олимпиады, заседания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ШМО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</a:tr>
              <a:tr h="463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5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15. </a:t>
                      </a:r>
                      <a:endParaRPr lang="ru-RU" altLang="x-none" sz="5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Самообразование наставляемого педагога.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семинарах, конференциях, вебинарах, КПК, публикация опыта и др.).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Методист, Педагоги наставники </a:t>
                      </a:r>
                      <a:endParaRPr lang="ru-RU" altLang="x-none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CB"/>
                    </a:solidFill>
                  </a:tcPr>
                </a:tc>
              </a:tr>
              <a:tr h="615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500" b="1" dirty="0">
                          <a:solidFill>
                            <a:srgbClr val="FFFFFF"/>
                          </a:solidFill>
                          <a:latin typeface="Microsoft Sans Serif" panose="020B0604020202020204" pitchFamily="34" charset="0"/>
                        </a:rPr>
                        <a:t>16. </a:t>
                      </a:r>
                      <a:endParaRPr lang="ru-RU" altLang="x-none" sz="5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отчеты по итогам реализации программы наставничества.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2020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2021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Презентация, выступление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наставники </a:t>
                      </a:r>
                      <a:endParaRPr lang="ru-RU" altLang="x-none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6114" marR="0" marT="1725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7"/>
                    </a:solidFill>
                  </a:tcPr>
                </a:tc>
              </a:tr>
            </a:tbl>
          </a:graphicData>
        </a:graphic>
      </p:graphicFrame>
      <p:sp>
        <p:nvSpPr>
          <p:cNvPr id="6271" name="Прямоугольник 2"/>
          <p:cNvSpPr/>
          <p:nvPr/>
        </p:nvSpPr>
        <p:spPr>
          <a:xfrm>
            <a:off x="6781800" y="730250"/>
            <a:ext cx="2209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* Декады методических объединений</a:t>
            </a:r>
            <a:endParaRPr lang="ru-RU" altLang="ru-RU" sz="2400" b="1" dirty="0">
              <a:solidFill>
                <a:srgbClr val="FFFFFF"/>
              </a:solidFill>
            </a:endParaRPr>
          </a:p>
        </p:txBody>
      </p:sp>
      <p:sp>
        <p:nvSpPr>
          <p:cNvPr id="6272" name="Прямоугольник 6"/>
          <p:cNvSpPr/>
          <p:nvPr/>
        </p:nvSpPr>
        <p:spPr>
          <a:xfrm>
            <a:off x="6858000" y="2209800"/>
            <a:ext cx="22098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* Тренинг «Технология развивающих бесед»</a:t>
            </a:r>
            <a:endParaRPr lang="ru-RU" altLang="ru-RU" sz="2400" b="1" dirty="0">
              <a:solidFill>
                <a:srgbClr val="FFFFFF"/>
              </a:solidFill>
            </a:endParaRPr>
          </a:p>
        </p:txBody>
      </p:sp>
      <p:sp>
        <p:nvSpPr>
          <p:cNvPr id="6273" name="Прямоугольник 7"/>
          <p:cNvSpPr/>
          <p:nvPr/>
        </p:nvSpPr>
        <p:spPr>
          <a:xfrm>
            <a:off x="228600" y="4267200"/>
            <a:ext cx="2209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* Рабочие группы</a:t>
            </a:r>
            <a:endParaRPr lang="ru-RU" altLang="ru-RU" sz="2400" b="1" dirty="0">
              <a:solidFill>
                <a:srgbClr val="FFFFFF"/>
              </a:solidFill>
            </a:endParaRPr>
          </a:p>
        </p:txBody>
      </p:sp>
      <p:sp>
        <p:nvSpPr>
          <p:cNvPr id="6274" name="Прямоугольник 8"/>
          <p:cNvSpPr/>
          <p:nvPr/>
        </p:nvSpPr>
        <p:spPr>
          <a:xfrm>
            <a:off x="457200" y="5715000"/>
            <a:ext cx="2209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* Группы по интересам</a:t>
            </a:r>
            <a:endParaRPr lang="ru-RU" altLang="ru-RU" sz="2400" b="1" dirty="0">
              <a:solidFill>
                <a:srgbClr val="FFFFFF"/>
              </a:solidFill>
            </a:endParaRPr>
          </a:p>
        </p:txBody>
      </p:sp>
      <p:sp>
        <p:nvSpPr>
          <p:cNvPr id="6275" name="Прямоугольник 8"/>
          <p:cNvSpPr/>
          <p:nvPr/>
        </p:nvSpPr>
        <p:spPr>
          <a:xfrm>
            <a:off x="1447800" y="4884738"/>
            <a:ext cx="22098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* Пары наставников </a:t>
            </a:r>
            <a:endParaRPr lang="ru-RU" altLang="ru-RU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687388"/>
            <a:ext cx="8610600" cy="838200"/>
          </a:xfrm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ru-RU" altLang="ru-RU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Современные образовательные технологии </a:t>
            </a:r>
            <a:br>
              <a:rPr lang="ru-RU" altLang="ru-RU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практике  педагога </a:t>
            </a:r>
            <a:br>
              <a:rPr lang="ru-RU" altLang="ru-RU" sz="2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400" kern="1200" dirty="0">
                <a:latin typeface="+mj-lt"/>
                <a:ea typeface="+mj-ea"/>
                <a:cs typeface="+mj-cs"/>
              </a:rPr>
              <a:t>Цикл семинаров </a:t>
            </a:r>
            <a:br>
              <a:rPr lang="ru-RU" altLang="ru-RU" sz="2400" kern="1200" dirty="0">
                <a:latin typeface="+mj-lt"/>
                <a:ea typeface="+mj-ea"/>
                <a:cs typeface="+mj-cs"/>
              </a:rPr>
            </a:br>
            <a:r>
              <a:rPr lang="ru-RU" altLang="ru-RU" sz="2400" kern="1200" dirty="0">
                <a:latin typeface="+mj-lt"/>
                <a:ea typeface="+mj-ea"/>
                <a:cs typeface="+mj-cs"/>
              </a:rPr>
              <a:t>«Развитие эмоционального интеллекта»</a:t>
            </a:r>
            <a:endParaRPr lang="ru-RU" altLang="ru-RU" sz="2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171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703388"/>
            <a:ext cx="2920999" cy="2185987"/>
          </a:xfrm>
          <a:effectLst>
            <a:softEdge rad="112500"/>
          </a:effectLst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1676400"/>
            <a:ext cx="2949575" cy="3811588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ClrTx/>
              <a:buSzTx/>
              <a:buFontTx/>
            </a:pPr>
            <a:r>
              <a:rPr lang="ru-RU" altLang="ru-RU" sz="1800" kern="1200" dirty="0">
                <a:latin typeface="+mn-lt"/>
                <a:ea typeface="+mn-ea"/>
                <a:cs typeface="+mn-cs"/>
              </a:rPr>
              <a:t>Эмоциональный интеллект (понимание эмоций, использование эмоций и их регуляция) является составной частью способности понимать внутренние состояния свои и другого человека, что позволяет лучше ориентироваться в социальной среде и более эффективно усваивать, в том числе информацию из предметных областей.</a:t>
            </a:r>
            <a:endParaRPr lang="ru-RU" altLang="ru-RU" sz="18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17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11989"/>
            <a:ext cx="2701924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989513"/>
            <a:ext cx="2735263" cy="1703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124200"/>
            <a:ext cx="2022475" cy="1703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473200"/>
            <a:ext cx="2032000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458200" cy="1600200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lnSpc>
                <a:spcPct val="107000"/>
              </a:lnSpc>
            </a:pPr>
            <a: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Современные образовательные технологии </a:t>
            </a:r>
            <a:b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практике  педагога</a:t>
            </a:r>
            <a:b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Цикл семинаров АМО в технологии АМО</a:t>
            </a:r>
            <a:endParaRPr lang="ru-RU" altLang="ru-RU" sz="7200" kern="12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8195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514600" cy="4268788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buClrTx/>
              <a:buSzTx/>
              <a:buFontTx/>
            </a:pPr>
            <a:r>
              <a:rPr lang="ru-RU" altLang="ru-RU" sz="2000" b="1" kern="1200" dirty="0">
                <a:latin typeface="YS Text"/>
                <a:ea typeface="+mn-ea"/>
                <a:cs typeface="+mn-cs"/>
              </a:rPr>
              <a:t>Активные</a:t>
            </a:r>
            <a:r>
              <a:rPr lang="ru-RU" altLang="ru-RU" sz="2000" kern="1200" dirty="0">
                <a:latin typeface="YS Text"/>
                <a:ea typeface="+mn-ea"/>
                <a:cs typeface="+mn-cs"/>
              </a:rPr>
              <a:t> </a:t>
            </a:r>
            <a:r>
              <a:rPr lang="ru-RU" altLang="ru-RU" sz="2000" b="1" kern="1200" dirty="0">
                <a:latin typeface="YS Text"/>
                <a:ea typeface="+mn-ea"/>
                <a:cs typeface="+mn-cs"/>
              </a:rPr>
              <a:t>методы</a:t>
            </a:r>
            <a:r>
              <a:rPr lang="ru-RU" altLang="ru-RU" sz="2000" kern="1200" dirty="0">
                <a:latin typeface="YS Text"/>
                <a:ea typeface="+mn-ea"/>
                <a:cs typeface="+mn-cs"/>
              </a:rPr>
              <a:t> </a:t>
            </a:r>
            <a:r>
              <a:rPr lang="ru-RU" altLang="ru-RU" sz="2000" b="1" kern="1200" dirty="0">
                <a:latin typeface="YS Text"/>
                <a:ea typeface="+mn-ea"/>
                <a:cs typeface="+mn-cs"/>
              </a:rPr>
              <a:t>обучения</a:t>
            </a:r>
            <a:r>
              <a:rPr lang="ru-RU" altLang="ru-RU" sz="2000" kern="1200" dirty="0">
                <a:latin typeface="YS Text"/>
                <a:ea typeface="+mn-ea"/>
                <a:cs typeface="+mn-cs"/>
              </a:rPr>
              <a:t> (</a:t>
            </a:r>
            <a:r>
              <a:rPr lang="ru-RU" altLang="ru-RU" sz="2000" b="1" kern="1200" dirty="0">
                <a:latin typeface="YS Text"/>
                <a:ea typeface="+mn-ea"/>
                <a:cs typeface="+mn-cs"/>
              </a:rPr>
              <a:t>АМО</a:t>
            </a:r>
            <a:r>
              <a:rPr lang="ru-RU" altLang="ru-RU" sz="2000" kern="1200" dirty="0">
                <a:latin typeface="YS Text"/>
                <a:ea typeface="+mn-ea"/>
                <a:cs typeface="+mn-cs"/>
              </a:rPr>
              <a:t>) –</a:t>
            </a:r>
            <a:endParaRPr lang="ru-RU" altLang="ru-RU" sz="2000" kern="1200" dirty="0">
              <a:latin typeface="YS Text"/>
              <a:ea typeface="+mn-ea"/>
              <a:cs typeface="+mn-cs"/>
            </a:endParaRPr>
          </a:p>
          <a:p>
            <a:pPr algn="just" eaLnBrk="1" hangingPunct="1">
              <a:buClrTx/>
              <a:buSzTx/>
              <a:buFontTx/>
            </a:pPr>
            <a:r>
              <a:rPr lang="ru-RU" altLang="ru-RU" sz="2000" kern="1200" dirty="0">
                <a:latin typeface="YS Text"/>
                <a:ea typeface="+mn-ea"/>
                <a:cs typeface="+mn-cs"/>
              </a:rPr>
              <a:t> </a:t>
            </a:r>
            <a:r>
              <a:rPr lang="ru-RU" altLang="ru-RU" sz="1800" kern="1200" dirty="0">
                <a:latin typeface="YS Text"/>
                <a:ea typeface="+mn-ea"/>
                <a:cs typeface="+mn-cs"/>
              </a:rPr>
              <a:t>это методы, характеризующиеся высокой степенью включенности обучающихся в учебный процесс, активизирующие их познавательную и творческую деятельность при решении поставленных задач</a:t>
            </a:r>
            <a:endParaRPr lang="ru-RU" altLang="ru-RU" sz="18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8196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4" y="1752600"/>
            <a:ext cx="2109789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98" y="1371600"/>
            <a:ext cx="3554414" cy="265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2192" y="3808121"/>
            <a:ext cx="2420939" cy="1811529"/>
          </a:xfrm>
          <a:effectLst>
            <a:softEdge rad="112500"/>
          </a:effectLst>
        </p:spPr>
      </p:pic>
      <p:pic>
        <p:nvPicPr>
          <p:cNvPr id="819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535488"/>
            <a:ext cx="2840037" cy="2125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0599" y="3669709"/>
            <a:ext cx="1879574" cy="140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3813" y="4876800"/>
            <a:ext cx="2436573" cy="182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19100" y="990600"/>
            <a:ext cx="8458200" cy="2286000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lnSpc>
                <a:spcPct val="107000"/>
              </a:lnSpc>
            </a:pP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Мастер-классы, семинары, </a:t>
            </a: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круглые столы, рабочие группы</a:t>
            </a:r>
            <a:b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</a:t>
            </a:r>
            <a:r>
              <a:rPr lang="ru-RU" altLang="ru-RU" sz="16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аставничество - универсальная технология передачи опыта, знаний, формирования навыков, компетенций, метакомпетенций и ценностей через неформальное взаимообогащающее общение, основанное на доверии и партнерстве</a:t>
            </a:r>
            <a:b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altLang="ru-RU" sz="7200" kern="12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9219" name="Picture 2" descr="e:\Users\user\Desktop\2022-2023\ПЕДАГОГИ\фото\168170696073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8"/>
          <a:stretch>
            <a:fillRect/>
          </a:stretch>
        </p:blipFill>
        <p:spPr bwMode="auto">
          <a:xfrm>
            <a:off x="533400" y="4547934"/>
            <a:ext cx="5097367" cy="2160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e:\Users\user\Desktop\2022-2023\ПЕДАГОГИ\фото\1681706566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7"/>
          <a:stretch>
            <a:fillRect/>
          </a:stretch>
        </p:blipFill>
        <p:spPr bwMode="auto">
          <a:xfrm>
            <a:off x="2590800" y="2314074"/>
            <a:ext cx="2667000" cy="2143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e:\Users\user\Desktop\2022-2023\ПЕДАГОГИ\фото\1681706609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14074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7"/>
          <a:stretch>
            <a:fillRect/>
          </a:stretch>
        </p:blipFill>
        <p:spPr bwMode="auto">
          <a:xfrm>
            <a:off x="5630768" y="4102776"/>
            <a:ext cx="3400938" cy="2461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BD2BC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e:\Users\user\Desktop\2022-2023\ПЕДАГОГИ\фото\16817067562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4" b="20214"/>
          <a:stretch>
            <a:fillRect/>
          </a:stretch>
        </p:blipFill>
        <p:spPr bwMode="auto">
          <a:xfrm>
            <a:off x="5334000" y="2322094"/>
            <a:ext cx="3697705" cy="1599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295900" cy="2514600"/>
          </a:xfrm>
          <a:ln/>
        </p:spPr>
        <p:txBody>
          <a:bodyPr vert="horz" wrap="square" lIns="91440" tIns="45720" rIns="91440" bIns="45720" anchor="b" anchorCtr="0"/>
          <a:p>
            <a:pPr algn="ctr" eaLnBrk="1" hangingPunct="1">
              <a:lnSpc>
                <a:spcPct val="107000"/>
              </a:lnSpc>
            </a:pP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Методический фестиваль </a:t>
            </a:r>
            <a:b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Материалы портфолио педагогов</a:t>
            </a:r>
            <a:b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«Бюро педагогических находок»</a:t>
            </a:r>
            <a:b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altLang="ru-RU" sz="7200" kern="12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21506" name="Picture 2" descr="e:\Users\user\Desktop\2022-2023\ПЕДАГОГИ\фото\1681707050971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9"/>
          <a:stretch>
            <a:fillRect/>
          </a:stretch>
        </p:blipFill>
        <p:spPr bwMode="auto">
          <a:xfrm>
            <a:off x="304800" y="4191000"/>
            <a:ext cx="4175198" cy="2310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e:\Users\user\Desktop\2022-2023\ПЕДАГОГИ\фото\1681707057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72951"/>
            <a:ext cx="3675546" cy="2750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e:\Users\user\Desktop\2022-2023\ПЕДАГОГИ\фото\1681707063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8193" y="688445"/>
            <a:ext cx="3462359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e:\Users\user\Desktop\2022-2023\ПЕДАГОГИ\фото\16817070702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4"/>
          <a:stretch>
            <a:fillRect/>
          </a:stretch>
        </p:blipFill>
        <p:spPr bwMode="auto">
          <a:xfrm>
            <a:off x="923826" y="1709226"/>
            <a:ext cx="3564193" cy="207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8839200" cy="10668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600" dirty="0"/>
              <a:t>Соглашение с педагогическим колледжем (дистанционный формат)</a:t>
            </a:r>
            <a:br>
              <a:rPr lang="ru-RU" altLang="ru-RU" sz="3600" dirty="0"/>
            </a:br>
            <a:r>
              <a:rPr lang="ru-RU" altLang="ru-RU" dirty="0"/>
              <a:t> </a:t>
            </a:r>
            <a:endParaRPr lang="ru-RU" altLang="ru-RU" dirty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ru-RU" altLang="ru-RU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</p:nvPr>
        </p:nvGraphicFramePr>
        <p:xfrm>
          <a:off x="381000" y="762000"/>
          <a:ext cx="7239000" cy="60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1269" name="Picture 2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152400" y="2667000"/>
            <a:ext cx="2617788" cy="3684588"/>
          </a:xfrm>
          <a:ln/>
        </p:spPr>
      </p:pic>
      <p:pic>
        <p:nvPicPr>
          <p:cNvPr id="11270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3429000"/>
            <a:ext cx="2133600" cy="311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8550" y="2667000"/>
            <a:ext cx="1905000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2895600"/>
            <a:ext cx="2386013" cy="3392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1295400"/>
            <a:ext cx="2001838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e:\Users\user\Desktop\2022-2023\ПЕДАГОГИ\фото\168170648087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41315"/>
            <a:ext cx="3662363" cy="2333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4973638"/>
            <a:ext cx="2365375" cy="169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802"/>
      </a:lt2>
      <a:accent1>
        <a:srgbClr val="016E01"/>
      </a:accent1>
      <a:accent2>
        <a:srgbClr val="019003"/>
      </a:accent2>
      <a:accent3>
        <a:srgbClr val="FFFFFF"/>
      </a:accent3>
      <a:accent4>
        <a:srgbClr val="404040"/>
      </a:accent4>
      <a:accent5>
        <a:srgbClr val="AABAAA"/>
      </a:accent5>
      <a:accent6>
        <a:srgbClr val="018202"/>
      </a:accent6>
      <a:hlink>
        <a:srgbClr val="01A60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1E600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4781</Words>
  <Application>WPS Presentation</Application>
  <PresentationFormat>Экран (4:3)</PresentationFormat>
  <Paragraphs>269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Microsoft Sans Serif</vt:lpstr>
      <vt:lpstr>Calibri</vt:lpstr>
      <vt:lpstr>Times New Roman</vt:lpstr>
      <vt:lpstr>YS Text</vt:lpstr>
      <vt:lpstr>Segoe Print</vt:lpstr>
      <vt:lpstr>Microsoft YaHei</vt:lpstr>
      <vt:lpstr>Arial Unicode MS</vt:lpstr>
      <vt:lpstr>powerpoint-template-24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user</cp:lastModifiedBy>
  <cp:revision>83</cp:revision>
  <dcterms:created xsi:type="dcterms:W3CDTF">2007-04-02T02:11:51Z</dcterms:created>
  <dcterms:modified xsi:type="dcterms:W3CDTF">2023-06-17T07:16:26Z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6210B2C8A9EC4053A27B4A0519C8AEA0</vt:lpwstr>
  </property>
  <property fmtid="{D5CDD505-2E9C-101B-9397-08002B2CF9AE}" pid="3" name="KSOProductBuildVer">
    <vt:lpwstr>1049-11.2.0.11537</vt:lpwstr>
  </property>
</Properties>
</file>