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82" r:id="rId5"/>
    <p:sldId id="285" r:id="rId6"/>
    <p:sldId id="292" r:id="rId7"/>
    <p:sldId id="280" r:id="rId8"/>
    <p:sldId id="286" r:id="rId9"/>
    <p:sldId id="287" r:id="rId10"/>
    <p:sldId id="279" r:id="rId11"/>
    <p:sldId id="270" r:id="rId12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9EBC807-B97C-44D6-9289-D4BFEE294BB5}">
          <p14:sldIdLst>
            <p14:sldId id="256"/>
            <p14:sldId id="257"/>
            <p14:sldId id="268"/>
            <p14:sldId id="282"/>
            <p14:sldId id="285"/>
            <p14:sldId id="292"/>
            <p14:sldId id="280"/>
            <p14:sldId id="286"/>
            <p14:sldId id="287"/>
            <p14:sldId id="27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332" y="108"/>
      </p:cViewPr>
      <p:guideLst>
        <p:guide orient="horz" pos="21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4BA72724-A147-4ACB-8377-CEFA03219D5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8981E5D-1887-41BA-A6CC-5FD1DC60BC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17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on2\Desktop\САЙТ\РАЗНОЕ\2021-11-03_10-46-4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26" y="332656"/>
            <a:ext cx="2815422" cy="2836915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T/>
            <a:bevelB prst="angle"/>
            <a:contourClr>
              <a:schemeClr val="accent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59" y="4437251"/>
            <a:ext cx="3816424" cy="19803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Директор</a:t>
            </a:r>
            <a:r>
              <a:rPr lang="ru-RU" sz="1200" dirty="0" smtClean="0">
                <a:solidFill>
                  <a:schemeClr val="accent1"/>
                </a:solidFill>
              </a:rPr>
              <a:t/>
            </a:r>
            <a:br>
              <a:rPr lang="ru-RU" sz="12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Петрова Марина Алексеевна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4578" y="380214"/>
            <a:ext cx="5328592" cy="196866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000" dirty="0"/>
              <a:t>Бюджетное учреждение Чувашской Республики «Янтиковский центр социального обслуживания населения» Министерства труда и социальной защиты Чувашской Республики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08" y="2636912"/>
            <a:ext cx="4989336" cy="332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582613"/>
          </a:xfrm>
        </p:spPr>
        <p:txBody>
          <a:bodyPr/>
          <a:lstStyle/>
          <a:p>
            <a:r>
              <a:rPr lang="ru-RU" altLang="en-US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Результаты работы: 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067810" y="1877060"/>
            <a:ext cx="4038600" cy="310388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</a:rPr>
              <a:t>у детей целевой группы прослеживается положительная </a:t>
            </a: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</a:rPr>
              <a:t>динамика социальной адаптации, </a:t>
            </a:r>
            <a:r>
              <a:rPr lang="ru-RU" altLang="en-US" sz="2000" dirty="0">
                <a:solidFill>
                  <a:schemeClr val="accent1">
                    <a:lumMod val="50000"/>
                  </a:schemeClr>
                </a:solidFill>
              </a:rPr>
              <a:t>в развитии мелкой моторики, речи, понятийных ассоциациях, бытовой коммуникации, сенсорных </a:t>
            </a:r>
            <a:r>
              <a:rPr lang="ru-RU" altLang="en-US" sz="2000" dirty="0" smtClean="0">
                <a:solidFill>
                  <a:schemeClr val="accent1">
                    <a:lumMod val="50000"/>
                  </a:schemeClr>
                </a:solidFill>
              </a:rPr>
              <a:t>ориентирах</a:t>
            </a:r>
            <a:endParaRPr lang="ru-RU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Замещающее содержимое 4" descr="-5256132542954847017_12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850" y="1653540"/>
            <a:ext cx="3336290" cy="444881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830445"/>
            <a:ext cx="3725545" cy="1271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smtClean="0">
                <a:solidFill>
                  <a:srgbClr val="00B0F0"/>
                </a:solidFill>
              </a:rPr>
              <a:t>Оценка возможностей тиражирования практики</a:t>
            </a:r>
            <a:endParaRPr lang="ru-RU" sz="2400" b="1" dirty="0" smtClean="0">
              <a:solidFill>
                <a:srgbClr val="00B0F0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12140" y="3068955"/>
            <a:ext cx="394271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Практика показала успешность в современных условиях. Возможность адаптации для применения в иных регионах и </a:t>
            </a:r>
            <a:r>
              <a:rPr lang="ru-RU" altLang="en-US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территориях, </a:t>
            </a:r>
            <a:r>
              <a:rPr lang="ru-RU" altLang="en-US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altLang="en-US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ругими </a:t>
            </a:r>
            <a:r>
              <a:rPr lang="ru-RU" altLang="en-US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организациями, достаточность пошаговой информации для внедрения позволяет использовать и тиражировать практику.</a:t>
            </a:r>
          </a:p>
        </p:txBody>
      </p:sp>
      <p:pic>
        <p:nvPicPr>
          <p:cNvPr id="5" name="Замещающее содержимое 4" descr="-5328041952031128638_12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82465" y="1629410"/>
            <a:ext cx="3138170" cy="4184650"/>
          </a:xfrm>
          <a:prstGeom prst="rect">
            <a:avLst/>
          </a:prstGeom>
        </p:spPr>
      </p:pic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07795" y="1020445"/>
            <a:ext cx="2351405" cy="180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22145540_s2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2140" y="2348865"/>
            <a:ext cx="4454525" cy="3120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90" y="1988820"/>
            <a:ext cx="3307080" cy="3001645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ln w="12700">
                  <a:noFill/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Практика </a:t>
            </a:r>
            <a:r>
              <a:rPr lang="ru-RU" sz="2400" b="1" dirty="0" smtClean="0">
                <a:ln w="12700">
                  <a:noFill/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</a:rPr>
              <a:t>направлена на социальную адаптацию ребенка с особыми потребностями 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0720" y="549275"/>
            <a:ext cx="7918450" cy="31146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Практика </a:t>
            </a:r>
            <a:endParaRPr lang="ru-RU" b="1" dirty="0" smtClean="0"/>
          </a:p>
          <a:p>
            <a:pPr marL="45720" indent="0">
              <a:buNone/>
            </a:pPr>
            <a:r>
              <a:rPr lang="ru-RU" sz="54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«Жизнелюбы»</a:t>
            </a:r>
            <a:endParaRPr lang="ru-RU" sz="540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45720" indent="0">
              <a:buNone/>
            </a:pPr>
            <a:r>
              <a:rPr lang="ru-RU" b="1" i="1" dirty="0"/>
              <a:t> </a:t>
            </a:r>
            <a:endParaRPr lang="ru-RU" dirty="0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972185" y="5733415"/>
            <a:ext cx="701802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Аудитория практики 15 человек (дети с ОВЗ, инвалиды)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755650" y="476885"/>
            <a:ext cx="375475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altLang="en-US" sz="2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Цель: СОЦИАЛЬНАЯ АДАПТАЦИЯ РЕБЕНКА С ОСОБЫМИ ПОТРЕБНОСТЯМИ. </a:t>
            </a:r>
          </a:p>
          <a:p>
            <a:pPr algn="l"/>
            <a:endParaRPr lang="ru-RU" altLang="en-US" sz="2000">
              <a:solidFill>
                <a:schemeClr val="accent1"/>
              </a:solidFill>
            </a:endParaRPr>
          </a:p>
          <a:p>
            <a:pPr algn="l"/>
            <a:r>
              <a:rPr lang="ru-RU" altLang="en-US" sz="2000" b="1">
                <a:solidFill>
                  <a:srgbClr val="00B0F0"/>
                </a:solidFill>
              </a:rPr>
              <a:t>Задачи: </a:t>
            </a:r>
          </a:p>
          <a:p>
            <a:pPr algn="l"/>
            <a:r>
              <a:rPr lang="ru-RU" altLang="en-US" sz="2000" b="1">
                <a:solidFill>
                  <a:srgbClr val="00B0F0"/>
                </a:solidFill>
              </a:rPr>
              <a:t> - создание условий для активного приспособления ребенка в среде сверстников, приобретение возрастных навыков;</a:t>
            </a:r>
          </a:p>
          <a:p>
            <a:pPr algn="l"/>
            <a:r>
              <a:rPr lang="ru-RU" altLang="en-US" sz="2000" b="1">
                <a:solidFill>
                  <a:srgbClr val="00B0F0"/>
                </a:solidFill>
              </a:rPr>
              <a:t> - развитие творческих способностей, развитие мелкой моторики; </a:t>
            </a:r>
          </a:p>
          <a:p>
            <a:pPr algn="l"/>
            <a:r>
              <a:rPr lang="ru-RU" altLang="en-US" sz="2000" b="1">
                <a:solidFill>
                  <a:srgbClr val="00B0F0"/>
                </a:solidFill>
              </a:rPr>
              <a:t> - просвещение родителей в вопросах развития детей – инвалидов, детей с ОВЗ. 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840000">
            <a:off x="5273040" y="4864735"/>
            <a:ext cx="1901825" cy="1268095"/>
          </a:xfrm>
          <a:prstGeom prst="rect">
            <a:avLst/>
          </a:prstGeom>
        </p:spPr>
      </p:pic>
      <p:pic>
        <p:nvPicPr>
          <p:cNvPr id="7" name="Замещающее содержимое 6" descr="Screenshot_20230309-0911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476885"/>
            <a:ext cx="3441065" cy="409892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Screenshot_20230309-091009"/>
          <p:cNvPicPr>
            <a:picLocks noChangeAspect="1"/>
          </p:cNvPicPr>
          <p:nvPr/>
        </p:nvPicPr>
        <p:blipFill>
          <a:blip r:embed="rId2"/>
          <a:srcRect r="1227" b="38097"/>
          <a:stretch>
            <a:fillRect/>
          </a:stretch>
        </p:blipFill>
        <p:spPr>
          <a:xfrm>
            <a:off x="4068445" y="2925445"/>
            <a:ext cx="3528060" cy="3366770"/>
          </a:xfrm>
          <a:prstGeom prst="rect">
            <a:avLst/>
          </a:prstGeom>
        </p:spPr>
      </p:pic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3450590" cy="520446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2400">
                <a:ln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эмоционального комфорта</a:t>
            </a:r>
          </a:p>
          <a:p>
            <a:r>
              <a:rPr lang="ru-RU" altLang="en-US" sz="2400">
                <a:ln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налаживание контакта с ребенком и родителями</a:t>
            </a:r>
          </a:p>
          <a:p>
            <a:r>
              <a:rPr lang="ru-RU" altLang="en-US" sz="2400">
                <a:ln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индивидуальный подход к каждому ребенку</a:t>
            </a:r>
          </a:p>
          <a:p>
            <a:r>
              <a:rPr lang="ru-RU" altLang="en-US" sz="2400">
                <a:ln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доступные и рациональные методы и приемы</a:t>
            </a:r>
          </a:p>
          <a:p>
            <a:endParaRPr lang="ru-RU" altLang="en-US" sz="2400">
              <a:ln/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755650" y="332740"/>
            <a:ext cx="714502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sz="2400" b="1" i="1" dirty="0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Порядок и условия реализации Практики «Жизнелюбы»</a:t>
            </a:r>
            <a:endParaRPr lang="ru-RU" sz="2400" b="1" dirty="0">
              <a:ln/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4345" y="1701165"/>
            <a:ext cx="3103880" cy="1059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400" i="1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Структура основных занятий:</a:t>
            </a:r>
          </a:p>
        </p:txBody>
      </p:sp>
      <p:pic>
        <p:nvPicPr>
          <p:cNvPr id="7" name="Замещающее содержимое 6" descr="Screenshot_20230309-09115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2545" y="3568700"/>
            <a:ext cx="3631565" cy="2747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1188085" y="3789045"/>
            <a:ext cx="254000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Продолжительность беспрерывной работы с ребенком не более 15-20 минут, далее перерыв – динамическая пауза, либо смена деятельности. 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188085" y="909320"/>
            <a:ext cx="465328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/>
              <a:t>1. Приветствие</a:t>
            </a:r>
          </a:p>
          <a:p>
            <a:r>
              <a:rPr lang="ru-RU" altLang="en-US"/>
              <a:t>2. Регуляционное упражнение (активизация зрительного, слухового, двигательного внимания) </a:t>
            </a:r>
          </a:p>
          <a:p>
            <a:r>
              <a:rPr lang="ru-RU" altLang="en-US"/>
              <a:t>3. Коррекционно – развивающие упражнения (главный блок заданий). </a:t>
            </a:r>
          </a:p>
          <a:p>
            <a:r>
              <a:rPr lang="ru-RU" altLang="en-US"/>
              <a:t>4. Завершение занятия (анализ результатов). </a:t>
            </a:r>
          </a:p>
        </p:txBody>
      </p:sp>
      <p:pic>
        <p:nvPicPr>
          <p:cNvPr id="8" name="Замещающее содержимое 5" descr="-5316956478231396897_12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300000">
            <a:off x="5436235" y="476885"/>
            <a:ext cx="2682875" cy="35769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Замещающее содержимое 5" descr="ca687f408673c4961180dc0ae2077efc"/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79705" y="692785"/>
            <a:ext cx="8067675" cy="5675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sz="20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Практика «Жизнелюбы» реализуется на базе </a:t>
            </a:r>
            <a:r>
              <a:rPr lang="ru-RU" altLang="en-US" sz="2000" i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БУ</a:t>
            </a:r>
            <a:r>
              <a:rPr lang="ru-RU" altLang="en-US" sz="20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«Янтиковский центр </a:t>
            </a:r>
            <a:r>
              <a:rPr lang="ru-RU" altLang="en-US" sz="2000" i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социального обслуживания </a:t>
            </a:r>
            <a:r>
              <a:rPr lang="ru-RU" altLang="en-US" sz="2000" i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населения»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1"/>
          </p:nvPr>
        </p:nvSpPr>
        <p:spPr>
          <a:xfrm>
            <a:off x="216535" y="1063625"/>
            <a:ext cx="7565390" cy="5064125"/>
          </a:xfrm>
        </p:spPr>
        <p:txBody>
          <a:bodyPr/>
          <a:lstStyle/>
          <a:p>
            <a:r>
              <a:rPr lang="ru-RU" altLang="en-US" sz="2000" dirty="0"/>
              <a:t>Занятия проводятся в уютном, светлом, просторном, кабинете 2 раза в неделю</a:t>
            </a:r>
          </a:p>
          <a:p>
            <a:r>
              <a:rPr lang="ru-RU" altLang="en-US" sz="2000" dirty="0"/>
              <a:t>с детьми занимается социальный работник центра Федорова </a:t>
            </a:r>
            <a:r>
              <a:rPr lang="ru-RU" altLang="en-US" sz="2000" dirty="0" err="1"/>
              <a:t>Н.Ю</a:t>
            </a:r>
            <a:r>
              <a:rPr lang="ru-RU" altLang="en-US" sz="2000" dirty="0"/>
              <a:t>., имеющая высшее педагогическое образование.</a:t>
            </a:r>
          </a:p>
          <a:p>
            <a:r>
              <a:rPr lang="ru-RU" altLang="en-US" sz="2000" dirty="0"/>
              <a:t>методика программы позволяет ребенку заниматься и не утомляться за счет постоянной смены видов деятельности и переключения внимания. Занятия направлены на развитие мелкой моторики.</a:t>
            </a:r>
          </a:p>
          <a:p>
            <a:endParaRPr lang="ru-RU" altLang="en-US" sz="2000" dirty="0"/>
          </a:p>
        </p:txBody>
      </p:sp>
      <p:pic>
        <p:nvPicPr>
          <p:cNvPr id="5" name="Изображение 4" descr="Screenshot_20230309-090549"/>
          <p:cNvPicPr>
            <a:picLocks noChangeAspect="1"/>
          </p:cNvPicPr>
          <p:nvPr/>
        </p:nvPicPr>
        <p:blipFill>
          <a:blip r:embed="rId3"/>
          <a:srcRect l="1067" t="4924" r="2331" b="9921"/>
          <a:stretch>
            <a:fillRect/>
          </a:stretch>
        </p:blipFill>
        <p:spPr>
          <a:xfrm>
            <a:off x="2555875" y="4077335"/>
            <a:ext cx="3712845" cy="2121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мещающее содержимое 7" descr="Screenshot_20230309-09083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">
            <a:off x="2952115" y="3475355"/>
            <a:ext cx="2620645" cy="25038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2541905"/>
          </a:xfrm>
        </p:spPr>
        <p:txBody>
          <a:bodyPr/>
          <a:lstStyle/>
          <a:p>
            <a:r>
              <a:rPr lang="ru-RU" altLang="en-US" sz="2400" b="1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Практика «Жизнелюбы» ведет работу по трем направлениям: </a:t>
            </a:r>
            <a:br>
              <a:rPr lang="ru-RU" altLang="en-US" sz="2400" b="1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altLang="en-US" sz="2400" b="1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«Мастерилка» - </a:t>
            </a:r>
            <a:r>
              <a:rPr lang="ru-RU" altLang="en-US" sz="2400"/>
              <a:t>направлена на создание условий для творческой самореализации ребенка, развития воображения, мелкой и крупной моторики, расширение сведений о работе с различными материалами.</a:t>
            </a:r>
          </a:p>
        </p:txBody>
      </p:sp>
      <p:pic>
        <p:nvPicPr>
          <p:cNvPr id="4" name="Изображение 3" descr="Screenshot_20230309-090627"/>
          <p:cNvPicPr>
            <a:picLocks noChangeAspect="1"/>
          </p:cNvPicPr>
          <p:nvPr/>
        </p:nvPicPr>
        <p:blipFill>
          <a:blip r:embed="rId3"/>
          <a:srcRect l="3070" t="4216" r="1413" b="9435"/>
          <a:stretch>
            <a:fillRect/>
          </a:stretch>
        </p:blipFill>
        <p:spPr>
          <a:xfrm>
            <a:off x="755650" y="2997200"/>
            <a:ext cx="2232660" cy="2952115"/>
          </a:xfrm>
          <a:prstGeom prst="rect">
            <a:avLst/>
          </a:prstGeom>
        </p:spPr>
      </p:pic>
      <p:pic>
        <p:nvPicPr>
          <p:cNvPr id="6" name="Изображение 5" descr="-5364043226899659787_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35" y="2757170"/>
            <a:ext cx="2421890" cy="3230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7350760" cy="251904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ru-RU" altLang="en-US" sz="2400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«Арт – Мозаика» - направлена на развитие положительных эмоций, развитие сенсорных навыков и эталонов, тактильных ощущений, </a:t>
            </a:r>
            <a:br>
              <a:rPr lang="ru-RU" altLang="en-US" sz="2400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altLang="en-US" sz="2400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Снижение эмоционального напряжения</a:t>
            </a:r>
          </a:p>
        </p:txBody>
      </p:sp>
      <p:pic>
        <p:nvPicPr>
          <p:cNvPr id="5" name="Замещающее содержимое 4" descr="Screenshot_20230309-09090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813" r="32233"/>
          <a:stretch>
            <a:fillRect/>
          </a:stretch>
        </p:blipFill>
        <p:spPr>
          <a:xfrm>
            <a:off x="1332230" y="3645535"/>
            <a:ext cx="2916555" cy="2641600"/>
          </a:xfrm>
          <a:prstGeom prst="rect">
            <a:avLst/>
          </a:prstGeom>
        </p:spPr>
      </p:pic>
      <p:pic>
        <p:nvPicPr>
          <p:cNvPr id="6" name="Замещающее содержимое 5" descr="Screenshot_20230309-09093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480000">
            <a:off x="4749800" y="2581910"/>
            <a:ext cx="2574290" cy="3769995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85" y="2348865"/>
            <a:ext cx="334835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16330"/>
          </a:xfrm>
        </p:spPr>
        <p:txBody>
          <a:bodyPr/>
          <a:lstStyle/>
          <a:p>
            <a:r>
              <a:rPr lang="ru-RU" altLang="en-US" sz="2400">
                <a:ln/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«Развиваемся играя» - направлена на развитие познавательных способностей: восприятие, память, внимание, мышление, речь через игровую деятельность</a:t>
            </a:r>
          </a:p>
        </p:txBody>
      </p:sp>
      <p:pic>
        <p:nvPicPr>
          <p:cNvPr id="5" name="Замещающее содержимое 4" descr="-5244993369179011447_12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9750" y="1412875"/>
            <a:ext cx="3384550" cy="3384550"/>
          </a:xfrm>
          <a:prstGeom prst="rect">
            <a:avLst/>
          </a:prstGeom>
        </p:spPr>
      </p:pic>
      <p:pic>
        <p:nvPicPr>
          <p:cNvPr id="102" name="Замещающее содержимое 1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8040" y="4581525"/>
            <a:ext cx="2332990" cy="19545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Замещающее содержимое 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445" y="1412875"/>
            <a:ext cx="3244215" cy="3244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Изображение 7" descr="Screenshot_20230309-090903"/>
          <p:cNvPicPr>
            <a:picLocks noChangeAspect="1"/>
          </p:cNvPicPr>
          <p:nvPr/>
        </p:nvPicPr>
        <p:blipFill>
          <a:blip r:embed="rId5"/>
          <a:srcRect l="74438" t="20920" r="1416" b="8469"/>
          <a:stretch>
            <a:fillRect/>
          </a:stretch>
        </p:blipFill>
        <p:spPr>
          <a:xfrm rot="540000">
            <a:off x="5632450" y="4027805"/>
            <a:ext cx="1417320" cy="2620010"/>
          </a:xfrm>
          <a:prstGeom prst="rect">
            <a:avLst/>
          </a:prstGeom>
        </p:spPr>
      </p:pic>
      <p:pic>
        <p:nvPicPr>
          <p:cNvPr id="103" name="Изображение 102"/>
          <p:cNvPicPr/>
          <p:nvPr/>
        </p:nvPicPr>
        <p:blipFill>
          <a:blip r:embed="rId6"/>
          <a:srcRect l="4537" t="18398" r="41901" b="21548"/>
          <a:stretch>
            <a:fillRect/>
          </a:stretch>
        </p:blipFill>
        <p:spPr>
          <a:xfrm>
            <a:off x="3348355" y="4365625"/>
            <a:ext cx="1656715" cy="22059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</TotalTime>
  <Words>373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SimSun</vt:lpstr>
      <vt:lpstr>Arial</vt:lpstr>
      <vt:lpstr>Blue Waves</vt:lpstr>
      <vt:lpstr>Директор Петрова Марина Алексеевна</vt:lpstr>
      <vt:lpstr>Практика направлена на социальную адаптацию ребенка с особыми потребностями .</vt:lpstr>
      <vt:lpstr>Презентация PowerPoint</vt:lpstr>
      <vt:lpstr>Презентация PowerPoint</vt:lpstr>
      <vt:lpstr>Структура основных занятий:</vt:lpstr>
      <vt:lpstr>Практика «Жизнелюбы» реализуется на базе БУ «Янтиковский центр социального обслуживания населения»</vt:lpstr>
      <vt:lpstr>Практика «Жизнелюбы» ведет работу по трем направлениям:  1. «Мастерилка» - направлена на создание условий для творческой самореализации ребенка, развития воображения, мелкой и крупной моторики, расширение сведений о работе с различными материалами.</vt:lpstr>
      <vt:lpstr>2. «Арт – Мозаика» - направлена на развитие положительных эмоций, развитие сенсорных навыков и эталонов, тактильных ощущений,  Снижение эмоционального напряжения</vt:lpstr>
      <vt:lpstr>3. «Развиваемся играя» - направлена на развитие познавательных способностей: восприятие, память, внимание, мышление, речь через игровую деятельность</vt:lpstr>
      <vt:lpstr>Результаты работы: </vt:lpstr>
      <vt:lpstr>Оценка возможностей тиражирования практики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cson2</dc:creator>
  <cp:lastModifiedBy>cson2</cp:lastModifiedBy>
  <cp:revision>53</cp:revision>
  <dcterms:created xsi:type="dcterms:W3CDTF">2022-03-10T05:59:00Z</dcterms:created>
  <dcterms:modified xsi:type="dcterms:W3CDTF">2023-03-09T08:13:30Z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3D4F91B9FE7E47AB84CD26456CD89556</vt:lpwstr>
  </property>
  <property fmtid="{D5CDD505-2E9C-101B-9397-08002B2CF9AE}" pid="3" name="KSOProductBuildVer">
    <vt:lpwstr>1049-11.2.0.11486</vt:lpwstr>
  </property>
</Properties>
</file>