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8" r:id="rId4"/>
    <p:sldId id="259" r:id="rId5"/>
    <p:sldId id="260" r:id="rId6"/>
    <p:sldId id="263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D1C"/>
    <a:srgbClr val="904D30"/>
    <a:srgbClr val="BD5F17"/>
    <a:srgbClr val="975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0" autoAdjust="0"/>
    <p:restoredTop sz="94660"/>
  </p:normalViewPr>
  <p:slideViewPr>
    <p:cSldViewPr>
      <p:cViewPr varScale="1">
        <p:scale>
          <a:sx n="112" d="100"/>
          <a:sy n="112" d="100"/>
        </p:scale>
        <p:origin x="13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8CAAB-1D74-46DA-A486-B99F1E9C2600}" type="datetimeFigureOut">
              <a:rPr lang="ru-RU" smtClean="0"/>
              <a:t>15.06.2023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EBDC8-05B2-4FBB-8243-FA942B401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1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08BBA-41A3-4D37-BA95-D5B8BCC10D6E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4E8-6D3C-4D96-98E9-9ED31D194B70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61A0-2F77-42A0-9E81-D60BA10DF300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15F5-6D6A-4F79-A4E4-8B677D85195D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0692-63D8-461B-9538-A32F46B6A269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84A74-5500-441D-8B73-0FC010770EFA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59F5-1C61-4BA7-9BC6-D5B093F313D2}" type="datetime1">
              <a:rPr lang="ru-RU" smtClean="0"/>
              <a:t>15.06.2023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95A4-7AA1-4EB1-8FC0-B5D5F8B866C3}" type="datetime1">
              <a:rPr lang="ru-RU" smtClean="0"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65BF-0463-4336-8966-EBF675BED151}" type="datetime1">
              <a:rPr lang="ru-RU" smtClean="0"/>
              <a:t>15.06.2023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A7AF-06ED-4F12-BC93-24CBE37A3B47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E18F-C17D-466D-982D-68136F9BD8CC}" type="datetime1">
              <a:rPr lang="ru-RU" smtClean="0"/>
              <a:t>15.06.2023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914C8-2F5C-4820-B5EE-9BB4AC4CE64F}" type="datetime1">
              <a:rPr lang="ru-RU" smtClean="0"/>
              <a:t>15.06.2023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4B72473-7DB5-4A7E-AFD4-2C998E2F7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7BB84D2-A786-4D6B-AAB4-E3A744CC16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7573A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BAD4B27-E30B-46C2-B6E9-3EA52AA921A7}"/>
              </a:ext>
            </a:extLst>
          </p:cNvPr>
          <p:cNvSpPr/>
          <p:nvPr/>
        </p:nvSpPr>
        <p:spPr>
          <a:xfrm>
            <a:off x="-178" y="5013178"/>
            <a:ext cx="9144000" cy="1844822"/>
          </a:xfrm>
          <a:prstGeom prst="rect">
            <a:avLst/>
          </a:prstGeom>
          <a:solidFill>
            <a:srgbClr val="542D1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5240" y="2428823"/>
            <a:ext cx="6309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ЭКОСИСТЕМА ПОДДЕРЖКИ СЕМЕЙ</a:t>
            </a:r>
          </a:p>
          <a:p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С ДЕТЬМИ ЧЕРЕЗ СОЗДАНИЕ СЕТИ </a:t>
            </a:r>
          </a:p>
          <a:p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СЕМЕЙНЫХ МЦФ</a:t>
            </a:r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34" y="3870070"/>
            <a:ext cx="285046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 Medium" panose="00000600000000000000" pitchFamily="2" charset="-52"/>
              </a:rPr>
              <a:t>Светлана Черенкова, </a:t>
            </a:r>
          </a:p>
          <a:p>
            <a:r>
              <a:rPr lang="ru-RU" sz="1100" dirty="0">
                <a:solidFill>
                  <a:schemeClr val="bg1"/>
                </a:solidFill>
                <a:latin typeface="Montserrat Medium" panose="00000600000000000000" pitchFamily="2" charset="-52"/>
              </a:rPr>
              <a:t>Президент АНО «</a:t>
            </a:r>
            <a:r>
              <a:rPr lang="ru-RU" sz="1100">
                <a:solidFill>
                  <a:schemeClr val="bg1"/>
                </a:solidFill>
                <a:latin typeface="Montserrat Medium" panose="00000600000000000000" pitchFamily="2" charset="-52"/>
              </a:rPr>
              <a:t>Святые Покрова»</a:t>
            </a:r>
            <a:endParaRPr lang="ru-RU" sz="11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E6095E1-8941-4BE6-9824-398F19C19F9F}"/>
              </a:ext>
            </a:extLst>
          </p:cNvPr>
          <p:cNvSpPr/>
          <p:nvPr/>
        </p:nvSpPr>
        <p:spPr>
          <a:xfrm>
            <a:off x="630034" y="5397023"/>
            <a:ext cx="7614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В Орловской области в апреле 2021 года был создан первый  семейный многофункциональный </a:t>
            </a: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центр для оказания комплексной помощи, социального сопровождения и развития семей с детьми. 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5771E38-F3AB-4834-A413-325308EC98F9}"/>
              </a:ext>
            </a:extLst>
          </p:cNvPr>
          <p:cNvCxnSpPr>
            <a:cxnSpLocks/>
          </p:cNvCxnSpPr>
          <p:nvPr/>
        </p:nvCxnSpPr>
        <p:spPr>
          <a:xfrm flipH="1">
            <a:off x="-178" y="3717032"/>
            <a:ext cx="8482459" cy="0"/>
          </a:xfrm>
          <a:prstGeom prst="line">
            <a:avLst/>
          </a:prstGeom>
          <a:ln w="57150">
            <a:solidFill>
              <a:srgbClr val="542D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F43093-5AED-4532-93C6-6382C2C99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0" y="284361"/>
            <a:ext cx="1080120" cy="107912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D0F3416-AEB1-45FF-B401-6B7D165D33AC}"/>
              </a:ext>
            </a:extLst>
          </p:cNvPr>
          <p:cNvSpPr/>
          <p:nvPr/>
        </p:nvSpPr>
        <p:spPr>
          <a:xfrm>
            <a:off x="2112457" y="515027"/>
            <a:ext cx="1440072" cy="6290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13" y="710880"/>
            <a:ext cx="1307415" cy="1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0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03FA3B-AC4F-45C3-A6D5-BF7E976A5026}"/>
              </a:ext>
            </a:extLst>
          </p:cNvPr>
          <p:cNvSpPr/>
          <p:nvPr/>
        </p:nvSpPr>
        <p:spPr>
          <a:xfrm>
            <a:off x="0" y="4327754"/>
            <a:ext cx="5292080" cy="546810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E2FCC1-CE55-4F69-B0AF-64F1D422EAB6}"/>
              </a:ext>
            </a:extLst>
          </p:cNvPr>
          <p:cNvSpPr/>
          <p:nvPr/>
        </p:nvSpPr>
        <p:spPr>
          <a:xfrm>
            <a:off x="0" y="1202415"/>
            <a:ext cx="4612160" cy="570401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84F956-7B42-40BB-9853-43BB78BFF139}"/>
              </a:ext>
            </a:extLst>
          </p:cNvPr>
          <p:cNvSpPr/>
          <p:nvPr/>
        </p:nvSpPr>
        <p:spPr>
          <a:xfrm>
            <a:off x="1261520" y="1196752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СЕМЕЙНЫЙ МФЦ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D34C67-67BB-4C76-A399-536CA9374C3F}"/>
              </a:ext>
            </a:extLst>
          </p:cNvPr>
          <p:cNvSpPr/>
          <p:nvPr/>
        </p:nvSpPr>
        <p:spPr>
          <a:xfrm>
            <a:off x="1261520" y="4351343"/>
            <a:ext cx="3191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ПРИНЦИП РАБОТЫ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E3D24E6-60F6-4327-8C79-28DC5628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157192"/>
            <a:ext cx="6552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2D1C"/>
                </a:solidFill>
                <a:latin typeface="Montserrat" panose="00000500000000000000"/>
              </a:rPr>
              <a:t>Запросы данной группы населения теперь обрабатываются в режиме «одного окна» с использованием </a:t>
            </a:r>
            <a:r>
              <a:rPr lang="ru-RU" u="sng" dirty="0">
                <a:solidFill>
                  <a:srgbClr val="542D1C"/>
                </a:solidFill>
                <a:latin typeface="Montserrat" panose="00000500000000000000"/>
              </a:rPr>
              <a:t>новых цифровых технологий и  социальных сервисов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1979010"/>
            <a:ext cx="6623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 panose="00000500000000000000"/>
              </a:rPr>
              <a:t>«Мой </a:t>
            </a:r>
            <a:r>
              <a:rPr lang="ru-RU" dirty="0">
                <a:solidFill>
                  <a:srgbClr val="542D1C"/>
                </a:solidFill>
                <a:latin typeface="Montserrat" panose="00000500000000000000"/>
              </a:rPr>
              <a:t>семейный</a:t>
            </a:r>
            <a:r>
              <a:rPr lang="ru-RU" dirty="0">
                <a:latin typeface="Montserrat" panose="00000500000000000000"/>
              </a:rPr>
              <a:t> центр» оказывает консультационную, срочную социальную, правовую, психологическую и гуманитарная помощь, а также организует эффективное взаимодействие профильных ведомств, организаций и участников некоммерческого сектора в вопросах социальной поддержки семей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327127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304A411-9570-4BCC-AF09-E9C93C2D2847}"/>
              </a:ext>
            </a:extLst>
          </p:cNvPr>
          <p:cNvSpPr/>
          <p:nvPr/>
        </p:nvSpPr>
        <p:spPr>
          <a:xfrm>
            <a:off x="1684765" y="5330345"/>
            <a:ext cx="3535307" cy="489051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6255BCE-CAE0-4A0D-9B30-B7085D8F8E08}"/>
              </a:ext>
            </a:extLst>
          </p:cNvPr>
          <p:cNvSpPr/>
          <p:nvPr/>
        </p:nvSpPr>
        <p:spPr>
          <a:xfrm>
            <a:off x="1732781" y="3961861"/>
            <a:ext cx="2832933" cy="489051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0E5ACF7-6444-424D-B1E0-A23958F89E21}"/>
              </a:ext>
            </a:extLst>
          </p:cNvPr>
          <p:cNvSpPr/>
          <p:nvPr/>
        </p:nvSpPr>
        <p:spPr>
          <a:xfrm>
            <a:off x="1701223" y="2189639"/>
            <a:ext cx="1928387" cy="489051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6FA74C3-2864-4FDB-9C5E-A52196A25B41}"/>
              </a:ext>
            </a:extLst>
          </p:cNvPr>
          <p:cNvSpPr/>
          <p:nvPr/>
        </p:nvSpPr>
        <p:spPr>
          <a:xfrm>
            <a:off x="1719915" y="610837"/>
            <a:ext cx="1549655" cy="489051"/>
          </a:xfrm>
          <a:prstGeom prst="rect">
            <a:avLst/>
          </a:prstGeom>
          <a:solidFill>
            <a:srgbClr val="BD5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Попасть в яблочко">
            <a:extLst>
              <a:ext uri="{FF2B5EF4-FFF2-40B4-BE49-F238E27FC236}">
                <a16:creationId xmlns:a16="http://schemas.microsoft.com/office/drawing/2014/main" id="{DBDC45FF-67B3-4841-8AB8-E0F8E6F1D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164" y="348315"/>
            <a:ext cx="914400" cy="914400"/>
          </a:xfrm>
          <a:prstGeom prst="rect">
            <a:avLst/>
          </a:prstGeom>
        </p:spPr>
      </p:pic>
      <p:pic>
        <p:nvPicPr>
          <p:cNvPr id="13" name="Рисунок 12" descr="Вопросы">
            <a:extLst>
              <a:ext uri="{FF2B5EF4-FFF2-40B4-BE49-F238E27FC236}">
                <a16:creationId xmlns:a16="http://schemas.microsoft.com/office/drawing/2014/main" id="{481196FA-0986-40C5-9C2F-3CA156094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655" y="1844824"/>
            <a:ext cx="914400" cy="914400"/>
          </a:xfrm>
          <a:prstGeom prst="rect">
            <a:avLst/>
          </a:prstGeom>
        </p:spPr>
      </p:pic>
      <p:pic>
        <p:nvPicPr>
          <p:cNvPr id="17" name="Рисунок 16" descr="Семья с девочкой">
            <a:extLst>
              <a:ext uri="{FF2B5EF4-FFF2-40B4-BE49-F238E27FC236}">
                <a16:creationId xmlns:a16="http://schemas.microsoft.com/office/drawing/2014/main" id="{3349C0B5-F152-4CA5-A0E6-F541607C30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825" y="3710198"/>
            <a:ext cx="788082" cy="788082"/>
          </a:xfrm>
          <a:prstGeom prst="rect">
            <a:avLst/>
          </a:prstGeom>
        </p:spPr>
      </p:pic>
      <p:pic>
        <p:nvPicPr>
          <p:cNvPr id="19" name="Рисунок 18" descr="Круги со стрелками">
            <a:extLst>
              <a:ext uri="{FF2B5EF4-FFF2-40B4-BE49-F238E27FC236}">
                <a16:creationId xmlns:a16="http://schemas.microsoft.com/office/drawing/2014/main" id="{076BCD34-5753-4223-BE8A-F8819B7087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576" y="5096391"/>
            <a:ext cx="914400" cy="91440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BC3E61-FBF1-4330-804D-95819B6D6A02}"/>
              </a:ext>
            </a:extLst>
          </p:cNvPr>
          <p:cNvSpPr/>
          <p:nvPr/>
        </p:nvSpPr>
        <p:spPr>
          <a:xfrm>
            <a:off x="1605662" y="1115452"/>
            <a:ext cx="548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Улучшение качества жизни семей с детьми</a:t>
            </a:r>
            <a:endParaRPr lang="ru-RU" i="1" dirty="0">
              <a:solidFill>
                <a:srgbClr val="542D1C"/>
              </a:solidFill>
              <a:latin typeface="Montserrat" panose="00000500000000000000" pitchFamily="2" charset="-52"/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98BDBCE-7EF4-436D-A5E5-1149FCF9ED46}"/>
              </a:ext>
            </a:extLst>
          </p:cNvPr>
          <p:cNvSpPr/>
          <p:nvPr/>
        </p:nvSpPr>
        <p:spPr>
          <a:xfrm>
            <a:off x="1541378" y="617183"/>
            <a:ext cx="1783603" cy="523220"/>
          </a:xfrm>
          <a:prstGeom prst="rect">
            <a:avLst/>
          </a:prstGeom>
          <a:solidFill>
            <a:srgbClr val="542D1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ЦЕЛЬ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51D8C1C-3ADB-4131-9545-BBF826668387}"/>
              </a:ext>
            </a:extLst>
          </p:cNvPr>
          <p:cNvSpPr/>
          <p:nvPr/>
        </p:nvSpPr>
        <p:spPr>
          <a:xfrm>
            <a:off x="1781027" y="2180316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ЗАДАЧА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58F44AD-0121-462E-B79A-12E940A6892C}"/>
              </a:ext>
            </a:extLst>
          </p:cNvPr>
          <p:cNvSpPr/>
          <p:nvPr/>
        </p:nvSpPr>
        <p:spPr>
          <a:xfrm>
            <a:off x="1611409" y="2719100"/>
            <a:ext cx="6482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Создание целостной экосистемы поддержки семей с детьми с доступными социальными сервисами</a:t>
            </a:r>
            <a:endParaRPr lang="ru-RU" i="1" dirty="0">
              <a:solidFill>
                <a:srgbClr val="542D1C"/>
              </a:solidFill>
              <a:latin typeface="Montserrat" panose="00000500000000000000" pitchFamily="2" charset="-52"/>
              <a:cs typeface="Arial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0A0679B-4B8C-4E48-9B8A-E9BC269CB5DF}"/>
              </a:ext>
            </a:extLst>
          </p:cNvPr>
          <p:cNvSpPr/>
          <p:nvPr/>
        </p:nvSpPr>
        <p:spPr>
          <a:xfrm>
            <a:off x="1772145" y="3961861"/>
            <a:ext cx="2674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АУДИТОРИЯ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AEB1968-DBC3-4D20-A066-1C8397D13B67}"/>
              </a:ext>
            </a:extLst>
          </p:cNvPr>
          <p:cNvSpPr/>
          <p:nvPr/>
        </p:nvSpPr>
        <p:spPr>
          <a:xfrm>
            <a:off x="1640232" y="4427820"/>
            <a:ext cx="210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  <a:cs typeface="Arial" pitchFamily="34" charset="0"/>
              </a:rPr>
              <a:t>Семьи с детьми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F586523-1011-4EAC-8E8A-ACA2D9421553}"/>
              </a:ext>
            </a:extLst>
          </p:cNvPr>
          <p:cNvSpPr/>
          <p:nvPr/>
        </p:nvSpPr>
        <p:spPr>
          <a:xfrm>
            <a:off x="2017854" y="5329228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Arial" pitchFamily="34" charset="0"/>
              </a:rPr>
              <a:t>РЕСУРСЫ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E27CBC4-931A-48A8-8385-190ED0D4A5DA}"/>
              </a:ext>
            </a:extLst>
          </p:cNvPr>
          <p:cNvSpPr/>
          <p:nvPr/>
        </p:nvSpPr>
        <p:spPr>
          <a:xfrm>
            <a:off x="1590865" y="5879013"/>
            <a:ext cx="7889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  <a:cs typeface="Arial" pitchFamily="34" charset="0"/>
              </a:rPr>
              <a:t>Объединение ресурсов региональных ИОВ, ЦУР и  некоммерческого сектора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E4A5EE45-AF29-478A-B311-CD9A7923D335}"/>
              </a:ext>
            </a:extLst>
          </p:cNvPr>
          <p:cNvCxnSpPr>
            <a:cxnSpLocks/>
          </p:cNvCxnSpPr>
          <p:nvPr/>
        </p:nvCxnSpPr>
        <p:spPr>
          <a:xfrm flipV="1">
            <a:off x="0" y="1680830"/>
            <a:ext cx="9144000" cy="19979"/>
          </a:xfrm>
          <a:prstGeom prst="line">
            <a:avLst/>
          </a:prstGeom>
          <a:ln w="38100">
            <a:solidFill>
              <a:srgbClr val="904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2C53E60-8826-4061-AB88-239C4AF1065D}"/>
              </a:ext>
            </a:extLst>
          </p:cNvPr>
          <p:cNvCxnSpPr>
            <a:cxnSpLocks/>
          </p:cNvCxnSpPr>
          <p:nvPr/>
        </p:nvCxnSpPr>
        <p:spPr>
          <a:xfrm flipV="1">
            <a:off x="-6286" y="3521252"/>
            <a:ext cx="9144000" cy="19979"/>
          </a:xfrm>
          <a:prstGeom prst="line">
            <a:avLst/>
          </a:prstGeom>
          <a:ln w="38100">
            <a:solidFill>
              <a:srgbClr val="904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019BF3B7-1043-4C38-B3AA-E42EC39943AE}"/>
              </a:ext>
            </a:extLst>
          </p:cNvPr>
          <p:cNvCxnSpPr>
            <a:cxnSpLocks/>
          </p:cNvCxnSpPr>
          <p:nvPr/>
        </p:nvCxnSpPr>
        <p:spPr>
          <a:xfrm flipV="1">
            <a:off x="-8585" y="4993197"/>
            <a:ext cx="9144000" cy="19979"/>
          </a:xfrm>
          <a:prstGeom prst="line">
            <a:avLst/>
          </a:prstGeom>
          <a:ln w="38100">
            <a:solidFill>
              <a:srgbClr val="904D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омер слайда 40">
            <a:extLst>
              <a:ext uri="{FF2B5EF4-FFF2-40B4-BE49-F238E27FC236}">
                <a16:creationId xmlns:a16="http://schemas.microsoft.com/office/drawing/2014/main" id="{9A5F1CB6-A565-4791-B904-FF61D597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1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F9792BA-4166-4651-B56F-58EA309DBAF9}"/>
              </a:ext>
            </a:extLst>
          </p:cNvPr>
          <p:cNvSpPr/>
          <p:nvPr/>
        </p:nvSpPr>
        <p:spPr>
          <a:xfrm>
            <a:off x="0" y="1267918"/>
            <a:ext cx="3995936" cy="616129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8D96FE-20BC-4A37-B4A4-B0F496CCC78F}"/>
              </a:ext>
            </a:extLst>
          </p:cNvPr>
          <p:cNvSpPr/>
          <p:nvPr/>
        </p:nvSpPr>
        <p:spPr>
          <a:xfrm>
            <a:off x="0" y="836712"/>
            <a:ext cx="7776864" cy="616129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0CB840-4047-4B9D-89E4-48B65C725AA3}"/>
              </a:ext>
            </a:extLst>
          </p:cNvPr>
          <p:cNvSpPr/>
          <p:nvPr/>
        </p:nvSpPr>
        <p:spPr>
          <a:xfrm>
            <a:off x="899592" y="90872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Новые форматы взаимодействия </a:t>
            </a: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с населением: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23C849-8AA0-4D21-B902-133E596D667A}"/>
              </a:ext>
            </a:extLst>
          </p:cNvPr>
          <p:cNvSpPr/>
          <p:nvPr/>
        </p:nvSpPr>
        <p:spPr>
          <a:xfrm>
            <a:off x="1547450" y="1976046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  <a:cs typeface="Arial" panose="020B0604020202020204" pitchFamily="34" charset="0"/>
              </a:rPr>
              <a:t>о</a:t>
            </a:r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рганизация работы «одного окна»</a:t>
            </a:r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 по навигации, консультированию и оказанию срочной комплексной помощи с использованием С</a:t>
            </a:r>
            <a:r>
              <a:rPr lang="en-US" dirty="0">
                <a:solidFill>
                  <a:srgbClr val="542D1C"/>
                </a:solidFill>
                <a:latin typeface="Montserrat" panose="00000500000000000000" pitchFamily="2" charset="-52"/>
              </a:rPr>
              <a:t>RM</a:t>
            </a:r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-системы, регионального портала «Обращаем внимание» и системы «Инцидент Менеджмент»;</a:t>
            </a:r>
          </a:p>
          <a:p>
            <a:endParaRPr lang="ru-RU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организация работы службы социального сопровождения </a:t>
            </a:r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с кураторством каждого случая;</a:t>
            </a:r>
          </a:p>
          <a:p>
            <a:endParaRPr lang="ru-RU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организация </a:t>
            </a:r>
            <a:r>
              <a:rPr lang="ru-RU" b="1" u="sng" dirty="0" err="1">
                <a:solidFill>
                  <a:srgbClr val="542D1C"/>
                </a:solidFill>
                <a:latin typeface="Montserrat" panose="00000500000000000000" pitchFamily="2" charset="-52"/>
              </a:rPr>
              <a:t>проактивного</a:t>
            </a:r>
            <a:r>
              <a:rPr lang="ru-RU" b="1" u="sng" dirty="0">
                <a:solidFill>
                  <a:srgbClr val="542D1C"/>
                </a:solidFill>
                <a:latin typeface="Montserrat" panose="00000500000000000000" pitchFamily="2" charset="-52"/>
              </a:rPr>
              <a:t> информирования </a:t>
            </a:r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семей </a:t>
            </a:r>
          </a:p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по доступным видам поддержки;</a:t>
            </a:r>
          </a:p>
          <a:p>
            <a:endParaRPr lang="ru-RU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организация мероприятий </a:t>
            </a:r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по раскрытию семейного потенциала и развитию членов семьи.</a:t>
            </a:r>
          </a:p>
        </p:txBody>
      </p:sp>
      <p:pic>
        <p:nvPicPr>
          <p:cNvPr id="6" name="Рисунок 5" descr="Полотно пилы">
            <a:extLst>
              <a:ext uri="{FF2B5EF4-FFF2-40B4-BE49-F238E27FC236}">
                <a16:creationId xmlns:a16="http://schemas.microsoft.com/office/drawing/2014/main" id="{16579B1E-5D93-41B3-B35D-21AF44B32D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608" y="2042112"/>
            <a:ext cx="503842" cy="503842"/>
          </a:xfrm>
          <a:prstGeom prst="rect">
            <a:avLst/>
          </a:prstGeom>
        </p:spPr>
      </p:pic>
      <p:pic>
        <p:nvPicPr>
          <p:cNvPr id="7" name="Рисунок 6" descr="Полотно пилы">
            <a:extLst>
              <a:ext uri="{FF2B5EF4-FFF2-40B4-BE49-F238E27FC236}">
                <a16:creationId xmlns:a16="http://schemas.microsoft.com/office/drawing/2014/main" id="{5E417E67-1D88-41E6-B842-8FCF83E25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608" y="3653079"/>
            <a:ext cx="503842" cy="503842"/>
          </a:xfrm>
          <a:prstGeom prst="rect">
            <a:avLst/>
          </a:prstGeom>
        </p:spPr>
      </p:pic>
      <p:pic>
        <p:nvPicPr>
          <p:cNvPr id="8" name="Рисунок 7" descr="Полотно пилы">
            <a:extLst>
              <a:ext uri="{FF2B5EF4-FFF2-40B4-BE49-F238E27FC236}">
                <a16:creationId xmlns:a16="http://schemas.microsoft.com/office/drawing/2014/main" id="{E25BD01F-D696-4B5C-BF26-391C1D1CD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282" y="4424305"/>
            <a:ext cx="503842" cy="503842"/>
          </a:xfrm>
          <a:prstGeom prst="rect">
            <a:avLst/>
          </a:prstGeom>
        </p:spPr>
      </p:pic>
      <p:pic>
        <p:nvPicPr>
          <p:cNvPr id="9" name="Рисунок 8" descr="Полотно пилы">
            <a:extLst>
              <a:ext uri="{FF2B5EF4-FFF2-40B4-BE49-F238E27FC236}">
                <a16:creationId xmlns:a16="http://schemas.microsoft.com/office/drawing/2014/main" id="{44F7C14B-2C96-49AA-BCAF-5752F39B1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608" y="5204282"/>
            <a:ext cx="503842" cy="50384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E6EA15A-1745-49AA-9E3A-45CDD72B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2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7B62EF-CEB9-4A3B-88E0-6AEE4ECBED47}"/>
              </a:ext>
            </a:extLst>
          </p:cNvPr>
          <p:cNvSpPr/>
          <p:nvPr/>
        </p:nvSpPr>
        <p:spPr>
          <a:xfrm>
            <a:off x="1475656" y="2156271"/>
            <a:ext cx="6606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очную площадку по адресу:</a:t>
            </a:r>
          </a:p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	</a:t>
            </a:r>
          </a:p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	г. Орел ул. Лескова, 22 (Семейный МФЦ)</a:t>
            </a:r>
          </a:p>
          <a:p>
            <a:endParaRPr lang="ru-RU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региональный номер телефона поддержки семьи — 	</a:t>
            </a:r>
          </a:p>
          <a:p>
            <a:endParaRPr lang="ru-RU" b="1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	8-800-550-05-11</a:t>
            </a:r>
          </a:p>
          <a:p>
            <a:endParaRPr lang="ru-RU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семейный портал </a:t>
            </a:r>
          </a:p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	</a:t>
            </a:r>
          </a:p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	семейный-портал57.рф</a:t>
            </a:r>
          </a:p>
          <a:p>
            <a:endParaRPr lang="ru-RU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паблик в соцсетях </a:t>
            </a:r>
          </a:p>
          <a:p>
            <a:r>
              <a:rPr lang="ru-RU" dirty="0">
                <a:solidFill>
                  <a:srgbClr val="542D1C"/>
                </a:solidFill>
                <a:latin typeface="Montserrat" panose="00000500000000000000" pitchFamily="2" charset="-52"/>
              </a:rPr>
              <a:t>	</a:t>
            </a:r>
          </a:p>
          <a:p>
            <a:r>
              <a:rPr lang="ru-RU" b="1" dirty="0">
                <a:solidFill>
                  <a:srgbClr val="542D1C"/>
                </a:solidFill>
                <a:latin typeface="Montserrat" panose="00000500000000000000" pitchFamily="2" charset="-52"/>
              </a:rPr>
              <a:t>	</a:t>
            </a:r>
            <a:r>
              <a:rPr lang="ru-RU" b="1" dirty="0" err="1">
                <a:solidFill>
                  <a:srgbClr val="542D1C"/>
                </a:solidFill>
                <a:latin typeface="Montserrat" panose="00000500000000000000" pitchFamily="2" charset="-52"/>
              </a:rPr>
              <a:t>msc.orel</a:t>
            </a:r>
            <a:endParaRPr lang="ru-RU" b="1" i="0" dirty="0">
              <a:solidFill>
                <a:srgbClr val="542D1C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953CF74-C95D-4175-AD70-A3219E6C7A27}"/>
              </a:ext>
            </a:extLst>
          </p:cNvPr>
          <p:cNvSpPr/>
          <p:nvPr/>
        </p:nvSpPr>
        <p:spPr>
          <a:xfrm>
            <a:off x="1829927" y="5915415"/>
            <a:ext cx="465913" cy="465913"/>
          </a:xfrm>
          <a:prstGeom prst="ellipse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94E4EA7-03B8-42E5-ACEA-557188C9F539}"/>
              </a:ext>
            </a:extLst>
          </p:cNvPr>
          <p:cNvSpPr/>
          <p:nvPr/>
        </p:nvSpPr>
        <p:spPr>
          <a:xfrm>
            <a:off x="1829928" y="4867775"/>
            <a:ext cx="465913" cy="465913"/>
          </a:xfrm>
          <a:prstGeom prst="ellipse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2872C91E-9C86-4155-B13D-442E81969B64}"/>
              </a:ext>
            </a:extLst>
          </p:cNvPr>
          <p:cNvSpPr/>
          <p:nvPr/>
        </p:nvSpPr>
        <p:spPr>
          <a:xfrm>
            <a:off x="1829929" y="3698493"/>
            <a:ext cx="465913" cy="465913"/>
          </a:xfrm>
          <a:prstGeom prst="ellipse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E75A788-1EBD-49E3-A578-0941B4CEB5D7}"/>
              </a:ext>
            </a:extLst>
          </p:cNvPr>
          <p:cNvSpPr/>
          <p:nvPr/>
        </p:nvSpPr>
        <p:spPr>
          <a:xfrm>
            <a:off x="1829929" y="2645863"/>
            <a:ext cx="465913" cy="465913"/>
          </a:xfrm>
          <a:prstGeom prst="ellipse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6B617AE-CC77-4C8C-B660-B5750902A83B}"/>
              </a:ext>
            </a:extLst>
          </p:cNvPr>
          <p:cNvSpPr/>
          <p:nvPr/>
        </p:nvSpPr>
        <p:spPr>
          <a:xfrm>
            <a:off x="0" y="737411"/>
            <a:ext cx="6390456" cy="1069596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11B314-5EBA-4F77-A401-94F9A49024B2}"/>
              </a:ext>
            </a:extLst>
          </p:cNvPr>
          <p:cNvSpPr/>
          <p:nvPr/>
        </p:nvSpPr>
        <p:spPr>
          <a:xfrm>
            <a:off x="919572" y="783278"/>
            <a:ext cx="6390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Единый маршрут приема обращений семей через</a:t>
            </a:r>
            <a:r>
              <a:rPr lang="ru-RU" sz="2800" dirty="0">
                <a:solidFill>
                  <a:schemeClr val="bg1"/>
                </a:solidFill>
                <a:latin typeface="Montserrat" panose="00000500000000000000" pitchFamily="2" charset="-52"/>
              </a:rPr>
              <a:t>:</a:t>
            </a:r>
          </a:p>
        </p:txBody>
      </p:sp>
      <p:pic>
        <p:nvPicPr>
          <p:cNvPr id="9" name="Рисунок 8" descr="Телефонная трубка">
            <a:extLst>
              <a:ext uri="{FF2B5EF4-FFF2-40B4-BE49-F238E27FC236}">
                <a16:creationId xmlns:a16="http://schemas.microsoft.com/office/drawing/2014/main" id="{04357B1F-1638-4075-911F-37CF57390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937" y="3762733"/>
            <a:ext cx="322837" cy="322837"/>
          </a:xfrm>
          <a:prstGeom prst="rect">
            <a:avLst/>
          </a:prstGeom>
        </p:spPr>
      </p:pic>
      <p:pic>
        <p:nvPicPr>
          <p:cNvPr id="11" name="Рисунок 10" descr="Маркер">
            <a:extLst>
              <a:ext uri="{FF2B5EF4-FFF2-40B4-BE49-F238E27FC236}">
                <a16:creationId xmlns:a16="http://schemas.microsoft.com/office/drawing/2014/main" id="{CADE3669-8D90-4116-AF2C-C21F2F541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9929" y="2645861"/>
            <a:ext cx="465914" cy="465914"/>
          </a:xfrm>
          <a:prstGeom prst="rect">
            <a:avLst/>
          </a:prstGeom>
        </p:spPr>
      </p:pic>
      <p:pic>
        <p:nvPicPr>
          <p:cNvPr id="15" name="Рисунок 14" descr="Лупа">
            <a:extLst>
              <a:ext uri="{FF2B5EF4-FFF2-40B4-BE49-F238E27FC236}">
                <a16:creationId xmlns:a16="http://schemas.microsoft.com/office/drawing/2014/main" id="{E1A36C66-984E-45A1-9658-60F76E8FC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1831" y="4918974"/>
            <a:ext cx="341055" cy="341055"/>
          </a:xfrm>
          <a:prstGeom prst="rect">
            <a:avLst/>
          </a:prstGeom>
        </p:spPr>
      </p:pic>
      <p:pic>
        <p:nvPicPr>
          <p:cNvPr id="23" name="Рисунок 22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06C1E2A7-78B2-4D9F-9F2F-63C1C789A4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434" y="2139900"/>
            <a:ext cx="587230" cy="587230"/>
          </a:xfrm>
          <a:prstGeom prst="rect">
            <a:avLst/>
          </a:prstGeom>
        </p:spPr>
      </p:pic>
      <p:pic>
        <p:nvPicPr>
          <p:cNvPr id="24" name="Рисунок 23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498B52C4-B2DF-4E14-8F4E-1B5F48C971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434" y="3232391"/>
            <a:ext cx="587230" cy="587230"/>
          </a:xfrm>
          <a:prstGeom prst="rect">
            <a:avLst/>
          </a:prstGeom>
        </p:spPr>
      </p:pic>
      <p:pic>
        <p:nvPicPr>
          <p:cNvPr id="25" name="Рисунок 24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D6C1D348-24B6-48B9-B7D2-F10C567828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434" y="4306991"/>
            <a:ext cx="587230" cy="587230"/>
          </a:xfrm>
          <a:prstGeom prst="rect">
            <a:avLst/>
          </a:prstGeom>
        </p:spPr>
      </p:pic>
      <p:pic>
        <p:nvPicPr>
          <p:cNvPr id="26" name="Рисунок 25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2085B0E0-77EF-4D80-A088-12F0E01A2D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0434" y="5439487"/>
            <a:ext cx="587230" cy="58723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5A72D8-6CE1-404E-A2C9-35F0BB82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7170A70-CACF-4741-AD5A-776CE6FB5E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09" y="5900441"/>
            <a:ext cx="501754" cy="5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3396239-7BC5-41DB-BABD-9E0242D97797}"/>
              </a:ext>
            </a:extLst>
          </p:cNvPr>
          <p:cNvSpPr/>
          <p:nvPr/>
        </p:nvSpPr>
        <p:spPr>
          <a:xfrm>
            <a:off x="0" y="936628"/>
            <a:ext cx="6012160" cy="764180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F85EE1-A020-4518-A4D8-EFD1702E7D64}"/>
              </a:ext>
            </a:extLst>
          </p:cNvPr>
          <p:cNvSpPr/>
          <p:nvPr/>
        </p:nvSpPr>
        <p:spPr>
          <a:xfrm>
            <a:off x="4932040" y="2122398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Управление физической </a:t>
            </a: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культуры и спорта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Орловская Митрополия РПЦ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Аппарат Уполномоченного по правам </a:t>
            </a: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ребенка в Орловской области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Фонд «Орловский социальный кластер»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Департамент социальной защиты </a:t>
            </a: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опеки и попечительства</a:t>
            </a:r>
          </a:p>
          <a:p>
            <a:endParaRPr lang="ru-RU" sz="1400" b="1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Департамент информационных </a:t>
            </a:r>
          </a:p>
          <a:p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технологий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Центр управления регионом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11EFA7-443E-4FB5-A296-E7F31719CC15}"/>
              </a:ext>
            </a:extLst>
          </p:cNvPr>
          <p:cNvSpPr/>
          <p:nvPr/>
        </p:nvSpPr>
        <p:spPr>
          <a:xfrm>
            <a:off x="679434" y="1063164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Организации-участники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Рисунок 3" descr="Головоломка">
            <a:extLst>
              <a:ext uri="{FF2B5EF4-FFF2-40B4-BE49-F238E27FC236}">
                <a16:creationId xmlns:a16="http://schemas.microsoft.com/office/drawing/2014/main" id="{C07B6841-88ED-4BA7-9113-D6C713382E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452" y="2230538"/>
            <a:ext cx="327178" cy="327178"/>
          </a:xfrm>
          <a:prstGeom prst="rect">
            <a:avLst/>
          </a:prstGeom>
        </p:spPr>
      </p:pic>
      <p:pic>
        <p:nvPicPr>
          <p:cNvPr id="6" name="Рисунок 5" descr="Головоломка">
            <a:extLst>
              <a:ext uri="{FF2B5EF4-FFF2-40B4-BE49-F238E27FC236}">
                <a16:creationId xmlns:a16="http://schemas.microsoft.com/office/drawing/2014/main" id="{467080E9-884A-414C-BEF5-98291ED39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452" y="2803332"/>
            <a:ext cx="327178" cy="327178"/>
          </a:xfrm>
          <a:prstGeom prst="rect">
            <a:avLst/>
          </a:prstGeom>
        </p:spPr>
      </p:pic>
      <p:pic>
        <p:nvPicPr>
          <p:cNvPr id="7" name="Рисунок 6" descr="Головоломка">
            <a:extLst>
              <a:ext uri="{FF2B5EF4-FFF2-40B4-BE49-F238E27FC236}">
                <a16:creationId xmlns:a16="http://schemas.microsoft.com/office/drawing/2014/main" id="{FA7A4C34-53D4-4C44-927B-EE2427920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452" y="3182364"/>
            <a:ext cx="327178" cy="327178"/>
          </a:xfrm>
          <a:prstGeom prst="rect">
            <a:avLst/>
          </a:prstGeom>
        </p:spPr>
      </p:pic>
      <p:pic>
        <p:nvPicPr>
          <p:cNvPr id="8" name="Рисунок 7" descr="Головоломка">
            <a:extLst>
              <a:ext uri="{FF2B5EF4-FFF2-40B4-BE49-F238E27FC236}">
                <a16:creationId xmlns:a16="http://schemas.microsoft.com/office/drawing/2014/main" id="{582F929F-4C5D-4223-957E-15ABEE7E3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452" y="3720445"/>
            <a:ext cx="327178" cy="327178"/>
          </a:xfrm>
          <a:prstGeom prst="rect">
            <a:avLst/>
          </a:prstGeom>
        </p:spPr>
      </p:pic>
      <p:pic>
        <p:nvPicPr>
          <p:cNvPr id="9" name="Рисунок 8" descr="Головоломка">
            <a:extLst>
              <a:ext uri="{FF2B5EF4-FFF2-40B4-BE49-F238E27FC236}">
                <a16:creationId xmlns:a16="http://schemas.microsoft.com/office/drawing/2014/main" id="{38CC6C6D-AD95-4579-9EFC-6E6A28FBF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452" y="4354646"/>
            <a:ext cx="327178" cy="327178"/>
          </a:xfrm>
          <a:prstGeom prst="rect">
            <a:avLst/>
          </a:prstGeom>
        </p:spPr>
      </p:pic>
      <p:pic>
        <p:nvPicPr>
          <p:cNvPr id="10" name="Рисунок 9" descr="Головоломка">
            <a:extLst>
              <a:ext uri="{FF2B5EF4-FFF2-40B4-BE49-F238E27FC236}">
                <a16:creationId xmlns:a16="http://schemas.microsoft.com/office/drawing/2014/main" id="{4FE44616-8F99-42A1-AB0A-A524908DE9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452" y="4999449"/>
            <a:ext cx="327178" cy="327178"/>
          </a:xfrm>
          <a:prstGeom prst="rect">
            <a:avLst/>
          </a:prstGeom>
        </p:spPr>
      </p:pic>
      <p:pic>
        <p:nvPicPr>
          <p:cNvPr id="11" name="Рисунок 10" descr="Головоломка">
            <a:extLst>
              <a:ext uri="{FF2B5EF4-FFF2-40B4-BE49-F238E27FC236}">
                <a16:creationId xmlns:a16="http://schemas.microsoft.com/office/drawing/2014/main" id="{6F895FC3-9FBE-49E9-979B-BF199088B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56" y="2240657"/>
            <a:ext cx="327178" cy="32717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425EFB-C8F8-4E42-9EAD-67C69A5098E2}"/>
              </a:ext>
            </a:extLst>
          </p:cNvPr>
          <p:cNvSpPr/>
          <p:nvPr/>
        </p:nvSpPr>
        <p:spPr>
          <a:xfrm>
            <a:off x="986874" y="2122398"/>
            <a:ext cx="4572001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Орловской отделение </a:t>
            </a: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Пенсионного Фонда РФ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Региональное отделение ФСС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Региональное Бюро МСЭ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Департамент Образования </a:t>
            </a: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Орловской области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Департамент здравоохранения </a:t>
            </a: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Орловской области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Управление культуры </a:t>
            </a: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и архивного дела</a:t>
            </a:r>
          </a:p>
        </p:txBody>
      </p:sp>
      <p:pic>
        <p:nvPicPr>
          <p:cNvPr id="18" name="Рисунок 17" descr="Головоломка">
            <a:extLst>
              <a:ext uri="{FF2B5EF4-FFF2-40B4-BE49-F238E27FC236}">
                <a16:creationId xmlns:a16="http://schemas.microsoft.com/office/drawing/2014/main" id="{C4184D48-7F1F-4698-8AE9-A4A0379CD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56" y="2783000"/>
            <a:ext cx="327178" cy="327178"/>
          </a:xfrm>
          <a:prstGeom prst="rect">
            <a:avLst/>
          </a:prstGeom>
        </p:spPr>
      </p:pic>
      <p:pic>
        <p:nvPicPr>
          <p:cNvPr id="19" name="Рисунок 18" descr="Головоломка">
            <a:extLst>
              <a:ext uri="{FF2B5EF4-FFF2-40B4-BE49-F238E27FC236}">
                <a16:creationId xmlns:a16="http://schemas.microsoft.com/office/drawing/2014/main" id="{2BE0E392-0993-403C-AAD3-D6CE03609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56" y="3345953"/>
            <a:ext cx="327178" cy="327178"/>
          </a:xfrm>
          <a:prstGeom prst="rect">
            <a:avLst/>
          </a:prstGeom>
        </p:spPr>
      </p:pic>
      <p:pic>
        <p:nvPicPr>
          <p:cNvPr id="20" name="Рисунок 19" descr="Головоломка">
            <a:extLst>
              <a:ext uri="{FF2B5EF4-FFF2-40B4-BE49-F238E27FC236}">
                <a16:creationId xmlns:a16="http://schemas.microsoft.com/office/drawing/2014/main" id="{F8B96EC7-42D6-4D8B-82A0-657F577E7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56" y="3848395"/>
            <a:ext cx="327178" cy="327178"/>
          </a:xfrm>
          <a:prstGeom prst="rect">
            <a:avLst/>
          </a:prstGeom>
        </p:spPr>
      </p:pic>
      <p:pic>
        <p:nvPicPr>
          <p:cNvPr id="21" name="Рисунок 20" descr="Головоломка">
            <a:extLst>
              <a:ext uri="{FF2B5EF4-FFF2-40B4-BE49-F238E27FC236}">
                <a16:creationId xmlns:a16="http://schemas.microsoft.com/office/drawing/2014/main" id="{C4B4ADAA-E620-49AD-AB8D-3EE312AD3E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56" y="4348261"/>
            <a:ext cx="327178" cy="327178"/>
          </a:xfrm>
          <a:prstGeom prst="rect">
            <a:avLst/>
          </a:prstGeom>
        </p:spPr>
      </p:pic>
      <p:pic>
        <p:nvPicPr>
          <p:cNvPr id="22" name="Рисунок 21" descr="Головоломка">
            <a:extLst>
              <a:ext uri="{FF2B5EF4-FFF2-40B4-BE49-F238E27FC236}">
                <a16:creationId xmlns:a16="http://schemas.microsoft.com/office/drawing/2014/main" id="{69411B71-BF8E-4C26-9DB3-79B5BA3E10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56" y="4956917"/>
            <a:ext cx="327178" cy="327178"/>
          </a:xfrm>
          <a:prstGeom prst="rect">
            <a:avLst/>
          </a:prstGeom>
        </p:spPr>
      </p:pic>
      <p:pic>
        <p:nvPicPr>
          <p:cNvPr id="23" name="Рисунок 22" descr="Головоломка">
            <a:extLst>
              <a:ext uri="{FF2B5EF4-FFF2-40B4-BE49-F238E27FC236}">
                <a16:creationId xmlns:a16="http://schemas.microsoft.com/office/drawing/2014/main" id="{CB3BECED-5E97-4B06-A512-D942F5A48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3256" y="5550094"/>
            <a:ext cx="327178" cy="327178"/>
          </a:xfrm>
          <a:prstGeom prst="rect">
            <a:avLst/>
          </a:prstGeo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B8D5608D-19C0-4464-B9E3-DCE2446E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8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96DA93B-90DE-452D-BAB5-869F28EB95A8}"/>
              </a:ext>
            </a:extLst>
          </p:cNvPr>
          <p:cNvSpPr/>
          <p:nvPr/>
        </p:nvSpPr>
        <p:spPr>
          <a:xfrm>
            <a:off x="0" y="233441"/>
            <a:ext cx="3851920" cy="764180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AFB610-BC60-4116-BA79-5A7E58DEBFB0}"/>
              </a:ext>
            </a:extLst>
          </p:cNvPr>
          <p:cNvSpPr/>
          <p:nvPr/>
        </p:nvSpPr>
        <p:spPr>
          <a:xfrm>
            <a:off x="619597" y="112764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BD5F17"/>
                </a:solidFill>
                <a:latin typeface="Montserrat" panose="00000500000000000000" pitchFamily="2" charset="-52"/>
              </a:rPr>
              <a:t>Главный результат:</a:t>
            </a:r>
          </a:p>
          <a:p>
            <a:endParaRPr lang="ru-RU" sz="1400" dirty="0">
              <a:solidFill>
                <a:srgbClr val="BD5F17"/>
              </a:solidFill>
              <a:latin typeface="Montserrat" panose="00000500000000000000" pitchFamily="2" charset="-52"/>
            </a:endParaRPr>
          </a:p>
          <a:p>
            <a:endParaRPr lang="ru-RU" b="1" dirty="0">
              <a:solidFill>
                <a:srgbClr val="1D1333"/>
              </a:solidFill>
              <a:latin typeface="Montserrat" panose="00000500000000000000" pitchFamily="2" charset="-52"/>
            </a:endParaRPr>
          </a:p>
          <a:p>
            <a:endParaRPr lang="ru-RU" sz="1400" dirty="0">
              <a:solidFill>
                <a:srgbClr val="1D1333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Рисунок 2" descr="Знак одобрения">
            <a:extLst>
              <a:ext uri="{FF2B5EF4-FFF2-40B4-BE49-F238E27FC236}">
                <a16:creationId xmlns:a16="http://schemas.microsoft.com/office/drawing/2014/main" id="{DE3CDB4E-6C1A-4174-9DF6-DA68697BC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9596" y="188640"/>
            <a:ext cx="797591" cy="7975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6F1553-BECD-4B09-A9A6-EE8E2E9C2348}"/>
              </a:ext>
            </a:extLst>
          </p:cNvPr>
          <p:cNvSpPr/>
          <p:nvPr/>
        </p:nvSpPr>
        <p:spPr>
          <a:xfrm>
            <a:off x="619597" y="393169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Результат</a:t>
            </a:r>
            <a:endParaRPr lang="ru-RU" sz="28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ED8D6B-499F-45B1-81ED-87D4DE13BF63}"/>
              </a:ext>
            </a:extLst>
          </p:cNvPr>
          <p:cNvSpPr/>
          <p:nvPr/>
        </p:nvSpPr>
        <p:spPr>
          <a:xfrm>
            <a:off x="1355651" y="1513527"/>
            <a:ext cx="7320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повышена информированность целевой группы и создана </a:t>
            </a:r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навигация в режиме «одного окна»;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проведены мероприятия по оказанию </a:t>
            </a:r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комплексной помощи и социальному сопровождению </a:t>
            </a:r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с закреплением куратора семьи;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83 количество услуг, </a:t>
            </a:r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предоставляемых семьям в режиме «одного окна»;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100 % нуждающихся семей </a:t>
            </a:r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получили комплексную помощь и социальное сопровождение.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0F9329-CE0C-4A61-9C36-4BCCC0F413A3}"/>
              </a:ext>
            </a:extLst>
          </p:cNvPr>
          <p:cNvSpPr/>
          <p:nvPr/>
        </p:nvSpPr>
        <p:spPr>
          <a:xfrm>
            <a:off x="705847" y="3995772"/>
            <a:ext cx="3974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BD5F17"/>
                </a:solidFill>
                <a:latin typeface="Montserrat" panose="00000500000000000000" pitchFamily="2" charset="-52"/>
              </a:rPr>
              <a:t>Дополнительные результаты: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1C6AD1-371F-40D0-85F6-7540BA474572}"/>
              </a:ext>
            </a:extLst>
          </p:cNvPr>
          <p:cNvSpPr/>
          <p:nvPr/>
        </p:nvSpPr>
        <p:spPr>
          <a:xfrm>
            <a:off x="1331641" y="4365104"/>
            <a:ext cx="73448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создана и апробирована </a:t>
            </a:r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служба сопровождения </a:t>
            </a:r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семей с детьми Семейного МФЦ;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разработаны правовые и методические </a:t>
            </a:r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основы деятельности службы </a:t>
            </a:r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социального сопровождения семей;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сформированы </a:t>
            </a:r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принципы и алгоритмы</a:t>
            </a:r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 оказания информационно-справочной поддержки по широкому спектру вопросов;</a:t>
            </a:r>
          </a:p>
          <a:p>
            <a:endParaRPr lang="ru-RU" sz="1400" dirty="0">
              <a:solidFill>
                <a:srgbClr val="542D1C"/>
              </a:solidFill>
              <a:latin typeface="Montserrat" panose="00000500000000000000" pitchFamily="2" charset="-52"/>
            </a:endParaRPr>
          </a:p>
          <a:p>
            <a:r>
              <a:rPr lang="ru-RU" sz="1400" b="1" i="1" dirty="0">
                <a:solidFill>
                  <a:srgbClr val="542D1C"/>
                </a:solidFill>
                <a:latin typeface="Montserrat" panose="00000500000000000000" pitchFamily="2" charset="-52"/>
              </a:rPr>
              <a:t>94 % </a:t>
            </a:r>
            <a:r>
              <a:rPr lang="ru-RU" sz="1400" dirty="0">
                <a:solidFill>
                  <a:srgbClr val="542D1C"/>
                </a:solidFill>
                <a:latin typeface="Montserrat" panose="00000500000000000000" pitchFamily="2" charset="-52"/>
              </a:rPr>
              <a:t>обращений от семей </a:t>
            </a:r>
            <a:r>
              <a:rPr lang="ru-RU" sz="1400" b="1" dirty="0">
                <a:solidFill>
                  <a:srgbClr val="542D1C"/>
                </a:solidFill>
                <a:latin typeface="Montserrat" panose="00000500000000000000" pitchFamily="2" charset="-52"/>
              </a:rPr>
              <a:t>успешно отработаны.</a:t>
            </a:r>
          </a:p>
        </p:txBody>
      </p:sp>
      <p:pic>
        <p:nvPicPr>
          <p:cNvPr id="8" name="Рисунок 7" descr="Полотно пилы">
            <a:extLst>
              <a:ext uri="{FF2B5EF4-FFF2-40B4-BE49-F238E27FC236}">
                <a16:creationId xmlns:a16="http://schemas.microsoft.com/office/drawing/2014/main" id="{015403ED-C3B2-48A0-A04C-5D181DC7D6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1577558"/>
            <a:ext cx="406841" cy="406841"/>
          </a:xfrm>
          <a:prstGeom prst="rect">
            <a:avLst/>
          </a:prstGeom>
        </p:spPr>
      </p:pic>
      <p:pic>
        <p:nvPicPr>
          <p:cNvPr id="9" name="Рисунок 8" descr="Полотно пилы">
            <a:extLst>
              <a:ext uri="{FF2B5EF4-FFF2-40B4-BE49-F238E27FC236}">
                <a16:creationId xmlns:a16="http://schemas.microsoft.com/office/drawing/2014/main" id="{E27CF45D-679E-4A94-8DDD-D95417949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2205701"/>
            <a:ext cx="406841" cy="406841"/>
          </a:xfrm>
          <a:prstGeom prst="rect">
            <a:avLst/>
          </a:prstGeom>
        </p:spPr>
      </p:pic>
      <p:pic>
        <p:nvPicPr>
          <p:cNvPr id="10" name="Рисунок 9" descr="Полотно пилы">
            <a:extLst>
              <a:ext uri="{FF2B5EF4-FFF2-40B4-BE49-F238E27FC236}">
                <a16:creationId xmlns:a16="http://schemas.microsoft.com/office/drawing/2014/main" id="{603E4298-D323-4433-AE83-7F7DF52A17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2737020"/>
            <a:ext cx="406841" cy="406841"/>
          </a:xfrm>
          <a:prstGeom prst="rect">
            <a:avLst/>
          </a:prstGeom>
        </p:spPr>
      </p:pic>
      <p:pic>
        <p:nvPicPr>
          <p:cNvPr id="11" name="Рисунок 10" descr="Полотно пилы">
            <a:extLst>
              <a:ext uri="{FF2B5EF4-FFF2-40B4-BE49-F238E27FC236}">
                <a16:creationId xmlns:a16="http://schemas.microsoft.com/office/drawing/2014/main" id="{D1978545-F2FB-4587-8D8B-AAFD9456B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3242844"/>
            <a:ext cx="406841" cy="406841"/>
          </a:xfrm>
          <a:prstGeom prst="rect">
            <a:avLst/>
          </a:prstGeom>
        </p:spPr>
      </p:pic>
      <p:pic>
        <p:nvPicPr>
          <p:cNvPr id="12" name="Рисунок 11" descr="Полотно пилы">
            <a:extLst>
              <a:ext uri="{FF2B5EF4-FFF2-40B4-BE49-F238E27FC236}">
                <a16:creationId xmlns:a16="http://schemas.microsoft.com/office/drawing/2014/main" id="{0B2DD9CC-9D76-4E9A-99D1-C075A1B23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4408786"/>
            <a:ext cx="406841" cy="406841"/>
          </a:xfrm>
          <a:prstGeom prst="rect">
            <a:avLst/>
          </a:prstGeom>
        </p:spPr>
      </p:pic>
      <p:pic>
        <p:nvPicPr>
          <p:cNvPr id="13" name="Рисунок 12" descr="Полотно пилы">
            <a:extLst>
              <a:ext uri="{FF2B5EF4-FFF2-40B4-BE49-F238E27FC236}">
                <a16:creationId xmlns:a16="http://schemas.microsoft.com/office/drawing/2014/main" id="{71FE6B34-0797-4CD5-96DB-7F9AD70CC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5059806"/>
            <a:ext cx="406841" cy="406841"/>
          </a:xfrm>
          <a:prstGeom prst="rect">
            <a:avLst/>
          </a:prstGeom>
        </p:spPr>
      </p:pic>
      <p:pic>
        <p:nvPicPr>
          <p:cNvPr id="14" name="Рисунок 13" descr="Полотно пилы">
            <a:extLst>
              <a:ext uri="{FF2B5EF4-FFF2-40B4-BE49-F238E27FC236}">
                <a16:creationId xmlns:a16="http://schemas.microsoft.com/office/drawing/2014/main" id="{C5B55B30-89AE-454A-82C0-9EB89D94F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5709222"/>
            <a:ext cx="406841" cy="406841"/>
          </a:xfrm>
          <a:prstGeom prst="rect">
            <a:avLst/>
          </a:prstGeom>
        </p:spPr>
      </p:pic>
      <p:pic>
        <p:nvPicPr>
          <p:cNvPr id="15" name="Рисунок 14" descr="Полотно пилы">
            <a:extLst>
              <a:ext uri="{FF2B5EF4-FFF2-40B4-BE49-F238E27FC236}">
                <a16:creationId xmlns:a16="http://schemas.microsoft.com/office/drawing/2014/main" id="{F314865A-A29A-4618-BFB9-232F856AF3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679" y="6248714"/>
            <a:ext cx="406841" cy="406841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9733E8AD-1D4F-420F-88EC-627D8136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7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7B62EF-CEB9-4A3B-88E0-6AEE4ECBED47}"/>
              </a:ext>
            </a:extLst>
          </p:cNvPr>
          <p:cNvSpPr/>
          <p:nvPr/>
        </p:nvSpPr>
        <p:spPr>
          <a:xfrm>
            <a:off x="1475656" y="2156271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542D1C"/>
                </a:solidFill>
                <a:latin typeface="Montserrat" panose="00000500000000000000"/>
              </a:rPr>
              <a:t>Создание сети Семейных МФЦ на территории Российской Федерации позволит развить целостную экосистему поддержки семей с детьми с </a:t>
            </a:r>
            <a:r>
              <a:rPr lang="ru-RU" sz="2000" u="sng" dirty="0">
                <a:solidFill>
                  <a:srgbClr val="542D1C"/>
                </a:solidFill>
                <a:latin typeface="Montserrat" panose="00000500000000000000"/>
              </a:rPr>
              <a:t>цифровыми социальными сервисами</a:t>
            </a:r>
          </a:p>
          <a:p>
            <a:endParaRPr lang="ru-RU" sz="2000" dirty="0">
              <a:solidFill>
                <a:srgbClr val="542D1C"/>
              </a:solidFill>
              <a:latin typeface="Montserrat" panose="00000500000000000000"/>
            </a:endParaRPr>
          </a:p>
          <a:p>
            <a:r>
              <a:rPr lang="ru-RU" sz="2000" dirty="0">
                <a:solidFill>
                  <a:srgbClr val="542D1C"/>
                </a:solidFill>
                <a:latin typeface="Montserrat" panose="00000500000000000000"/>
              </a:rPr>
              <a:t>Что приведет к улучшению качества жизни семей, реализации потенциала всех членов семьи и положительному репродуктивному выбору</a:t>
            </a:r>
            <a:endParaRPr lang="ru-RU" sz="2000" b="1" i="0" dirty="0">
              <a:solidFill>
                <a:srgbClr val="542D1C"/>
              </a:solidFill>
              <a:effectLst/>
              <a:latin typeface="Montserrat" panose="0000050000000000000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6B617AE-CC77-4C8C-B660-B5750902A83B}"/>
              </a:ext>
            </a:extLst>
          </p:cNvPr>
          <p:cNvSpPr/>
          <p:nvPr/>
        </p:nvSpPr>
        <p:spPr>
          <a:xfrm>
            <a:off x="0" y="709804"/>
            <a:ext cx="6390456" cy="1069596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11B314-5EBA-4F77-A401-94F9A49024B2}"/>
              </a:ext>
            </a:extLst>
          </p:cNvPr>
          <p:cNvSpPr/>
          <p:nvPr/>
        </p:nvSpPr>
        <p:spPr>
          <a:xfrm>
            <a:off x="827584" y="914383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ЭКОСИСТЕМА ПОДДЕРЖКИ СЕМЕЙ С ДЕТЬМИ</a:t>
            </a:r>
          </a:p>
          <a:p>
            <a:r>
              <a:rPr lang="ru-RU" sz="2000" b="1" dirty="0">
                <a:solidFill>
                  <a:schemeClr val="bg1"/>
                </a:solidFill>
                <a:latin typeface="Montserrat" panose="00000500000000000000" pitchFamily="2" charset="-52"/>
              </a:rPr>
              <a:t>ЧЕРЕЗ СОЗДАНИЕ СЕТИ СЕМЕЙНЫХ МФЦ </a:t>
            </a:r>
          </a:p>
        </p:txBody>
      </p:sp>
      <p:pic>
        <p:nvPicPr>
          <p:cNvPr id="15" name="Рисунок 14" descr="Лупа">
            <a:extLst>
              <a:ext uri="{FF2B5EF4-FFF2-40B4-BE49-F238E27FC236}">
                <a16:creationId xmlns:a16="http://schemas.microsoft.com/office/drawing/2014/main" id="{E1A36C66-984E-45A1-9658-60F76E8FC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831" y="4918974"/>
            <a:ext cx="341055" cy="34105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45A72D8-6CE1-404E-A2C9-35F0BB82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19" name="Рисунок 18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06C1E2A7-78B2-4D9F-9F2F-63C1C789A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566" y="2117738"/>
            <a:ext cx="587230" cy="587230"/>
          </a:xfrm>
          <a:prstGeom prst="rect">
            <a:avLst/>
          </a:prstGeom>
        </p:spPr>
      </p:pic>
      <p:pic>
        <p:nvPicPr>
          <p:cNvPr id="20" name="Рисунок 19" descr="Направленный вправо указательный палец, тыльная сторона руки">
            <a:extLst>
              <a:ext uri="{FF2B5EF4-FFF2-40B4-BE49-F238E27FC236}">
                <a16:creationId xmlns:a16="http://schemas.microsoft.com/office/drawing/2014/main" id="{06C1E2A7-78B2-4D9F-9F2F-63C1C789A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6850" y="3630536"/>
            <a:ext cx="587230" cy="5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3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03FA3B-AC4F-45C3-A6D5-BF7E976A5026}"/>
              </a:ext>
            </a:extLst>
          </p:cNvPr>
          <p:cNvSpPr/>
          <p:nvPr/>
        </p:nvSpPr>
        <p:spPr>
          <a:xfrm>
            <a:off x="0" y="3732373"/>
            <a:ext cx="3298529" cy="570401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E2FCC1-CE55-4F69-B0AF-64F1D422EAB6}"/>
              </a:ext>
            </a:extLst>
          </p:cNvPr>
          <p:cNvSpPr/>
          <p:nvPr/>
        </p:nvSpPr>
        <p:spPr>
          <a:xfrm>
            <a:off x="0" y="1216595"/>
            <a:ext cx="4612160" cy="570401"/>
          </a:xfrm>
          <a:prstGeom prst="rect">
            <a:avLst/>
          </a:prstGeom>
          <a:solidFill>
            <a:srgbClr val="542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84F956-7B42-40BB-9853-43BB78BFF139}"/>
              </a:ext>
            </a:extLst>
          </p:cNvPr>
          <p:cNvSpPr/>
          <p:nvPr/>
        </p:nvSpPr>
        <p:spPr>
          <a:xfrm>
            <a:off x="1261520" y="123623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Опыт практики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453FF7-CF14-4CF5-97F8-D91FA54BEBE0}"/>
              </a:ext>
            </a:extLst>
          </p:cNvPr>
          <p:cNvSpPr/>
          <p:nvPr/>
        </p:nvSpPr>
        <p:spPr>
          <a:xfrm>
            <a:off x="2836536" y="4436853"/>
            <a:ext cx="238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542D1C"/>
                </a:solidFill>
                <a:latin typeface="Montserrat" panose="00000500000000000000" pitchFamily="2" charset="-52"/>
              </a:rPr>
              <a:t>msc.orel</a:t>
            </a:r>
            <a:endParaRPr lang="ru-RU" sz="2800" dirty="0">
              <a:solidFill>
                <a:srgbClr val="542D1C"/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D34C67-67BB-4C76-A399-536CA9374C3F}"/>
              </a:ext>
            </a:extLst>
          </p:cNvPr>
          <p:cNvSpPr/>
          <p:nvPr/>
        </p:nvSpPr>
        <p:spPr>
          <a:xfrm>
            <a:off x="1261520" y="3732373"/>
            <a:ext cx="1824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</a:rPr>
              <a:t>Соцсети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FE3795F-5D4A-4181-82D9-15FD6563B2B3}"/>
              </a:ext>
            </a:extLst>
          </p:cNvPr>
          <p:cNvSpPr/>
          <p:nvPr/>
        </p:nvSpPr>
        <p:spPr>
          <a:xfrm>
            <a:off x="2702532" y="2186312"/>
            <a:ext cx="2762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542D1C"/>
                </a:solidFill>
                <a:latin typeface="Montserrat" panose="00000500000000000000" pitchFamily="2" charset="-52"/>
              </a:rPr>
              <a:t>smarteka.com</a:t>
            </a:r>
            <a:endParaRPr lang="ru-RU" sz="2800" dirty="0">
              <a:solidFill>
                <a:srgbClr val="542D1C"/>
              </a:solidFill>
              <a:latin typeface="Montserrat" panose="00000500000000000000" pitchFamily="2" charset="-52"/>
            </a:endParaRPr>
          </a:p>
        </p:txBody>
      </p:sp>
      <p:pic>
        <p:nvPicPr>
          <p:cNvPr id="6" name="Рисунок 5" descr="Лупа">
            <a:extLst>
              <a:ext uri="{FF2B5EF4-FFF2-40B4-BE49-F238E27FC236}">
                <a16:creationId xmlns:a16="http://schemas.microsoft.com/office/drawing/2014/main" id="{219E3EEF-F5E5-493E-A7BD-EB6045C74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54" y="1893532"/>
            <a:ext cx="1391452" cy="1391452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8E3D24E6-60F6-4327-8C79-28DC5628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9CA161E-F39E-4F54-98E6-DA01AB73F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83" y="3845872"/>
            <a:ext cx="2138045" cy="2136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92" y="3573016"/>
            <a:ext cx="2276872" cy="22768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25" y="1085704"/>
            <a:ext cx="2171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30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23018</TotalTime>
  <Words>482</Words>
  <Application>Microsoft Macintosh PowerPoint</Application>
  <PresentationFormat>Экран (4:3)</PresentationFormat>
  <Paragraphs>112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eer</dc:creator>
  <cp:lastModifiedBy>Светлана Черенкова</cp:lastModifiedBy>
  <cp:revision>53</cp:revision>
  <dcterms:created xsi:type="dcterms:W3CDTF">2020-10-19T12:34:46Z</dcterms:created>
  <dcterms:modified xsi:type="dcterms:W3CDTF">2023-06-15T13:29:42Z</dcterms:modified>
</cp:coreProperties>
</file>