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6" r:id="rId8"/>
    <p:sldId id="260" r:id="rId9"/>
    <p:sldId id="263" r:id="rId10"/>
    <p:sldId id="264" r:id="rId11"/>
    <p:sldId id="265" r:id="rId12"/>
  </p:sldIdLst>
  <p:sldSz cx="10691813" cy="7559675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25" d="100"/>
          <a:sy n="125" d="100"/>
        </p:scale>
        <p:origin x="564" y="-6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87794-E5B5-44F8-892B-3B7D73EE517E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CC947-1FB7-4800-B3C7-DBE64DDCB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76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87794-E5B5-44F8-892B-3B7D73EE517E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CC947-1FB7-4800-B3C7-DBE64DDCB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816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87794-E5B5-44F8-892B-3B7D73EE517E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CC947-1FB7-4800-B3C7-DBE64DDCB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496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87794-E5B5-44F8-892B-3B7D73EE517E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CC947-1FB7-4800-B3C7-DBE64DDCB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408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87794-E5B5-44F8-892B-3B7D73EE517E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CC947-1FB7-4800-B3C7-DBE64DDCB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516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87794-E5B5-44F8-892B-3B7D73EE517E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CC947-1FB7-4800-B3C7-DBE64DDCB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759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87794-E5B5-44F8-892B-3B7D73EE517E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CC947-1FB7-4800-B3C7-DBE64DDCB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025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87794-E5B5-44F8-892B-3B7D73EE517E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CC947-1FB7-4800-B3C7-DBE64DDCB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367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87794-E5B5-44F8-892B-3B7D73EE517E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CC947-1FB7-4800-B3C7-DBE64DDCB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91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87794-E5B5-44F8-892B-3B7D73EE517E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CC947-1FB7-4800-B3C7-DBE64DDCB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840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87794-E5B5-44F8-892B-3B7D73EE517E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CC947-1FB7-4800-B3C7-DBE64DDCB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761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87794-E5B5-44F8-892B-3B7D73EE517E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CC947-1FB7-4800-B3C7-DBE64DDCB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355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" r="5702"/>
          <a:stretch/>
        </p:blipFill>
        <p:spPr>
          <a:xfrm>
            <a:off x="-1" y="-1"/>
            <a:ext cx="10691813" cy="75596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49670" y="554129"/>
            <a:ext cx="6349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ГАУСО МО «Комплексный центр социального обслуживания </a:t>
            </a:r>
            <a:br>
              <a:rPr lang="ru-RU" dirty="0" smtClean="0"/>
            </a:br>
            <a:r>
              <a:rPr lang="ru-RU" dirty="0" smtClean="0"/>
              <a:t>и реабилитации «Егорьевский»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944" y="530928"/>
            <a:ext cx="675726" cy="69273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973944" y="2970628"/>
            <a:ext cx="6995885" cy="2010226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7505701" y="2847255"/>
            <a:ext cx="1594757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9100458" y="4980854"/>
            <a:ext cx="0" cy="16691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828801" y="4132720"/>
            <a:ext cx="14514" cy="1005113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1843315" y="5137833"/>
            <a:ext cx="1449442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3072580" y="2847255"/>
            <a:ext cx="1594757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6003020" y="5137833"/>
            <a:ext cx="1029840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8646481" y="5137833"/>
            <a:ext cx="453977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9100458" y="3531241"/>
            <a:ext cx="0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9102518" y="2847255"/>
            <a:ext cx="1" cy="683986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010565" y="3082085"/>
            <a:ext cx="52705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Электронный</a:t>
            </a:r>
          </a:p>
          <a:p>
            <a:r>
              <a:rPr lang="ru-RU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реабилитационный</a:t>
            </a:r>
          </a:p>
          <a:p>
            <a:r>
              <a:rPr lang="ru-RU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паспорт</a:t>
            </a:r>
            <a:endParaRPr lang="ru-RU" sz="3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80" y="3169558"/>
            <a:ext cx="1574800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29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" r="5702"/>
          <a:stretch/>
        </p:blipFill>
        <p:spPr>
          <a:xfrm>
            <a:off x="0" y="-18785"/>
            <a:ext cx="10691813" cy="75784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-15686"/>
            <a:ext cx="10691813" cy="100628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86579" y="411446"/>
            <a:ext cx="6960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Электронный реабилитационный паспорт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79" y="387869"/>
            <a:ext cx="508821" cy="5088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092" y="337069"/>
            <a:ext cx="586029" cy="6007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67492" y="337684"/>
            <a:ext cx="238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ГАУСО МО</a:t>
            </a:r>
            <a:b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КЦСОиР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«Егорьевский»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20" y="1235454"/>
            <a:ext cx="7267764" cy="6079366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7337803" y="3121682"/>
            <a:ext cx="3203318" cy="2306909"/>
          </a:xfrm>
          <a:prstGeom prst="roundRect">
            <a:avLst>
              <a:gd name="adj" fmla="val 5230"/>
            </a:avLst>
          </a:prstGeom>
          <a:solidFill>
            <a:schemeClr val="bg1">
              <a:alpha val="73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fontAlgn="base">
              <a:spcBef>
                <a:spcPts val="600"/>
              </a:spcBef>
              <a:buFont typeface="Wingdings" panose="05000000000000000000" pitchFamily="2" charset="2"/>
              <a:buChar char="ü"/>
            </a:pPr>
            <a:endParaRPr lang="ru-RU" spc="140" dirty="0" smtClean="0"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04992" y="3304583"/>
            <a:ext cx="30689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ts val="300"/>
              </a:spcBef>
            </a:pPr>
            <a:r>
              <a:rPr lang="ru-RU" sz="2000" spc="100" dirty="0" smtClean="0">
                <a:latin typeface="Century Gothic" panose="020B0502020202020204" pitchFamily="34" charset="0"/>
              </a:rPr>
              <a:t>Система позволяет собирать данные для автоматизации анализа статистических данных</a:t>
            </a:r>
            <a:endParaRPr lang="ru-RU" sz="2000" spc="100" dirty="0" smtClean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686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" r="5702"/>
          <a:stretch/>
        </p:blipFill>
        <p:spPr>
          <a:xfrm>
            <a:off x="0" y="-18785"/>
            <a:ext cx="10691813" cy="75784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-15686"/>
            <a:ext cx="10691813" cy="100628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86579" y="411446"/>
            <a:ext cx="6960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Электронный реабилитационный паспорт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79" y="387869"/>
            <a:ext cx="508821" cy="5088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092" y="337069"/>
            <a:ext cx="586029" cy="6007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67492" y="337684"/>
            <a:ext cx="238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ГАУСО МО</a:t>
            </a:r>
            <a:b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КЦСОиР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«Егорьевский»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20" y="1235454"/>
            <a:ext cx="7337803" cy="6137953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7337803" y="3397813"/>
            <a:ext cx="3203318" cy="1754648"/>
          </a:xfrm>
          <a:prstGeom prst="roundRect">
            <a:avLst>
              <a:gd name="adj" fmla="val 5230"/>
            </a:avLst>
          </a:prstGeom>
          <a:solidFill>
            <a:schemeClr val="bg1">
              <a:alpha val="73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fontAlgn="base">
              <a:spcBef>
                <a:spcPts val="600"/>
              </a:spcBef>
              <a:buFont typeface="Wingdings" panose="05000000000000000000" pitchFamily="2" charset="2"/>
              <a:buChar char="ü"/>
            </a:pPr>
            <a:endParaRPr lang="ru-RU" spc="140" dirty="0" smtClean="0"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04992" y="3580713"/>
            <a:ext cx="30689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ts val="300"/>
              </a:spcBef>
            </a:pPr>
            <a:r>
              <a:rPr lang="ru-RU" sz="2000" spc="100" dirty="0" smtClean="0">
                <a:latin typeface="Century Gothic" panose="020B0502020202020204" pitchFamily="34" charset="0"/>
              </a:rPr>
              <a:t>Упрощается составление отчётной </a:t>
            </a:r>
            <a:br>
              <a:rPr lang="ru-RU" sz="2000" spc="100" dirty="0" smtClean="0">
                <a:latin typeface="Century Gothic" panose="020B0502020202020204" pitchFamily="34" charset="0"/>
              </a:rPr>
            </a:br>
            <a:r>
              <a:rPr lang="ru-RU" sz="2000" spc="100" dirty="0" smtClean="0">
                <a:latin typeface="Century Gothic" panose="020B0502020202020204" pitchFamily="34" charset="0"/>
              </a:rPr>
              <a:t>документации</a:t>
            </a:r>
            <a:endParaRPr lang="ru-RU" sz="2000" spc="100" dirty="0" smtClean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771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" r="5702"/>
          <a:stretch/>
        </p:blipFill>
        <p:spPr>
          <a:xfrm>
            <a:off x="0" y="-18785"/>
            <a:ext cx="10691813" cy="75784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-15686"/>
            <a:ext cx="10691813" cy="100628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86579" y="411446"/>
            <a:ext cx="6960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Электронный реабилитационный паспорт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79" y="387869"/>
            <a:ext cx="508821" cy="5088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092" y="337069"/>
            <a:ext cx="586029" cy="6007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67492" y="337684"/>
            <a:ext cx="238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ГАУСО МО</a:t>
            </a:r>
            <a:b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КЦСОиР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«Егорьевский»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V="1">
            <a:off x="0" y="987307"/>
            <a:ext cx="10691813" cy="1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>
          <a:xfrm>
            <a:off x="282246" y="1152070"/>
            <a:ext cx="3955925" cy="6163130"/>
          </a:xfrm>
          <a:prstGeom prst="roundRect">
            <a:avLst>
              <a:gd name="adj" fmla="val 5449"/>
            </a:avLst>
          </a:prstGeom>
          <a:solidFill>
            <a:schemeClr val="bg1">
              <a:alpha val="73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587046" y="1202904"/>
            <a:ext cx="3810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b="1" dirty="0" smtClean="0">
                <a:latin typeface="Century Gothic" panose="020B0502020202020204" pitchFamily="34" charset="0"/>
              </a:rPr>
              <a:t>Цели:</a:t>
            </a:r>
            <a:endParaRPr lang="ru-RU" b="1" dirty="0">
              <a:latin typeface="Century Gothic" panose="020B0502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7047" y="1645807"/>
            <a:ext cx="342970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700" spc="140" dirty="0" smtClean="0">
                <a:latin typeface="Century Gothic" panose="020B0502020202020204" pitchFamily="34" charset="0"/>
              </a:rPr>
              <a:t>Информирование родителей (законных представителей) о ходе реабилитационного процесса и индивидуальных результатах ребенка инвалида, ребенка с ОВЗ на основе информации электронного дневника в соответствии с ИППСУ.</a:t>
            </a:r>
          </a:p>
          <a:p>
            <a:pPr marL="285750" indent="-285750" fontAlgn="base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700" spc="140" dirty="0" smtClean="0">
                <a:latin typeface="Century Gothic" panose="020B0502020202020204" pitchFamily="34" charset="0"/>
              </a:rPr>
              <a:t>Усовершенствование системы внутреннего контроля по организации реабилитационного процесса в отделении.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397868" y="1152070"/>
            <a:ext cx="6143254" cy="6163130"/>
          </a:xfrm>
          <a:prstGeom prst="roundRect">
            <a:avLst>
              <a:gd name="adj" fmla="val 5449"/>
            </a:avLst>
          </a:prstGeom>
          <a:solidFill>
            <a:schemeClr val="bg1">
              <a:alpha val="73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4665523" y="1202904"/>
            <a:ext cx="3810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b="1" dirty="0" smtClean="0">
                <a:latin typeface="Century Gothic" panose="020B0502020202020204" pitchFamily="34" charset="0"/>
              </a:rPr>
              <a:t>Задачи:</a:t>
            </a:r>
            <a:endParaRPr lang="ru-RU" b="1" dirty="0"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84169" y="1645807"/>
            <a:ext cx="5675831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ru-RU" sz="1700" spc="100" dirty="0" smtClean="0">
                <a:latin typeface="Century Gothic" panose="020B0502020202020204" pitchFamily="34" charset="0"/>
              </a:rPr>
              <a:t>Автоматизация учета и контроля реабилитационных мероприятий. Хранение данных о диагностике, реабилитационном маршруте, динамике реабилитационного процесса.</a:t>
            </a:r>
          </a:p>
          <a:p>
            <a:pPr marL="285750" indent="-285750" fontAlgn="base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ru-RU" sz="1700" spc="100" dirty="0" smtClean="0">
                <a:latin typeface="Century Gothic" panose="020B0502020202020204" pitchFamily="34" charset="0"/>
              </a:rPr>
              <a:t>Оперативный доступ как родителей (законных представителей) к информации по вопросам реабилитации конкретного ребенка, так и лиц, осуществляющих контроль за процессом реабилитации к информации по вопросам реабилитации всех ПСУ, состоящих на обслуживании в отделении.</a:t>
            </a:r>
          </a:p>
          <a:p>
            <a:pPr marL="285750" indent="-285750" fontAlgn="base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ru-RU" sz="1700" spc="100" dirty="0" smtClean="0">
                <a:latin typeface="Century Gothic" panose="020B0502020202020204" pitchFamily="34" charset="0"/>
              </a:rPr>
              <a:t>Фиксирование результатов диагностики и динамических срезов.</a:t>
            </a:r>
          </a:p>
          <a:p>
            <a:pPr marL="285750" indent="-285750" fontAlgn="base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ru-RU" sz="1700" spc="100" dirty="0" smtClean="0">
                <a:latin typeface="Century Gothic" panose="020B0502020202020204" pitchFamily="34" charset="0"/>
              </a:rPr>
              <a:t>Автоматизация создания итоговых отчетов специалистов и администрации.</a:t>
            </a:r>
          </a:p>
          <a:p>
            <a:pPr marL="285750" indent="-285750" fontAlgn="base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ru-RU" sz="1700" spc="100" dirty="0" smtClean="0">
                <a:latin typeface="Century Gothic" panose="020B0502020202020204" pitchFamily="34" charset="0"/>
              </a:rPr>
              <a:t>Прогнозирование реабилитационного потенциала получателя. </a:t>
            </a:r>
          </a:p>
        </p:txBody>
      </p:sp>
    </p:spTree>
    <p:extLst>
      <p:ext uri="{BB962C8B-B14F-4D97-AF65-F5344CB8AC3E}">
        <p14:creationId xmlns:p14="http://schemas.microsoft.com/office/powerpoint/2010/main" val="861930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" r="5702"/>
          <a:stretch/>
        </p:blipFill>
        <p:spPr>
          <a:xfrm>
            <a:off x="0" y="-18785"/>
            <a:ext cx="10691813" cy="75784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-15686"/>
            <a:ext cx="10691813" cy="100628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86579" y="411446"/>
            <a:ext cx="6960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Электронный реабилитационный паспорт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79" y="387869"/>
            <a:ext cx="508821" cy="5088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092" y="337069"/>
            <a:ext cx="586029" cy="6007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67492" y="337684"/>
            <a:ext cx="238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ГАУСО МО</a:t>
            </a:r>
            <a:b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КЦСОиР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«Егорьевский»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12107" y="1323822"/>
            <a:ext cx="10246963" cy="6007125"/>
          </a:xfrm>
          <a:prstGeom prst="roundRect">
            <a:avLst>
              <a:gd name="adj" fmla="val 5449"/>
            </a:avLst>
          </a:prstGeom>
          <a:solidFill>
            <a:schemeClr val="bg1">
              <a:alpha val="73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fontAlgn="base">
              <a:spcBef>
                <a:spcPts val="600"/>
              </a:spcBef>
              <a:buFont typeface="Wingdings" panose="05000000000000000000" pitchFamily="2" charset="2"/>
              <a:buChar char="ü"/>
            </a:pPr>
            <a:endParaRPr lang="ru-RU" spc="140" dirty="0" smtClean="0">
              <a:latin typeface="Century Gothic" panose="020B0502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1517" y="1664995"/>
            <a:ext cx="3810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3200" b="1" dirty="0" smtClean="0">
                <a:latin typeface="Century Gothic" panose="020B0502020202020204" pitchFamily="34" charset="0"/>
              </a:rPr>
              <a:t>Преимущества</a:t>
            </a:r>
            <a:endParaRPr lang="ru-RU" sz="3200" b="1" dirty="0"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4517" y="2761241"/>
            <a:ext cx="5730297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800" spc="140" dirty="0" smtClean="0">
                <a:latin typeface="Century Gothic" panose="020B0502020202020204" pitchFamily="34" charset="0"/>
              </a:rPr>
              <a:t>Оперативность</a:t>
            </a: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800" spc="140" dirty="0" smtClean="0">
                <a:latin typeface="Century Gothic" panose="020B0502020202020204" pitchFamily="34" charset="0"/>
              </a:rPr>
              <a:t>Доступность</a:t>
            </a: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800" spc="140" dirty="0" err="1" smtClean="0">
                <a:latin typeface="Century Gothic" panose="020B0502020202020204" pitchFamily="34" charset="0"/>
              </a:rPr>
              <a:t>Систематизированность</a:t>
            </a:r>
            <a:endParaRPr lang="ru-RU" sz="2800" spc="140" dirty="0" smtClean="0">
              <a:latin typeface="Century Gothic" panose="020B0502020202020204" pitchFamily="34" charset="0"/>
            </a:endParaRP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800" spc="140" dirty="0" smtClean="0">
                <a:latin typeface="Century Gothic" panose="020B0502020202020204" pitchFamily="34" charset="0"/>
              </a:rPr>
              <a:t>Упрощённая выгрузка для</a:t>
            </a:r>
            <a:br>
              <a:rPr lang="ru-RU" sz="2800" spc="140" dirty="0" smtClean="0">
                <a:latin typeface="Century Gothic" panose="020B0502020202020204" pitchFamily="34" charset="0"/>
              </a:rPr>
            </a:br>
            <a:r>
              <a:rPr lang="ru-RU" sz="2800" spc="140" dirty="0" smtClean="0">
                <a:latin typeface="Century Gothic" panose="020B0502020202020204" pitchFamily="34" charset="0"/>
              </a:rPr>
              <a:t>составления отчетов</a:t>
            </a: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800" spc="140" dirty="0" smtClean="0">
                <a:latin typeface="Century Gothic" panose="020B0502020202020204" pitchFamily="34" charset="0"/>
              </a:rPr>
              <a:t>Отсутствие бумажного</a:t>
            </a:r>
            <a:br>
              <a:rPr lang="ru-RU" sz="2800" spc="140" dirty="0" smtClean="0">
                <a:latin typeface="Century Gothic" panose="020B0502020202020204" pitchFamily="34" charset="0"/>
              </a:rPr>
            </a:br>
            <a:r>
              <a:rPr lang="ru-RU" sz="2800" spc="140" dirty="0" smtClean="0">
                <a:latin typeface="Century Gothic" panose="020B0502020202020204" pitchFamily="34" charset="0"/>
              </a:rPr>
              <a:t>документооборота</a:t>
            </a:r>
            <a:endParaRPr lang="ru-RU" sz="2800" spc="140" dirty="0" smtClean="0">
              <a:latin typeface="Century Gothic" panose="020B0502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94517" y="490964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base">
              <a:spcBef>
                <a:spcPts val="600"/>
              </a:spcBef>
              <a:buFont typeface="Wingdings" panose="05000000000000000000" pitchFamily="2" charset="2"/>
              <a:buChar char="ü"/>
            </a:pPr>
            <a:endParaRPr lang="ru-RU" sz="2800" spc="140" dirty="0" smtClean="0">
              <a:latin typeface="Century Gothic" panose="020B0502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94517" y="395553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base">
              <a:spcBef>
                <a:spcPts val="600"/>
              </a:spcBef>
              <a:buFont typeface="Wingdings" panose="05000000000000000000" pitchFamily="2" charset="2"/>
              <a:buChar char="ü"/>
            </a:pPr>
            <a:endParaRPr lang="ru-RU" sz="2800" spc="140" dirty="0" smtClean="0">
              <a:latin typeface="Century Gothic" panose="020B0502020202020204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5457371" y="2438400"/>
            <a:ext cx="4790735" cy="4670148"/>
            <a:chOff x="-4932375" y="4865886"/>
            <a:chExt cx="11382018" cy="11103128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932375" y="10524266"/>
              <a:ext cx="4333051" cy="3302451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1769" y="12666563"/>
              <a:ext cx="3583635" cy="3302451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8551" y="4865886"/>
              <a:ext cx="3696552" cy="3080093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65956" y="6823895"/>
              <a:ext cx="4483687" cy="4976639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512169" y="6059327"/>
              <a:ext cx="3492641" cy="34926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974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" r="5702"/>
          <a:stretch/>
        </p:blipFill>
        <p:spPr>
          <a:xfrm>
            <a:off x="0" y="-18785"/>
            <a:ext cx="10691813" cy="75784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-15686"/>
            <a:ext cx="10691813" cy="100628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86579" y="411446"/>
            <a:ext cx="6960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Электронный реабилитационный паспорт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79" y="387869"/>
            <a:ext cx="508821" cy="5088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092" y="337069"/>
            <a:ext cx="586029" cy="6007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67492" y="337684"/>
            <a:ext cx="238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ГАУСО МО</a:t>
            </a:r>
            <a:b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КЦСОиР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«Егорьевский»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41827" y="1553791"/>
            <a:ext cx="9836445" cy="5442692"/>
          </a:xfrm>
          <a:prstGeom prst="roundRect">
            <a:avLst>
              <a:gd name="adj" fmla="val 5449"/>
            </a:avLst>
          </a:prstGeom>
          <a:solidFill>
            <a:schemeClr val="bg1">
              <a:alpha val="73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fontAlgn="base">
              <a:spcBef>
                <a:spcPts val="600"/>
              </a:spcBef>
              <a:buFont typeface="Wingdings" panose="05000000000000000000" pitchFamily="2" charset="2"/>
              <a:buChar char="ü"/>
            </a:pPr>
            <a:endParaRPr lang="ru-RU" spc="140" dirty="0" smtClean="0"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40495" y="1728677"/>
            <a:ext cx="3810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 smtClean="0">
                <a:latin typeface="Century Gothic" panose="020B0502020202020204" pitchFamily="34" charset="0"/>
              </a:rPr>
              <a:t>Безопасность</a:t>
            </a:r>
            <a:endParaRPr lang="ru-RU" sz="3200" b="1" dirty="0">
              <a:latin typeface="Century Gothic" panose="020B0502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174" y="2488338"/>
            <a:ext cx="4039651" cy="37084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25" y="2607684"/>
            <a:ext cx="3217318" cy="321731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29273" y="5969473"/>
            <a:ext cx="38108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2400" dirty="0" smtClean="0">
                <a:latin typeface="Century Gothic" panose="020B0502020202020204" pitchFamily="34" charset="0"/>
              </a:rPr>
              <a:t>Разграничение </a:t>
            </a:r>
          </a:p>
          <a:p>
            <a:pPr algn="ctr" fontAlgn="base"/>
            <a:r>
              <a:rPr lang="ru-RU" sz="2400" dirty="0" smtClean="0">
                <a:latin typeface="Century Gothic" panose="020B0502020202020204" pitchFamily="34" charset="0"/>
              </a:rPr>
              <a:t>доступа</a:t>
            </a:r>
            <a:endParaRPr lang="ru-RU" sz="2400" dirty="0">
              <a:latin typeface="Century Gothic" panose="020B0502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41588" y="5974088"/>
            <a:ext cx="38108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2400" dirty="0" smtClean="0">
                <a:latin typeface="Century Gothic" panose="020B0502020202020204" pitchFamily="34" charset="0"/>
              </a:rPr>
              <a:t>Сертификат</a:t>
            </a:r>
          </a:p>
          <a:p>
            <a:pPr algn="ctr" fontAlgn="base"/>
            <a:r>
              <a:rPr lang="ru-RU" sz="2400" dirty="0" smtClean="0">
                <a:latin typeface="Century Gothic" panose="020B0502020202020204" pitchFamily="34" charset="0"/>
              </a:rPr>
              <a:t>безопасности</a:t>
            </a:r>
            <a:endParaRPr lang="ru-RU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754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" r="5702"/>
          <a:stretch/>
        </p:blipFill>
        <p:spPr>
          <a:xfrm>
            <a:off x="0" y="-18785"/>
            <a:ext cx="10691813" cy="75784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-15686"/>
            <a:ext cx="10691813" cy="100628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86579" y="411446"/>
            <a:ext cx="6960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Электронный реабилитационный паспорт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79" y="387869"/>
            <a:ext cx="508821" cy="5088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092" y="337069"/>
            <a:ext cx="586029" cy="6007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67492" y="337684"/>
            <a:ext cx="238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ГАУСО МО</a:t>
            </a:r>
            <a:b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КЦСОиР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«Егорьевский»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2300"/>
            <a:ext cx="4963886" cy="4152209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7337803" y="1417732"/>
            <a:ext cx="3203318" cy="2612572"/>
          </a:xfrm>
          <a:prstGeom prst="roundRect">
            <a:avLst>
              <a:gd name="adj" fmla="val 5230"/>
            </a:avLst>
          </a:prstGeom>
          <a:solidFill>
            <a:schemeClr val="bg1">
              <a:alpha val="73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fontAlgn="base">
              <a:spcBef>
                <a:spcPts val="600"/>
              </a:spcBef>
              <a:buFont typeface="Wingdings" panose="05000000000000000000" pitchFamily="2" charset="2"/>
              <a:buChar char="ü"/>
            </a:pPr>
            <a:endParaRPr lang="ru-RU" spc="140" dirty="0" smtClean="0"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04992" y="1600633"/>
            <a:ext cx="30689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ts val="300"/>
              </a:spcBef>
            </a:pPr>
            <a:r>
              <a:rPr lang="ru-RU" sz="2000" spc="100" dirty="0" smtClean="0">
                <a:latin typeface="Century Gothic" panose="020B0502020202020204" pitchFamily="34" charset="0"/>
              </a:rPr>
              <a:t>На сайте учреждения доступен </a:t>
            </a:r>
            <a:br>
              <a:rPr lang="ru-RU" sz="2000" spc="100" dirty="0" smtClean="0">
                <a:latin typeface="Century Gothic" panose="020B0502020202020204" pitchFamily="34" charset="0"/>
              </a:rPr>
            </a:br>
            <a:r>
              <a:rPr lang="en-US" sz="2000" spc="100" dirty="0" smtClean="0">
                <a:latin typeface="Century Gothic" panose="020B0502020202020204" pitchFamily="34" charset="0"/>
              </a:rPr>
              <a:t>web-</a:t>
            </a:r>
            <a:r>
              <a:rPr lang="ru-RU" sz="2000" spc="100" dirty="0" smtClean="0">
                <a:latin typeface="Century Gothic" panose="020B0502020202020204" pitchFamily="34" charset="0"/>
              </a:rPr>
              <a:t>интерфейс </a:t>
            </a:r>
            <a:br>
              <a:rPr lang="ru-RU" sz="2000" spc="100" dirty="0" smtClean="0">
                <a:latin typeface="Century Gothic" panose="020B0502020202020204" pitchFamily="34" charset="0"/>
              </a:rPr>
            </a:br>
            <a:r>
              <a:rPr lang="ru-RU" sz="2000" spc="100" dirty="0" smtClean="0">
                <a:latin typeface="Century Gothic" panose="020B0502020202020204" pitchFamily="34" charset="0"/>
              </a:rPr>
              <a:t>для доступа родителей и специалистов.</a:t>
            </a:r>
            <a:endParaRPr lang="ru-RU" sz="2000" spc="100" dirty="0" smtClean="0">
              <a:latin typeface="Century Gothic" panose="020B0502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3461332"/>
            <a:ext cx="5028338" cy="420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76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" r="5702"/>
          <a:stretch/>
        </p:blipFill>
        <p:spPr>
          <a:xfrm>
            <a:off x="0" y="-18785"/>
            <a:ext cx="10691813" cy="75784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-15686"/>
            <a:ext cx="10691813" cy="100628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86579" y="411446"/>
            <a:ext cx="6960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Электронный реабилитационный паспорт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79" y="387869"/>
            <a:ext cx="508821" cy="5088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092" y="337069"/>
            <a:ext cx="586029" cy="6007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67492" y="337684"/>
            <a:ext cx="238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ГАУСО МО</a:t>
            </a:r>
            <a:b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КЦСОиР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«Егорьевский»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622" y="896690"/>
            <a:ext cx="6076464" cy="5082864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999353" y="5837617"/>
            <a:ext cx="8492990" cy="1187298"/>
          </a:xfrm>
          <a:prstGeom prst="roundRect">
            <a:avLst>
              <a:gd name="adj" fmla="val 10887"/>
            </a:avLst>
          </a:prstGeom>
          <a:solidFill>
            <a:schemeClr val="bg1">
              <a:alpha val="73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fontAlgn="base">
              <a:spcBef>
                <a:spcPts val="600"/>
              </a:spcBef>
              <a:buFont typeface="Wingdings" panose="05000000000000000000" pitchFamily="2" charset="2"/>
              <a:buChar char="ü"/>
            </a:pPr>
            <a:endParaRPr lang="ru-RU" spc="140" dirty="0" smtClean="0"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4897" y="6084580"/>
            <a:ext cx="8491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ts val="300"/>
              </a:spcBef>
            </a:pPr>
            <a:r>
              <a:rPr lang="ru-RU" sz="2000" spc="100" dirty="0" smtClean="0">
                <a:latin typeface="Century Gothic" panose="020B0502020202020204" pitchFamily="34" charset="0"/>
              </a:rPr>
              <a:t>В целях защиты персональных данных, доступ к информации о ребёнке имеют только родители.</a:t>
            </a:r>
            <a:endParaRPr lang="ru-RU" sz="2000" spc="100" dirty="0" smtClean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70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" r="5702"/>
          <a:stretch/>
        </p:blipFill>
        <p:spPr>
          <a:xfrm>
            <a:off x="0" y="-18785"/>
            <a:ext cx="10691813" cy="75784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-15686"/>
            <a:ext cx="10691813" cy="100628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86579" y="411446"/>
            <a:ext cx="6960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Электронный реабилитационный паспорт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79" y="387869"/>
            <a:ext cx="508821" cy="5088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092" y="337069"/>
            <a:ext cx="586029" cy="6007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67492" y="337684"/>
            <a:ext cx="238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ГАУСО МО</a:t>
            </a:r>
            <a:b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КЦСОиР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«Егорьевский»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160"/>
            <a:ext cx="7337803" cy="6137953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>
          <a:xfrm>
            <a:off x="7337803" y="2815775"/>
            <a:ext cx="3203318" cy="2918723"/>
          </a:xfrm>
          <a:prstGeom prst="roundRect">
            <a:avLst>
              <a:gd name="adj" fmla="val 5230"/>
            </a:avLst>
          </a:prstGeom>
          <a:solidFill>
            <a:schemeClr val="bg1">
              <a:alpha val="73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fontAlgn="base">
              <a:spcBef>
                <a:spcPts val="600"/>
              </a:spcBef>
              <a:buFont typeface="Wingdings" panose="05000000000000000000" pitchFamily="2" charset="2"/>
              <a:buChar char="ü"/>
            </a:pPr>
            <a:endParaRPr lang="ru-RU" spc="140" dirty="0" smtClean="0">
              <a:latin typeface="Century Gothic" panose="020B0502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04992" y="2998676"/>
            <a:ext cx="30689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ts val="300"/>
              </a:spcBef>
            </a:pPr>
            <a:r>
              <a:rPr lang="ru-RU" sz="2000" spc="100" dirty="0" smtClean="0">
                <a:latin typeface="Century Gothic" panose="020B0502020202020204" pitchFamily="34" charset="0"/>
              </a:rPr>
              <a:t>Родители видят специалистов, которые работают с их детьми, а такж</a:t>
            </a:r>
            <a:r>
              <a:rPr lang="ru-RU" sz="2000" spc="100" dirty="0" smtClean="0">
                <a:latin typeface="Century Gothic" panose="020B0502020202020204" pitchFamily="34" charset="0"/>
              </a:rPr>
              <a:t>е, при возникновении вопросов, могут воспользоваться обратной связью.</a:t>
            </a:r>
            <a:endParaRPr lang="ru-RU" sz="2000" spc="100" dirty="0" smtClean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09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" r="5702"/>
          <a:stretch/>
        </p:blipFill>
        <p:spPr>
          <a:xfrm>
            <a:off x="0" y="-18785"/>
            <a:ext cx="10691813" cy="75784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-15686"/>
            <a:ext cx="10691813" cy="100628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86579" y="411446"/>
            <a:ext cx="6960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Электронный реабилитационный паспорт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79" y="387869"/>
            <a:ext cx="508821" cy="5088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092" y="337069"/>
            <a:ext cx="586029" cy="6007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67492" y="337684"/>
            <a:ext cx="238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ГАУСО МО</a:t>
            </a:r>
            <a:b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КЦСОиР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«Егорьевский»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089411" y="1340578"/>
            <a:ext cx="4312874" cy="592667"/>
          </a:xfrm>
          <a:prstGeom prst="roundRect">
            <a:avLst>
              <a:gd name="adj" fmla="val 18823"/>
            </a:avLst>
          </a:prstGeom>
          <a:solidFill>
            <a:schemeClr val="bg1">
              <a:alpha val="73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fontAlgn="base">
              <a:spcBef>
                <a:spcPts val="600"/>
              </a:spcBef>
              <a:buFont typeface="Wingdings" panose="05000000000000000000" pitchFamily="2" charset="2"/>
              <a:buChar char="ü"/>
            </a:pPr>
            <a:endParaRPr lang="ru-RU" spc="140" dirty="0" smtClean="0"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355" y="1309859"/>
            <a:ext cx="40209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 smtClean="0">
                <a:latin typeface="Century Gothic" panose="020B0502020202020204" pitchFamily="34" charset="0"/>
              </a:rPr>
              <a:t>Синхронизация</a:t>
            </a:r>
            <a:endParaRPr lang="ru-RU" sz="3200" b="1" dirty="0">
              <a:latin typeface="Century Gothic" panose="020B0502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86" y="2252917"/>
            <a:ext cx="4319327" cy="328952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829" y="2253331"/>
            <a:ext cx="4321249" cy="329098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299" y="3634264"/>
            <a:ext cx="778801" cy="85563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497497" y="3028039"/>
            <a:ext cx="1490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 smtClean="0">
                <a:latin typeface="Century Gothic" panose="020B0502020202020204" pitchFamily="34" charset="0"/>
              </a:rPr>
              <a:t>5 мин.</a:t>
            </a:r>
            <a:endParaRPr lang="ru-RU" sz="3200" b="1" dirty="0">
              <a:latin typeface="Century Gothic" panose="020B050202020202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99353" y="5837617"/>
            <a:ext cx="8492990" cy="1201812"/>
          </a:xfrm>
          <a:prstGeom prst="roundRect">
            <a:avLst>
              <a:gd name="adj" fmla="val 18823"/>
            </a:avLst>
          </a:prstGeom>
          <a:solidFill>
            <a:schemeClr val="bg1">
              <a:alpha val="73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fontAlgn="base">
              <a:spcBef>
                <a:spcPts val="600"/>
              </a:spcBef>
              <a:buFont typeface="Wingdings" panose="05000000000000000000" pitchFamily="2" charset="2"/>
              <a:buChar char="ü"/>
            </a:pPr>
            <a:endParaRPr lang="ru-RU" spc="140" dirty="0" smtClean="0">
              <a:latin typeface="Century Gothic" panose="020B0502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94897" y="6084580"/>
            <a:ext cx="8491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ts val="300"/>
              </a:spcBef>
            </a:pPr>
            <a:r>
              <a:rPr lang="ru-RU" sz="2000" spc="100" dirty="0" smtClean="0">
                <a:latin typeface="Century Gothic" panose="020B0502020202020204" pitchFamily="34" charset="0"/>
              </a:rPr>
              <a:t>В разделе для родителей информация обновляется в течении 5 минут после внесения данных специалистом</a:t>
            </a:r>
            <a:endParaRPr lang="ru-RU" sz="2000" spc="100" dirty="0" smtClean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99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" r="5702"/>
          <a:stretch/>
        </p:blipFill>
        <p:spPr>
          <a:xfrm>
            <a:off x="0" y="-18785"/>
            <a:ext cx="10691813" cy="75784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-15686"/>
            <a:ext cx="10691813" cy="100628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86579" y="411446"/>
            <a:ext cx="6960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Электронный реабилитационный паспорт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79" y="387869"/>
            <a:ext cx="508821" cy="5088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092" y="337069"/>
            <a:ext cx="586029" cy="6007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67492" y="337684"/>
            <a:ext cx="238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ГАУСО МО</a:t>
            </a:r>
            <a:b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КЦСОиР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«Егорьевский»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89" y="1064362"/>
            <a:ext cx="6249232" cy="52273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3"/>
          <a:stretch/>
        </p:blipFill>
        <p:spPr>
          <a:xfrm>
            <a:off x="6642521" y="606023"/>
            <a:ext cx="3726549" cy="5577063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999353" y="6011788"/>
            <a:ext cx="8492990" cy="1201812"/>
          </a:xfrm>
          <a:prstGeom prst="roundRect">
            <a:avLst>
              <a:gd name="adj" fmla="val 18823"/>
            </a:avLst>
          </a:prstGeom>
          <a:solidFill>
            <a:schemeClr val="bg1">
              <a:alpha val="73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fontAlgn="base">
              <a:spcBef>
                <a:spcPts val="600"/>
              </a:spcBef>
              <a:buFont typeface="Wingdings" panose="05000000000000000000" pitchFamily="2" charset="2"/>
              <a:buChar char="ü"/>
            </a:pPr>
            <a:endParaRPr lang="ru-RU" spc="140" dirty="0" smtClean="0"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94897" y="6258751"/>
            <a:ext cx="8491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ts val="300"/>
              </a:spcBef>
            </a:pPr>
            <a:r>
              <a:rPr lang="ru-RU" sz="2000" spc="100" dirty="0" smtClean="0">
                <a:latin typeface="Century Gothic" panose="020B0502020202020204" pitchFamily="34" charset="0"/>
              </a:rPr>
              <a:t>Благодаря ядру системы на основе </a:t>
            </a:r>
            <a:r>
              <a:rPr lang="en-US" sz="2000" spc="100" dirty="0" smtClean="0">
                <a:latin typeface="Century Gothic" panose="020B0502020202020204" pitchFamily="34" charset="0"/>
              </a:rPr>
              <a:t>Google Sheets</a:t>
            </a:r>
            <a:r>
              <a:rPr lang="ru-RU" sz="2000" spc="100" dirty="0" smtClean="0">
                <a:latin typeface="Century Gothic" panose="020B0502020202020204" pitchFamily="34" charset="0"/>
              </a:rPr>
              <a:t> специалист может вносить данные с любого устройства.</a:t>
            </a:r>
            <a:endParaRPr lang="ru-RU" sz="2000" spc="100" dirty="0" smtClean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49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L -0.34362 -0.003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88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256</TotalTime>
  <Words>280</Words>
  <Application>Microsoft Office PowerPoint</Application>
  <PresentationFormat>Произвольный</PresentationFormat>
  <Paragraphs>53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Century Gothic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Учетная запись Майкрософт</cp:lastModifiedBy>
  <cp:revision>9</cp:revision>
  <dcterms:created xsi:type="dcterms:W3CDTF">2023-06-05T10:21:47Z</dcterms:created>
  <dcterms:modified xsi:type="dcterms:W3CDTF">2023-06-05T14:38:46Z</dcterms:modified>
</cp:coreProperties>
</file>