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310" r:id="rId4"/>
    <p:sldId id="313" r:id="rId5"/>
    <p:sldId id="314" r:id="rId6"/>
    <p:sldId id="315" r:id="rId7"/>
    <p:sldId id="318" r:id="rId8"/>
    <p:sldId id="319" r:id="rId9"/>
    <p:sldId id="305" r:id="rId10"/>
    <p:sldId id="306" r:id="rId11"/>
    <p:sldId id="307" r:id="rId12"/>
    <p:sldId id="308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72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2F923-B307-4873-B8B2-6CE12F5B6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42D91E-B06B-4524-972B-E89DB7D8F5E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Адаптационный уровень</a:t>
          </a:r>
        </a:p>
      </dgm:t>
    </dgm:pt>
    <dgm:pt modelId="{F6EE3A98-7422-4725-AB43-FA7C885A4847}" type="sibTrans" cxnId="{896FF9AA-71C7-4530-B91D-F0355715B513}">
      <dgm:prSet/>
      <dgm:spPr/>
      <dgm:t>
        <a:bodyPr/>
        <a:lstStyle/>
        <a:p>
          <a:endParaRPr lang="ru-RU"/>
        </a:p>
      </dgm:t>
    </dgm:pt>
    <dgm:pt modelId="{C4650567-86A5-4030-9480-071600DAA7B7}" type="parTrans" cxnId="{896FF9AA-71C7-4530-B91D-F0355715B513}">
      <dgm:prSet/>
      <dgm:spPr/>
      <dgm:t>
        <a:bodyPr/>
        <a:lstStyle/>
        <a:p>
          <a:endParaRPr lang="ru-RU"/>
        </a:p>
      </dgm:t>
    </dgm:pt>
    <dgm:pt modelId="{2EC64969-8A0D-467D-BCE6-1FC2445B552A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Клуб для ЗС "Семейный маячок"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EE682F17-2E25-452D-BCA8-44B128A39AAE}" type="sibTrans" cxnId="{F6A35FAC-E344-4C9D-A52C-B1E82568C4C9}">
      <dgm:prSet/>
      <dgm:spPr/>
      <dgm:t>
        <a:bodyPr/>
        <a:lstStyle/>
        <a:p>
          <a:endParaRPr lang="ru-RU"/>
        </a:p>
      </dgm:t>
    </dgm:pt>
    <dgm:pt modelId="{3E8513E2-BA52-47CA-A3A6-77C2D882B56D}" type="parTrans" cxnId="{F6A35FAC-E344-4C9D-A52C-B1E82568C4C9}">
      <dgm:prSet/>
      <dgm:spPr/>
      <dgm:t>
        <a:bodyPr/>
        <a:lstStyle/>
        <a:p>
          <a:endParaRPr lang="ru-RU"/>
        </a:p>
      </dgm:t>
    </dgm:pt>
    <dgm:pt modelId="{0C911D6F-6760-41D6-BFCD-2EA5E65202C2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Выпуск газеты для ЗС района "Семейный маячок"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9E486282-7DA3-45D2-B410-B9E50BA82060}" type="sibTrans" cxnId="{F4B9C1AB-45CE-4081-8E3E-E5BB68A3F8B4}">
      <dgm:prSet/>
      <dgm:spPr/>
      <dgm:t>
        <a:bodyPr/>
        <a:lstStyle/>
        <a:p>
          <a:endParaRPr lang="ru-RU"/>
        </a:p>
      </dgm:t>
    </dgm:pt>
    <dgm:pt modelId="{3BA02860-D75C-44B3-8E5B-C484A2198133}" type="parTrans" cxnId="{F4B9C1AB-45CE-4081-8E3E-E5BB68A3F8B4}">
      <dgm:prSet/>
      <dgm:spPr/>
      <dgm:t>
        <a:bodyPr/>
        <a:lstStyle/>
        <a:p>
          <a:endParaRPr lang="ru-RU"/>
        </a:p>
      </dgm:t>
    </dgm:pt>
    <dgm:pt modelId="{7E9AF3E7-2787-4A6D-8230-B1645811C2CB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Мобильная выездная служба "Семь Я" в отдаленные населенные пункты по месту жительства ЗС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47EB02CE-7255-4D88-A72C-617245598074}" type="sibTrans" cxnId="{E28B73EE-0EA7-4BD1-AB6E-603A0766BA3F}">
      <dgm:prSet/>
      <dgm:spPr/>
      <dgm:t>
        <a:bodyPr/>
        <a:lstStyle/>
        <a:p>
          <a:endParaRPr lang="ru-RU"/>
        </a:p>
      </dgm:t>
    </dgm:pt>
    <dgm:pt modelId="{8EDB7533-B8AF-40BD-A062-F5B55DE36363}" type="parTrans" cxnId="{E28B73EE-0EA7-4BD1-AB6E-603A0766BA3F}">
      <dgm:prSet/>
      <dgm:spPr/>
      <dgm:t>
        <a:bodyPr/>
        <a:lstStyle/>
        <a:p>
          <a:endParaRPr lang="ru-RU"/>
        </a:p>
      </dgm:t>
    </dgm:pt>
    <dgm:pt modelId="{C49168A3-594C-4BBF-8E33-2A6C8D4F4F6A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Семейное консультирование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8F009AF-A46C-4F44-B97D-5B6F07BE0B5F}" type="sibTrans" cxnId="{79178C50-95A4-456F-8E46-C70BF6402C9D}">
      <dgm:prSet/>
      <dgm:spPr/>
      <dgm:t>
        <a:bodyPr/>
        <a:lstStyle/>
        <a:p>
          <a:endParaRPr lang="ru-RU"/>
        </a:p>
      </dgm:t>
    </dgm:pt>
    <dgm:pt modelId="{B95D58D4-92E3-4652-81A3-3B00EEFEEA4A}" type="parTrans" cxnId="{79178C50-95A4-456F-8E46-C70BF6402C9D}">
      <dgm:prSet/>
      <dgm:spPr/>
      <dgm:t>
        <a:bodyPr/>
        <a:lstStyle/>
        <a:p>
          <a:endParaRPr lang="ru-RU"/>
        </a:p>
      </dgm:t>
    </dgm:pt>
    <dgm:pt modelId="{C524FDF3-B53F-490B-B718-C30DCFDB059B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 Работа с ближайшим окружением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8E6CDBDF-8CEB-49C3-BD8F-1083F6FC8A59}" type="sibTrans" cxnId="{8AF737E1-EF44-40BC-BAA9-3DA9380A9E4C}">
      <dgm:prSet/>
      <dgm:spPr/>
      <dgm:t>
        <a:bodyPr/>
        <a:lstStyle/>
        <a:p>
          <a:endParaRPr lang="ru-RU"/>
        </a:p>
      </dgm:t>
    </dgm:pt>
    <dgm:pt modelId="{4FBB5A18-3185-4EF9-912A-7817C6617F21}" type="parTrans" cxnId="{8AF737E1-EF44-40BC-BAA9-3DA9380A9E4C}">
      <dgm:prSet/>
      <dgm:spPr/>
      <dgm:t>
        <a:bodyPr/>
        <a:lstStyle/>
        <a:p>
          <a:endParaRPr lang="ru-RU"/>
        </a:p>
      </dgm:t>
    </dgm:pt>
    <dgm:pt modelId="{BE8E17C4-4C62-409E-BDE8-5A038DBE35CB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 Проведение семинаров для учителей образовательных школ, специалистов сельских поселений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18B1EB58-2B17-4EBE-8471-1400EEBFF206}" type="sibTrans" cxnId="{4D3D90DA-DBA0-478B-9FAF-5A7466F6E42A}">
      <dgm:prSet/>
      <dgm:spPr/>
      <dgm:t>
        <a:bodyPr/>
        <a:lstStyle/>
        <a:p>
          <a:endParaRPr lang="ru-RU"/>
        </a:p>
      </dgm:t>
    </dgm:pt>
    <dgm:pt modelId="{BB5F6866-65E4-4BB5-B37A-4013C24CB402}" type="parTrans" cxnId="{4D3D90DA-DBA0-478B-9FAF-5A7466F6E42A}">
      <dgm:prSet/>
      <dgm:spPr/>
      <dgm:t>
        <a:bodyPr/>
        <a:lstStyle/>
        <a:p>
          <a:endParaRPr lang="ru-RU"/>
        </a:p>
      </dgm:t>
    </dgm:pt>
    <dgm:pt modelId="{65680933-A36A-450A-9047-DC9289321C55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Проведение летнего интенсива для детей и родителей в период адаптации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53E83CF5-CA71-4AB7-9E46-BB86865A6D45}" type="sibTrans" cxnId="{747C4A7F-AC15-4A33-9832-6DF881949939}">
      <dgm:prSet/>
      <dgm:spPr/>
      <dgm:t>
        <a:bodyPr/>
        <a:lstStyle/>
        <a:p>
          <a:endParaRPr lang="ru-RU"/>
        </a:p>
      </dgm:t>
    </dgm:pt>
    <dgm:pt modelId="{7DF5764A-87AD-442C-9A09-28EC363B054B}" type="parTrans" cxnId="{747C4A7F-AC15-4A33-9832-6DF881949939}">
      <dgm:prSet/>
      <dgm:spPr/>
      <dgm:t>
        <a:bodyPr/>
        <a:lstStyle/>
        <a:p>
          <a:endParaRPr lang="ru-RU"/>
        </a:p>
      </dgm:t>
    </dgm:pt>
    <dgm:pt modelId="{42866376-DAD7-4D02-85B0-FF75AA415672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 Занятия для подростков по технологии «</a:t>
          </a:r>
          <a:r>
            <a:rPr lang="ru-RU" sz="1600" dirty="0" err="1" smtClean="0">
              <a:solidFill>
                <a:schemeClr val="accent1">
                  <a:lumMod val="50000"/>
                </a:schemeClr>
              </a:solidFill>
            </a:rPr>
            <a:t>Киноград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3532975F-0080-4EAC-A766-D902A65ACE0A}" type="sibTrans" cxnId="{FE8A6946-0A1F-4202-AF36-0A22C3CB96E8}">
      <dgm:prSet/>
      <dgm:spPr/>
      <dgm:t>
        <a:bodyPr/>
        <a:lstStyle/>
        <a:p>
          <a:endParaRPr lang="ru-RU"/>
        </a:p>
      </dgm:t>
    </dgm:pt>
    <dgm:pt modelId="{38D0C964-1F3F-469E-9EE2-9231D32AA43F}" type="parTrans" cxnId="{FE8A6946-0A1F-4202-AF36-0A22C3CB96E8}">
      <dgm:prSet/>
      <dgm:spPr/>
      <dgm:t>
        <a:bodyPr/>
        <a:lstStyle/>
        <a:p>
          <a:endParaRPr lang="ru-RU"/>
        </a:p>
      </dgm:t>
    </dgm:pt>
    <dgm:pt modelId="{D04E4F66-623A-454F-87C9-731D84631E81}">
      <dgm:prSet phldrT="[Текст]"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Мониторинг развития ребенка в семье и семейной ситуации 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  <a:effectLst/>
            </a:rPr>
            <a:t>3  раза в год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1C232016-AA45-4F4B-8E5C-BE88DE44E75E}" type="parTrans" cxnId="{434A4CDE-8D79-47E4-91A1-06BC60D65FEB}">
      <dgm:prSet/>
      <dgm:spPr/>
      <dgm:t>
        <a:bodyPr/>
        <a:lstStyle/>
        <a:p>
          <a:endParaRPr lang="ru-RU"/>
        </a:p>
      </dgm:t>
    </dgm:pt>
    <dgm:pt modelId="{68BD3D9E-8DB8-4919-BC6C-7B5AF185D0E5}" type="sibTrans" cxnId="{434A4CDE-8D79-47E4-91A1-06BC60D65FEB}">
      <dgm:prSet/>
      <dgm:spPr/>
      <dgm:t>
        <a:bodyPr/>
        <a:lstStyle/>
        <a:p>
          <a:endParaRPr lang="ru-RU"/>
        </a:p>
      </dgm:t>
    </dgm:pt>
    <dgm:pt modelId="{FCE501A6-6C47-4549-B47D-52A96D76EB7D}" type="pres">
      <dgm:prSet presAssocID="{60A2F923-B307-4873-B8B2-6CE12F5B6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4A69B-1281-4A75-ACDE-1818262102F0}" type="pres">
      <dgm:prSet presAssocID="{1E42D91E-B06B-4524-972B-E89DB7D8F5E2}" presName="linNode" presStyleCnt="0"/>
      <dgm:spPr/>
    </dgm:pt>
    <dgm:pt modelId="{3831F393-19CF-499E-8C92-A314D774EC4F}" type="pres">
      <dgm:prSet presAssocID="{1E42D91E-B06B-4524-972B-E89DB7D8F5E2}" presName="parentText" presStyleLbl="node1" presStyleIdx="0" presStyleCnt="1" custAng="0" custScaleX="71678" custScaleY="100000" custLinFactNeighborX="248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EDDE-3F4B-46AA-AF9D-BBF1C15A9416}" type="pres">
      <dgm:prSet presAssocID="{1E42D91E-B06B-4524-972B-E89DB7D8F5E2}" presName="descendantText" presStyleLbl="alignAccFollowNode1" presStyleIdx="0" presStyleCnt="1" custScaleX="71216" custScaleY="125000" custLinFactNeighborX="61287" custLinFactNeighborY="-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28C91-E7C1-466A-AEE4-9B4FACA5E992}" type="presOf" srcId="{0C911D6F-6760-41D6-BFCD-2EA5E65202C2}" destId="{1EF6EDDE-3F4B-46AA-AF9D-BBF1C15A9416}" srcOrd="0" destOrd="1" presId="urn:microsoft.com/office/officeart/2005/8/layout/vList5"/>
    <dgm:cxn modelId="{E28B73EE-0EA7-4BD1-AB6E-603A0766BA3F}" srcId="{1E42D91E-B06B-4524-972B-E89DB7D8F5E2}" destId="{7E9AF3E7-2787-4A6D-8230-B1645811C2CB}" srcOrd="3" destOrd="0" parTransId="{8EDB7533-B8AF-40BD-A062-F5B55DE36363}" sibTransId="{47EB02CE-7255-4D88-A72C-617245598074}"/>
    <dgm:cxn modelId="{AF7D2ABE-E265-459C-8FAE-9CA0B2E4CC92}" type="presOf" srcId="{42866376-DAD7-4D02-85B0-FF75AA415672}" destId="{1EF6EDDE-3F4B-46AA-AF9D-BBF1C15A9416}" srcOrd="0" destOrd="8" presId="urn:microsoft.com/office/officeart/2005/8/layout/vList5"/>
    <dgm:cxn modelId="{896FF9AA-71C7-4530-B91D-F0355715B513}" srcId="{60A2F923-B307-4873-B8B2-6CE12F5B6311}" destId="{1E42D91E-B06B-4524-972B-E89DB7D8F5E2}" srcOrd="0" destOrd="0" parTransId="{C4650567-86A5-4030-9480-071600DAA7B7}" sibTransId="{F6EE3A98-7422-4725-AB43-FA7C885A4847}"/>
    <dgm:cxn modelId="{434A4CDE-8D79-47E4-91A1-06BC60D65FEB}" srcId="{1E42D91E-B06B-4524-972B-E89DB7D8F5E2}" destId="{D04E4F66-623A-454F-87C9-731D84631E81}" srcOrd="2" destOrd="0" parTransId="{1C232016-AA45-4F4B-8E5C-BE88DE44E75E}" sibTransId="{68BD3D9E-8DB8-4919-BC6C-7B5AF185D0E5}"/>
    <dgm:cxn modelId="{3239B7D7-35BA-4003-A47F-12F56BF15A26}" type="presOf" srcId="{BE8E17C4-4C62-409E-BDE8-5A038DBE35CB}" destId="{1EF6EDDE-3F4B-46AA-AF9D-BBF1C15A9416}" srcOrd="0" destOrd="6" presId="urn:microsoft.com/office/officeart/2005/8/layout/vList5"/>
    <dgm:cxn modelId="{F4B9C1AB-45CE-4081-8E3E-E5BB68A3F8B4}" srcId="{1E42D91E-B06B-4524-972B-E89DB7D8F5E2}" destId="{0C911D6F-6760-41D6-BFCD-2EA5E65202C2}" srcOrd="1" destOrd="0" parTransId="{3BA02860-D75C-44B3-8E5B-C484A2198133}" sibTransId="{9E486282-7DA3-45D2-B410-B9E50BA82060}"/>
    <dgm:cxn modelId="{F6A35FAC-E344-4C9D-A52C-B1E82568C4C9}" srcId="{1E42D91E-B06B-4524-972B-E89DB7D8F5E2}" destId="{2EC64969-8A0D-467D-BCE6-1FC2445B552A}" srcOrd="0" destOrd="0" parTransId="{3E8513E2-BA52-47CA-A3A6-77C2D882B56D}" sibTransId="{EE682F17-2E25-452D-BCA8-44B128A39AAE}"/>
    <dgm:cxn modelId="{5C734620-906A-4A01-8268-367A25D643F1}" type="presOf" srcId="{1E42D91E-B06B-4524-972B-E89DB7D8F5E2}" destId="{3831F393-19CF-499E-8C92-A314D774EC4F}" srcOrd="0" destOrd="0" presId="urn:microsoft.com/office/officeart/2005/8/layout/vList5"/>
    <dgm:cxn modelId="{4D3D90DA-DBA0-478B-9FAF-5A7466F6E42A}" srcId="{1E42D91E-B06B-4524-972B-E89DB7D8F5E2}" destId="{BE8E17C4-4C62-409E-BDE8-5A038DBE35CB}" srcOrd="6" destOrd="0" parTransId="{BB5F6866-65E4-4BB5-B37A-4013C24CB402}" sibTransId="{18B1EB58-2B17-4EBE-8471-1400EEBFF206}"/>
    <dgm:cxn modelId="{8D93DB17-FC14-42B8-A37E-C0D6D5D1670B}" type="presOf" srcId="{C49168A3-594C-4BBF-8E33-2A6C8D4F4F6A}" destId="{1EF6EDDE-3F4B-46AA-AF9D-BBF1C15A9416}" srcOrd="0" destOrd="4" presId="urn:microsoft.com/office/officeart/2005/8/layout/vList5"/>
    <dgm:cxn modelId="{8AF737E1-EF44-40BC-BAA9-3DA9380A9E4C}" srcId="{1E42D91E-B06B-4524-972B-E89DB7D8F5E2}" destId="{C524FDF3-B53F-490B-B718-C30DCFDB059B}" srcOrd="5" destOrd="0" parTransId="{4FBB5A18-3185-4EF9-912A-7817C6617F21}" sibTransId="{8E6CDBDF-8CEB-49C3-BD8F-1083F6FC8A59}"/>
    <dgm:cxn modelId="{EB60C426-4048-4961-BB33-668B1010CA8B}" type="presOf" srcId="{7E9AF3E7-2787-4A6D-8230-B1645811C2CB}" destId="{1EF6EDDE-3F4B-46AA-AF9D-BBF1C15A9416}" srcOrd="0" destOrd="3" presId="urn:microsoft.com/office/officeart/2005/8/layout/vList5"/>
    <dgm:cxn modelId="{79178C50-95A4-456F-8E46-C70BF6402C9D}" srcId="{1E42D91E-B06B-4524-972B-E89DB7D8F5E2}" destId="{C49168A3-594C-4BBF-8E33-2A6C8D4F4F6A}" srcOrd="4" destOrd="0" parTransId="{B95D58D4-92E3-4652-81A3-3B00EEFEEA4A}" sibTransId="{08F009AF-A46C-4F44-B97D-5B6F07BE0B5F}"/>
    <dgm:cxn modelId="{747C4A7F-AC15-4A33-9832-6DF881949939}" srcId="{1E42D91E-B06B-4524-972B-E89DB7D8F5E2}" destId="{65680933-A36A-450A-9047-DC9289321C55}" srcOrd="7" destOrd="0" parTransId="{7DF5764A-87AD-442C-9A09-28EC363B054B}" sibTransId="{53E83CF5-CA71-4AB7-9E46-BB86865A6D45}"/>
    <dgm:cxn modelId="{FE8A6946-0A1F-4202-AF36-0A22C3CB96E8}" srcId="{1E42D91E-B06B-4524-972B-E89DB7D8F5E2}" destId="{42866376-DAD7-4D02-85B0-FF75AA415672}" srcOrd="8" destOrd="0" parTransId="{38D0C964-1F3F-469E-9EE2-9231D32AA43F}" sibTransId="{3532975F-0080-4EAC-A766-D902A65ACE0A}"/>
    <dgm:cxn modelId="{75C91E5C-D83E-404C-BC16-46F0E7EC1D81}" type="presOf" srcId="{C524FDF3-B53F-490B-B718-C30DCFDB059B}" destId="{1EF6EDDE-3F4B-46AA-AF9D-BBF1C15A9416}" srcOrd="0" destOrd="5" presId="urn:microsoft.com/office/officeart/2005/8/layout/vList5"/>
    <dgm:cxn modelId="{FB86C926-C483-420A-B53A-56A7CAE9BEDE}" type="presOf" srcId="{2EC64969-8A0D-467D-BCE6-1FC2445B552A}" destId="{1EF6EDDE-3F4B-46AA-AF9D-BBF1C15A9416}" srcOrd="0" destOrd="0" presId="urn:microsoft.com/office/officeart/2005/8/layout/vList5"/>
    <dgm:cxn modelId="{AA9872D0-6D81-444D-B441-4950E83F33A9}" type="presOf" srcId="{60A2F923-B307-4873-B8B2-6CE12F5B6311}" destId="{FCE501A6-6C47-4549-B47D-52A96D76EB7D}" srcOrd="0" destOrd="0" presId="urn:microsoft.com/office/officeart/2005/8/layout/vList5"/>
    <dgm:cxn modelId="{63604127-9069-4D6C-9524-16592A07A2FF}" type="presOf" srcId="{65680933-A36A-450A-9047-DC9289321C55}" destId="{1EF6EDDE-3F4B-46AA-AF9D-BBF1C15A9416}" srcOrd="0" destOrd="7" presId="urn:microsoft.com/office/officeart/2005/8/layout/vList5"/>
    <dgm:cxn modelId="{0C3E7F01-2960-4CBF-A732-1B5471F18CFD}" type="presOf" srcId="{D04E4F66-623A-454F-87C9-731D84631E81}" destId="{1EF6EDDE-3F4B-46AA-AF9D-BBF1C15A9416}" srcOrd="0" destOrd="2" presId="urn:microsoft.com/office/officeart/2005/8/layout/vList5"/>
    <dgm:cxn modelId="{06CC3846-FA05-4141-B583-CBA8EC9E63F3}" type="presParOf" srcId="{FCE501A6-6C47-4549-B47D-52A96D76EB7D}" destId="{9724A69B-1281-4A75-ACDE-1818262102F0}" srcOrd="0" destOrd="0" presId="urn:microsoft.com/office/officeart/2005/8/layout/vList5"/>
    <dgm:cxn modelId="{2FB41DD3-7A66-4E5A-A81F-93B8930C575B}" type="presParOf" srcId="{9724A69B-1281-4A75-ACDE-1818262102F0}" destId="{3831F393-19CF-499E-8C92-A314D774EC4F}" srcOrd="0" destOrd="0" presId="urn:microsoft.com/office/officeart/2005/8/layout/vList5"/>
    <dgm:cxn modelId="{922400EA-98E1-4546-9192-9487D40F1EDA}" type="presParOf" srcId="{9724A69B-1281-4A75-ACDE-1818262102F0}" destId="{1EF6EDDE-3F4B-46AA-AF9D-BBF1C15A94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2F923-B307-4873-B8B2-6CE12F5B6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79A7B-0902-4BC5-9B5A-768DDF93C82A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Базовый уровень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C385365E-02D0-419C-848D-0CBB3C4D9E2A}" type="parTrans" cxnId="{5A7EC6F8-6EDB-4A6C-95F8-8F11B3985B32}">
      <dgm:prSet/>
      <dgm:spPr/>
      <dgm:t>
        <a:bodyPr/>
        <a:lstStyle/>
        <a:p>
          <a:endParaRPr lang="ru-RU"/>
        </a:p>
      </dgm:t>
    </dgm:pt>
    <dgm:pt modelId="{20F6D24F-C9D6-46F6-AF47-E8E8804B349E}" type="sibTrans" cxnId="{5A7EC6F8-6EDB-4A6C-95F8-8F11B3985B32}">
      <dgm:prSet/>
      <dgm:spPr/>
      <dgm:t>
        <a:bodyPr/>
        <a:lstStyle/>
        <a:p>
          <a:endParaRPr lang="ru-RU"/>
        </a:p>
      </dgm:t>
    </dgm:pt>
    <dgm:pt modelId="{32924F17-18AE-4073-B424-4966A962795D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Клуб для ЗС "Семейный маячок"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F073E7E-55BF-486A-9064-DAC8C7E36B3F}" type="parTrans" cxnId="{9E52D3FF-9466-4BBF-AE94-0F9CECE94BF3}">
      <dgm:prSet/>
      <dgm:spPr/>
      <dgm:t>
        <a:bodyPr/>
        <a:lstStyle/>
        <a:p>
          <a:endParaRPr lang="ru-RU"/>
        </a:p>
      </dgm:t>
    </dgm:pt>
    <dgm:pt modelId="{508EBDE1-EDC3-42AB-9F35-D64E762D5469}" type="sibTrans" cxnId="{9E52D3FF-9466-4BBF-AE94-0F9CECE94BF3}">
      <dgm:prSet/>
      <dgm:spPr/>
      <dgm:t>
        <a:bodyPr/>
        <a:lstStyle/>
        <a:p>
          <a:endParaRPr lang="ru-RU"/>
        </a:p>
      </dgm:t>
    </dgm:pt>
    <dgm:pt modelId="{FB5E8A85-D962-4CD2-BD41-08157CB79C27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Выпуск газеты для ЗС "Семейный маячок"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97BF5A7-0C2F-400F-938F-26DC47719712}" type="parTrans" cxnId="{0DBDB09D-D26A-4C82-AC0E-56FFC3FC82DF}">
      <dgm:prSet/>
      <dgm:spPr/>
      <dgm:t>
        <a:bodyPr/>
        <a:lstStyle/>
        <a:p>
          <a:endParaRPr lang="ru-RU"/>
        </a:p>
      </dgm:t>
    </dgm:pt>
    <dgm:pt modelId="{C2205DD6-58C9-4F2B-A164-00137D13B533}" type="sibTrans" cxnId="{0DBDB09D-D26A-4C82-AC0E-56FFC3FC82DF}">
      <dgm:prSet/>
      <dgm:spPr/>
      <dgm:t>
        <a:bodyPr/>
        <a:lstStyle/>
        <a:p>
          <a:endParaRPr lang="ru-RU"/>
        </a:p>
      </dgm:t>
    </dgm:pt>
    <dgm:pt modelId="{BABC75D0-60FE-44BE-A2BF-1D732343AE2F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Услуги по дополнительному образованию для детей и взрослых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754AEAB-C47F-4E4B-997C-911EB03EB442}" type="parTrans" cxnId="{E515DECB-14FF-4D07-8260-A542C96F3124}">
      <dgm:prSet/>
      <dgm:spPr/>
      <dgm:t>
        <a:bodyPr/>
        <a:lstStyle/>
        <a:p>
          <a:endParaRPr lang="ru-RU"/>
        </a:p>
      </dgm:t>
    </dgm:pt>
    <dgm:pt modelId="{993204F7-B547-4C81-B652-5A33E1828E9C}" type="sibTrans" cxnId="{E515DECB-14FF-4D07-8260-A542C96F3124}">
      <dgm:prSet/>
      <dgm:spPr/>
      <dgm:t>
        <a:bodyPr/>
        <a:lstStyle/>
        <a:p>
          <a:endParaRPr lang="ru-RU"/>
        </a:p>
      </dgm:t>
    </dgm:pt>
    <dgm:pt modelId="{4C021B75-C75C-4975-B230-698381785E82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Услуги педагога - психолога, учителя - логопеда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C810927-CA93-49F1-8FF4-EAAA541938EE}" type="parTrans" cxnId="{DF143666-55B0-45C3-A3D4-B9859AA9A56E}">
      <dgm:prSet/>
      <dgm:spPr/>
      <dgm:t>
        <a:bodyPr/>
        <a:lstStyle/>
        <a:p>
          <a:endParaRPr lang="ru-RU"/>
        </a:p>
      </dgm:t>
    </dgm:pt>
    <dgm:pt modelId="{C84F1A09-8BE0-4E13-83E1-0FC4C79FD385}" type="sibTrans" cxnId="{DF143666-55B0-45C3-A3D4-B9859AA9A56E}">
      <dgm:prSet/>
      <dgm:spPr/>
      <dgm:t>
        <a:bodyPr/>
        <a:lstStyle/>
        <a:p>
          <a:endParaRPr lang="ru-RU"/>
        </a:p>
      </dgm:t>
    </dgm:pt>
    <dgm:pt modelId="{A768C80A-16FA-46F4-8390-2F6EBF441975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Услуги по  профессиональному обучению для выпускников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FABDB771-2AEE-4707-A845-B4E845AE635A}" type="parTrans" cxnId="{104D9DBB-2AA0-4512-AC8A-9E29CB4B8F3C}">
      <dgm:prSet/>
      <dgm:spPr/>
      <dgm:t>
        <a:bodyPr/>
        <a:lstStyle/>
        <a:p>
          <a:endParaRPr lang="ru-RU"/>
        </a:p>
      </dgm:t>
    </dgm:pt>
    <dgm:pt modelId="{95AD11A8-47B8-45E5-9D7F-092BB9F8AD7F}" type="sibTrans" cxnId="{104D9DBB-2AA0-4512-AC8A-9E29CB4B8F3C}">
      <dgm:prSet/>
      <dgm:spPr/>
      <dgm:t>
        <a:bodyPr/>
        <a:lstStyle/>
        <a:p>
          <a:endParaRPr lang="ru-RU"/>
        </a:p>
      </dgm:t>
    </dgm:pt>
    <dgm:pt modelId="{5FB6E3AC-8708-49D5-A9C7-0727F8CDB04A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  <a:effectLst/>
            </a:rPr>
            <a:t>Мониторинг развития ребенка и семейной ситуации – не реже 2 раз  в год (выезды в семьи)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8C6FC0C-5AF5-49D4-8B49-8C01F351AB90}" type="parTrans" cxnId="{710844F8-9F6E-4FEB-9EF8-16B4A794E647}">
      <dgm:prSet/>
      <dgm:spPr/>
      <dgm:t>
        <a:bodyPr/>
        <a:lstStyle/>
        <a:p>
          <a:endParaRPr lang="ru-RU"/>
        </a:p>
      </dgm:t>
    </dgm:pt>
    <dgm:pt modelId="{465A17C9-2AF6-4DC7-A89F-0919F18FDE85}" type="sibTrans" cxnId="{710844F8-9F6E-4FEB-9EF8-16B4A794E647}">
      <dgm:prSet/>
      <dgm:spPr/>
      <dgm:t>
        <a:bodyPr/>
        <a:lstStyle/>
        <a:p>
          <a:endParaRPr lang="ru-RU"/>
        </a:p>
      </dgm:t>
    </dgm:pt>
    <dgm:pt modelId="{FCE501A6-6C47-4549-B47D-52A96D76EB7D}" type="pres">
      <dgm:prSet presAssocID="{60A2F923-B307-4873-B8B2-6CE12F5B6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60E4A5-1863-44F9-9838-B4D9DD7297B7}" type="pres">
      <dgm:prSet presAssocID="{53779A7B-0902-4BC5-9B5A-768DDF93C82A}" presName="linNode" presStyleCnt="0"/>
      <dgm:spPr/>
    </dgm:pt>
    <dgm:pt modelId="{1E8E9A42-9E76-4671-86C9-ADE992FC75D1}" type="pres">
      <dgm:prSet presAssocID="{53779A7B-0902-4BC5-9B5A-768DDF93C82A}" presName="parentText" presStyleLbl="node1" presStyleIdx="0" presStyleCnt="1" custScaleX="86649" custLinFactNeighborX="-3981" custLinFactNeighborY="-2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80460-1AA8-426F-8E5A-DDB1E5D944A4}" type="pres">
      <dgm:prSet presAssocID="{53779A7B-0902-4BC5-9B5A-768DDF93C82A}" presName="descendantText" presStyleLbl="alignAccFollowNode1" presStyleIdx="0" presStyleCnt="1" custScaleX="106585" custScaleY="12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DB09D-D26A-4C82-AC0E-56FFC3FC82DF}" srcId="{53779A7B-0902-4BC5-9B5A-768DDF93C82A}" destId="{FB5E8A85-D962-4CD2-BD41-08157CB79C27}" srcOrd="1" destOrd="0" parTransId="{297BF5A7-0C2F-400F-938F-26DC47719712}" sibTransId="{C2205DD6-58C9-4F2B-A164-00137D13B533}"/>
    <dgm:cxn modelId="{DF143666-55B0-45C3-A3D4-B9859AA9A56E}" srcId="{53779A7B-0902-4BC5-9B5A-768DDF93C82A}" destId="{4C021B75-C75C-4975-B230-698381785E82}" srcOrd="3" destOrd="0" parTransId="{CC810927-CA93-49F1-8FF4-EAAA541938EE}" sibTransId="{C84F1A09-8BE0-4E13-83E1-0FC4C79FD385}"/>
    <dgm:cxn modelId="{9E52D3FF-9466-4BBF-AE94-0F9CECE94BF3}" srcId="{53779A7B-0902-4BC5-9B5A-768DDF93C82A}" destId="{32924F17-18AE-4073-B424-4966A962795D}" srcOrd="0" destOrd="0" parTransId="{6F073E7E-55BF-486A-9064-DAC8C7E36B3F}" sibTransId="{508EBDE1-EDC3-42AB-9F35-D64E762D5469}"/>
    <dgm:cxn modelId="{68996C76-4B35-44CB-AAE3-7434CBEBF342}" type="presOf" srcId="{4C021B75-C75C-4975-B230-698381785E82}" destId="{A8580460-1AA8-426F-8E5A-DDB1E5D944A4}" srcOrd="0" destOrd="3" presId="urn:microsoft.com/office/officeart/2005/8/layout/vList5"/>
    <dgm:cxn modelId="{5AA71B11-8702-408B-9F6F-46EDE24721A9}" type="presOf" srcId="{FB5E8A85-D962-4CD2-BD41-08157CB79C27}" destId="{A8580460-1AA8-426F-8E5A-DDB1E5D944A4}" srcOrd="0" destOrd="1" presId="urn:microsoft.com/office/officeart/2005/8/layout/vList5"/>
    <dgm:cxn modelId="{DC6D0B9F-6CA6-4730-A533-75798BCD448D}" type="presOf" srcId="{32924F17-18AE-4073-B424-4966A962795D}" destId="{A8580460-1AA8-426F-8E5A-DDB1E5D944A4}" srcOrd="0" destOrd="0" presId="urn:microsoft.com/office/officeart/2005/8/layout/vList5"/>
    <dgm:cxn modelId="{3424F1CA-6E6D-42CF-BF29-6616AB2E7551}" type="presOf" srcId="{A768C80A-16FA-46F4-8390-2F6EBF441975}" destId="{A8580460-1AA8-426F-8E5A-DDB1E5D944A4}" srcOrd="0" destOrd="4" presId="urn:microsoft.com/office/officeart/2005/8/layout/vList5"/>
    <dgm:cxn modelId="{710844F8-9F6E-4FEB-9EF8-16B4A794E647}" srcId="{53779A7B-0902-4BC5-9B5A-768DDF93C82A}" destId="{5FB6E3AC-8708-49D5-A9C7-0727F8CDB04A}" srcOrd="5" destOrd="0" parTransId="{68C6FC0C-5AF5-49D4-8B49-8C01F351AB90}" sibTransId="{465A17C9-2AF6-4DC7-A89F-0919F18FDE85}"/>
    <dgm:cxn modelId="{104D9DBB-2AA0-4512-AC8A-9E29CB4B8F3C}" srcId="{53779A7B-0902-4BC5-9B5A-768DDF93C82A}" destId="{A768C80A-16FA-46F4-8390-2F6EBF441975}" srcOrd="4" destOrd="0" parTransId="{FABDB771-2AEE-4707-A845-B4E845AE635A}" sibTransId="{95AD11A8-47B8-45E5-9D7F-092BB9F8AD7F}"/>
    <dgm:cxn modelId="{5A7EC6F8-6EDB-4A6C-95F8-8F11B3985B32}" srcId="{60A2F923-B307-4873-B8B2-6CE12F5B6311}" destId="{53779A7B-0902-4BC5-9B5A-768DDF93C82A}" srcOrd="0" destOrd="0" parTransId="{C385365E-02D0-419C-848D-0CBB3C4D9E2A}" sibTransId="{20F6D24F-C9D6-46F6-AF47-E8E8804B349E}"/>
    <dgm:cxn modelId="{9435E7B8-FBB6-468D-B232-02CFD61A3B10}" type="presOf" srcId="{5FB6E3AC-8708-49D5-A9C7-0727F8CDB04A}" destId="{A8580460-1AA8-426F-8E5A-DDB1E5D944A4}" srcOrd="0" destOrd="5" presId="urn:microsoft.com/office/officeart/2005/8/layout/vList5"/>
    <dgm:cxn modelId="{3B81216E-9288-4154-8B81-3B2A636FAA0E}" type="presOf" srcId="{BABC75D0-60FE-44BE-A2BF-1D732343AE2F}" destId="{A8580460-1AA8-426F-8E5A-DDB1E5D944A4}" srcOrd="0" destOrd="2" presId="urn:microsoft.com/office/officeart/2005/8/layout/vList5"/>
    <dgm:cxn modelId="{E515DECB-14FF-4D07-8260-A542C96F3124}" srcId="{53779A7B-0902-4BC5-9B5A-768DDF93C82A}" destId="{BABC75D0-60FE-44BE-A2BF-1D732343AE2F}" srcOrd="2" destOrd="0" parTransId="{9754AEAB-C47F-4E4B-997C-911EB03EB442}" sibTransId="{993204F7-B547-4C81-B652-5A33E1828E9C}"/>
    <dgm:cxn modelId="{A03B4D15-C783-443F-9198-7F3185DC13C5}" type="presOf" srcId="{60A2F923-B307-4873-B8B2-6CE12F5B6311}" destId="{FCE501A6-6C47-4549-B47D-52A96D76EB7D}" srcOrd="0" destOrd="0" presId="urn:microsoft.com/office/officeart/2005/8/layout/vList5"/>
    <dgm:cxn modelId="{2A45F008-73A4-4282-AAC9-68EFCE2B0E79}" type="presOf" srcId="{53779A7B-0902-4BC5-9B5A-768DDF93C82A}" destId="{1E8E9A42-9E76-4671-86C9-ADE992FC75D1}" srcOrd="0" destOrd="0" presId="urn:microsoft.com/office/officeart/2005/8/layout/vList5"/>
    <dgm:cxn modelId="{A20F9AA7-11AB-4E1B-96DF-F65D7A8CA797}" type="presParOf" srcId="{FCE501A6-6C47-4549-B47D-52A96D76EB7D}" destId="{E460E4A5-1863-44F9-9838-B4D9DD7297B7}" srcOrd="0" destOrd="0" presId="urn:microsoft.com/office/officeart/2005/8/layout/vList5"/>
    <dgm:cxn modelId="{A3F6A4BE-DAB4-4E27-AA47-D2A119C73B3D}" type="presParOf" srcId="{E460E4A5-1863-44F9-9838-B4D9DD7297B7}" destId="{1E8E9A42-9E76-4671-86C9-ADE992FC75D1}" srcOrd="0" destOrd="0" presId="urn:microsoft.com/office/officeart/2005/8/layout/vList5"/>
    <dgm:cxn modelId="{905BE019-FF38-4125-BA66-8B5BDCEBD596}" type="presParOf" srcId="{E460E4A5-1863-44F9-9838-B4D9DD7297B7}" destId="{A8580460-1AA8-426F-8E5A-DDB1E5D944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2F923-B307-4873-B8B2-6CE12F5B6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8E1DA-FE7D-435D-A79E-B18A53FD13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Кризисный уровень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E21CD35C-970F-4B5B-96C7-56BD841BACC3}" type="parTrans" cxnId="{010E2CC1-25D9-4532-8035-CB5F89161C0A}">
      <dgm:prSet/>
      <dgm:spPr/>
      <dgm:t>
        <a:bodyPr/>
        <a:lstStyle/>
        <a:p>
          <a:endParaRPr lang="ru-RU"/>
        </a:p>
      </dgm:t>
    </dgm:pt>
    <dgm:pt modelId="{84C47035-D385-48CE-84CB-0C74FE42BD63}" type="sibTrans" cxnId="{010E2CC1-25D9-4532-8035-CB5F89161C0A}">
      <dgm:prSet/>
      <dgm:spPr/>
      <dgm:t>
        <a:bodyPr/>
        <a:lstStyle/>
        <a:p>
          <a:endParaRPr lang="ru-RU"/>
        </a:p>
      </dgm:t>
    </dgm:pt>
    <dgm:pt modelId="{99F829FA-388E-4258-B1AB-B919448516A7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Предоставление реабилитационного пространства центра  как форма коррекции проблем развития, воспитания и детско-родительских отношений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F8B98D23-5116-4CDC-9BC6-58C01915745C}" type="parTrans" cxnId="{EC425E9A-759D-463A-9536-3FF0389DC5E0}">
      <dgm:prSet/>
      <dgm:spPr/>
      <dgm:t>
        <a:bodyPr/>
        <a:lstStyle/>
        <a:p>
          <a:endParaRPr lang="ru-RU"/>
        </a:p>
      </dgm:t>
    </dgm:pt>
    <dgm:pt modelId="{8A1860A0-A996-43A4-88F9-4A18A8E34DDE}" type="sibTrans" cxnId="{EC425E9A-759D-463A-9536-3FF0389DC5E0}">
      <dgm:prSet/>
      <dgm:spPr/>
      <dgm:t>
        <a:bodyPr/>
        <a:lstStyle/>
        <a:p>
          <a:endParaRPr lang="ru-RU"/>
        </a:p>
      </dgm:t>
    </dgm:pt>
    <dgm:pt modelId="{C0ADB207-BF49-40F2-ACF5-550D023F6DC1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Экстренный уровень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45174F04-37E3-4418-A369-BA4B625FF182}" type="parTrans" cxnId="{06A90136-7DDE-4D67-BAAC-C840B70EC460}">
      <dgm:prSet/>
      <dgm:spPr/>
      <dgm:t>
        <a:bodyPr/>
        <a:lstStyle/>
        <a:p>
          <a:endParaRPr lang="ru-RU"/>
        </a:p>
      </dgm:t>
    </dgm:pt>
    <dgm:pt modelId="{2DD2959F-69EE-4187-B0BC-2F1804EF3452}" type="sibTrans" cxnId="{06A90136-7DDE-4D67-BAAC-C840B70EC460}">
      <dgm:prSet/>
      <dgm:spPr/>
      <dgm:t>
        <a:bodyPr/>
        <a:lstStyle/>
        <a:p>
          <a:endParaRPr lang="ru-RU"/>
        </a:p>
      </dgm:t>
    </dgm:pt>
    <dgm:pt modelId="{6567360B-F6A5-4859-AF2C-03515C926DEE}">
      <dgm:prSet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Реабилитация семьи и ребенка в условиях Центра, с возможностью поместить ребенка в семейную группу 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0B513BA7-40A3-476F-A2DA-C85B2940B479}" type="parTrans" cxnId="{97C27BEE-6534-4E81-9800-C59BC466E599}">
      <dgm:prSet/>
      <dgm:spPr/>
      <dgm:t>
        <a:bodyPr/>
        <a:lstStyle/>
        <a:p>
          <a:endParaRPr lang="ru-RU"/>
        </a:p>
      </dgm:t>
    </dgm:pt>
    <dgm:pt modelId="{DBB00D72-B27E-4684-A423-4FA89462240A}" type="sibTrans" cxnId="{97C27BEE-6534-4E81-9800-C59BC466E599}">
      <dgm:prSet/>
      <dgm:spPr/>
      <dgm:t>
        <a:bodyPr/>
        <a:lstStyle/>
        <a:p>
          <a:endParaRPr lang="ru-RU"/>
        </a:p>
      </dgm:t>
    </dgm:pt>
    <dgm:pt modelId="{EC5B3815-5242-4790-BDB7-E29D0DEFBAF5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 Мобильная выездная служба "Семь Я"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54BFFB61-BC1D-4C18-8067-D674FB4E7D9B}" type="parTrans" cxnId="{8E1244AC-AAED-4056-869C-53BF652D3479}">
      <dgm:prSet/>
      <dgm:spPr/>
      <dgm:t>
        <a:bodyPr/>
        <a:lstStyle/>
        <a:p>
          <a:endParaRPr lang="ru-RU"/>
        </a:p>
      </dgm:t>
    </dgm:pt>
    <dgm:pt modelId="{D7624F3A-4A1A-4D48-9BA5-B638618F14EC}" type="sibTrans" cxnId="{8E1244AC-AAED-4056-869C-53BF652D3479}">
      <dgm:prSet/>
      <dgm:spPr/>
      <dgm:t>
        <a:bodyPr/>
        <a:lstStyle/>
        <a:p>
          <a:endParaRPr lang="ru-RU"/>
        </a:p>
      </dgm:t>
    </dgm:pt>
    <dgm:pt modelId="{00EE396B-6BA1-4C57-89B1-8B04133ED451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 Семейное консультирование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99F32E42-1823-469D-B735-E597A5D179CB}" type="parTrans" cxnId="{12FA0DCF-D0AC-4281-9D02-CB18411DEBE6}">
      <dgm:prSet/>
      <dgm:spPr/>
      <dgm:t>
        <a:bodyPr/>
        <a:lstStyle/>
        <a:p>
          <a:endParaRPr lang="ru-RU"/>
        </a:p>
      </dgm:t>
    </dgm:pt>
    <dgm:pt modelId="{6A68796C-E194-4012-8182-171DB22B5D12}" type="sibTrans" cxnId="{12FA0DCF-D0AC-4281-9D02-CB18411DEBE6}">
      <dgm:prSet/>
      <dgm:spPr/>
      <dgm:t>
        <a:bodyPr/>
        <a:lstStyle/>
        <a:p>
          <a:endParaRPr lang="ru-RU"/>
        </a:p>
      </dgm:t>
    </dgm:pt>
    <dgm:pt modelId="{31C58A51-6BA5-4C3E-A472-4F85400C81F3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Мониторинг – через 1 месяц, затем каждый  3-ий  мес. (до 1 года)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4FA44812-25A0-4A91-AD6A-8E4A2BDF6AC7}" type="parTrans" cxnId="{7590E610-034B-4E7D-9204-62FAE73D4793}">
      <dgm:prSet/>
      <dgm:spPr/>
      <dgm:t>
        <a:bodyPr/>
        <a:lstStyle/>
        <a:p>
          <a:endParaRPr lang="ru-RU"/>
        </a:p>
      </dgm:t>
    </dgm:pt>
    <dgm:pt modelId="{53815AF6-C042-483A-B0A9-CA078CEB5780}" type="sibTrans" cxnId="{7590E610-034B-4E7D-9204-62FAE73D4793}">
      <dgm:prSet/>
      <dgm:spPr/>
      <dgm:t>
        <a:bodyPr/>
        <a:lstStyle/>
        <a:p>
          <a:endParaRPr lang="ru-RU"/>
        </a:p>
      </dgm:t>
    </dgm:pt>
    <dgm:pt modelId="{32D54275-3E06-416D-9C2C-91AFCE71B468}">
      <dgm:prSet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Мониторинг – 1 раз в 2 недели (срок </a:t>
          </a:r>
          <a:r>
            <a:rPr lang="en-US" sz="1800" b="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 – </a:t>
          </a: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на консилиуме)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63E1286E-DA0B-42B4-943A-003870BBAB32}" type="parTrans" cxnId="{60C4F78A-EDEA-4A4E-A598-E242B13FB2D2}">
      <dgm:prSet/>
      <dgm:spPr/>
      <dgm:t>
        <a:bodyPr/>
        <a:lstStyle/>
        <a:p>
          <a:endParaRPr lang="ru-RU"/>
        </a:p>
      </dgm:t>
    </dgm:pt>
    <dgm:pt modelId="{8096B78C-16E2-4A7A-8EEE-24738338B543}" type="sibTrans" cxnId="{60C4F78A-EDEA-4A4E-A598-E242B13FB2D2}">
      <dgm:prSet/>
      <dgm:spPr/>
      <dgm:t>
        <a:bodyPr/>
        <a:lstStyle/>
        <a:p>
          <a:endParaRPr lang="ru-RU"/>
        </a:p>
      </dgm:t>
    </dgm:pt>
    <dgm:pt modelId="{FCE501A6-6C47-4549-B47D-52A96D76EB7D}" type="pres">
      <dgm:prSet presAssocID="{60A2F923-B307-4873-B8B2-6CE12F5B6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B1320-5B8D-43C2-A55A-15536666690C}" type="pres">
      <dgm:prSet presAssocID="{A9D8E1DA-FE7D-435D-A79E-B18A53FD13BC}" presName="linNode" presStyleCnt="0"/>
      <dgm:spPr/>
    </dgm:pt>
    <dgm:pt modelId="{D2A8C285-98D9-4934-9886-7D667D1EBD6B}" type="pres">
      <dgm:prSet presAssocID="{A9D8E1DA-FE7D-435D-A79E-B18A53FD13B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77DC2-751D-47CB-BEC8-8F75BD479FF8}" type="pres">
      <dgm:prSet presAssocID="{A9D8E1DA-FE7D-435D-A79E-B18A53FD13BC}" presName="descendantText" presStyleLbl="alignAccFollowNode1" presStyleIdx="0" presStyleCnt="2" custScaleY="13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070E8-874A-42A3-8653-F83F26C9DA7B}" type="pres">
      <dgm:prSet presAssocID="{84C47035-D385-48CE-84CB-0C74FE42BD63}" presName="sp" presStyleCnt="0"/>
      <dgm:spPr/>
    </dgm:pt>
    <dgm:pt modelId="{B3E51B6D-69A0-4ACC-8C74-919DEF2B4EDF}" type="pres">
      <dgm:prSet presAssocID="{C0ADB207-BF49-40F2-ACF5-550D023F6DC1}" presName="linNode" presStyleCnt="0"/>
      <dgm:spPr/>
    </dgm:pt>
    <dgm:pt modelId="{A2650F26-749F-4DBB-80E1-36FA3E0FE57D}" type="pres">
      <dgm:prSet presAssocID="{C0ADB207-BF49-40F2-ACF5-550D023F6DC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D5FCE-FFDC-4525-AA43-B0B60216A66F}" type="pres">
      <dgm:prSet presAssocID="{C0ADB207-BF49-40F2-ACF5-550D023F6DC1}" presName="descendantText" presStyleLbl="alignAccFollowNode1" presStyleIdx="1" presStyleCnt="2" custScaleY="116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0D9D0-02FF-41DF-A2E8-9EE2F594661E}" type="presOf" srcId="{A9D8E1DA-FE7D-435D-A79E-B18A53FD13BC}" destId="{D2A8C285-98D9-4934-9886-7D667D1EBD6B}" srcOrd="0" destOrd="0" presId="urn:microsoft.com/office/officeart/2005/8/layout/vList5"/>
    <dgm:cxn modelId="{8E1244AC-AAED-4056-869C-53BF652D3479}" srcId="{A9D8E1DA-FE7D-435D-A79E-B18A53FD13BC}" destId="{EC5B3815-5242-4790-BDB7-E29D0DEFBAF5}" srcOrd="1" destOrd="0" parTransId="{54BFFB61-BC1D-4C18-8067-D674FB4E7D9B}" sibTransId="{D7624F3A-4A1A-4D48-9BA5-B638618F14EC}"/>
    <dgm:cxn modelId="{94228192-E1F5-4373-A72F-D119DE11952B}" type="presOf" srcId="{EC5B3815-5242-4790-BDB7-E29D0DEFBAF5}" destId="{21977DC2-751D-47CB-BEC8-8F75BD479FF8}" srcOrd="0" destOrd="1" presId="urn:microsoft.com/office/officeart/2005/8/layout/vList5"/>
    <dgm:cxn modelId="{FB36CE26-7CB3-469F-84EF-D11D64E0DB0E}" type="presOf" srcId="{60A2F923-B307-4873-B8B2-6CE12F5B6311}" destId="{FCE501A6-6C47-4549-B47D-52A96D76EB7D}" srcOrd="0" destOrd="0" presId="urn:microsoft.com/office/officeart/2005/8/layout/vList5"/>
    <dgm:cxn modelId="{37A1DE2A-08F6-46F6-ABA3-AD043C58611E}" type="presOf" srcId="{99F829FA-388E-4258-B1AB-B919448516A7}" destId="{21977DC2-751D-47CB-BEC8-8F75BD479FF8}" srcOrd="0" destOrd="0" presId="urn:microsoft.com/office/officeart/2005/8/layout/vList5"/>
    <dgm:cxn modelId="{3A32411C-38F9-4C7E-B38A-2C93596669C8}" type="presOf" srcId="{00EE396B-6BA1-4C57-89B1-8B04133ED451}" destId="{21977DC2-751D-47CB-BEC8-8F75BD479FF8}" srcOrd="0" destOrd="2" presId="urn:microsoft.com/office/officeart/2005/8/layout/vList5"/>
    <dgm:cxn modelId="{7590E610-034B-4E7D-9204-62FAE73D4793}" srcId="{A9D8E1DA-FE7D-435D-A79E-B18A53FD13BC}" destId="{31C58A51-6BA5-4C3E-A472-4F85400C81F3}" srcOrd="3" destOrd="0" parTransId="{4FA44812-25A0-4A91-AD6A-8E4A2BDF6AC7}" sibTransId="{53815AF6-C042-483A-B0A9-CA078CEB5780}"/>
    <dgm:cxn modelId="{CC6C56F1-E4C5-4280-83BE-6D6A43F3DAAD}" type="presOf" srcId="{32D54275-3E06-416D-9C2C-91AFCE71B468}" destId="{C42D5FCE-FFDC-4525-AA43-B0B60216A66F}" srcOrd="0" destOrd="1" presId="urn:microsoft.com/office/officeart/2005/8/layout/vList5"/>
    <dgm:cxn modelId="{97C27BEE-6534-4E81-9800-C59BC466E599}" srcId="{C0ADB207-BF49-40F2-ACF5-550D023F6DC1}" destId="{6567360B-F6A5-4859-AF2C-03515C926DEE}" srcOrd="0" destOrd="0" parTransId="{0B513BA7-40A3-476F-A2DA-C85B2940B479}" sibTransId="{DBB00D72-B27E-4684-A423-4FA89462240A}"/>
    <dgm:cxn modelId="{60C4F78A-EDEA-4A4E-A598-E242B13FB2D2}" srcId="{C0ADB207-BF49-40F2-ACF5-550D023F6DC1}" destId="{32D54275-3E06-416D-9C2C-91AFCE71B468}" srcOrd="1" destOrd="0" parTransId="{63E1286E-DA0B-42B4-943A-003870BBAB32}" sibTransId="{8096B78C-16E2-4A7A-8EEE-24738338B543}"/>
    <dgm:cxn modelId="{12FA0DCF-D0AC-4281-9D02-CB18411DEBE6}" srcId="{A9D8E1DA-FE7D-435D-A79E-B18A53FD13BC}" destId="{00EE396B-6BA1-4C57-89B1-8B04133ED451}" srcOrd="2" destOrd="0" parTransId="{99F32E42-1823-469D-B735-E597A5D179CB}" sibTransId="{6A68796C-E194-4012-8182-171DB22B5D12}"/>
    <dgm:cxn modelId="{E31A39AE-B0BC-47CA-BD81-D2927FD26007}" type="presOf" srcId="{31C58A51-6BA5-4C3E-A472-4F85400C81F3}" destId="{21977DC2-751D-47CB-BEC8-8F75BD479FF8}" srcOrd="0" destOrd="3" presId="urn:microsoft.com/office/officeart/2005/8/layout/vList5"/>
    <dgm:cxn modelId="{06A90136-7DDE-4D67-BAAC-C840B70EC460}" srcId="{60A2F923-B307-4873-B8B2-6CE12F5B6311}" destId="{C0ADB207-BF49-40F2-ACF5-550D023F6DC1}" srcOrd="1" destOrd="0" parTransId="{45174F04-37E3-4418-A369-BA4B625FF182}" sibTransId="{2DD2959F-69EE-4187-B0BC-2F1804EF3452}"/>
    <dgm:cxn modelId="{B886C74D-BF7A-472D-9185-97147EEF7EB8}" type="presOf" srcId="{6567360B-F6A5-4859-AF2C-03515C926DEE}" destId="{C42D5FCE-FFDC-4525-AA43-B0B60216A66F}" srcOrd="0" destOrd="0" presId="urn:microsoft.com/office/officeart/2005/8/layout/vList5"/>
    <dgm:cxn modelId="{010E2CC1-25D9-4532-8035-CB5F89161C0A}" srcId="{60A2F923-B307-4873-B8B2-6CE12F5B6311}" destId="{A9D8E1DA-FE7D-435D-A79E-B18A53FD13BC}" srcOrd="0" destOrd="0" parTransId="{E21CD35C-970F-4B5B-96C7-56BD841BACC3}" sibTransId="{84C47035-D385-48CE-84CB-0C74FE42BD63}"/>
    <dgm:cxn modelId="{EC425E9A-759D-463A-9536-3FF0389DC5E0}" srcId="{A9D8E1DA-FE7D-435D-A79E-B18A53FD13BC}" destId="{99F829FA-388E-4258-B1AB-B919448516A7}" srcOrd="0" destOrd="0" parTransId="{F8B98D23-5116-4CDC-9BC6-58C01915745C}" sibTransId="{8A1860A0-A996-43A4-88F9-4A18A8E34DDE}"/>
    <dgm:cxn modelId="{10888BF9-9C24-42C5-B5D9-BD840F91AECA}" type="presOf" srcId="{C0ADB207-BF49-40F2-ACF5-550D023F6DC1}" destId="{A2650F26-749F-4DBB-80E1-36FA3E0FE57D}" srcOrd="0" destOrd="0" presId="urn:microsoft.com/office/officeart/2005/8/layout/vList5"/>
    <dgm:cxn modelId="{6A9923E1-839F-4EA9-B26D-620AF78C39F8}" type="presParOf" srcId="{FCE501A6-6C47-4549-B47D-52A96D76EB7D}" destId="{7D5B1320-5B8D-43C2-A55A-15536666690C}" srcOrd="0" destOrd="0" presId="urn:microsoft.com/office/officeart/2005/8/layout/vList5"/>
    <dgm:cxn modelId="{E49C0CB0-302B-472C-A838-1CF544ED3A45}" type="presParOf" srcId="{7D5B1320-5B8D-43C2-A55A-15536666690C}" destId="{D2A8C285-98D9-4934-9886-7D667D1EBD6B}" srcOrd="0" destOrd="0" presId="urn:microsoft.com/office/officeart/2005/8/layout/vList5"/>
    <dgm:cxn modelId="{220C1624-2FE9-4BD7-B8AA-02A497399978}" type="presParOf" srcId="{7D5B1320-5B8D-43C2-A55A-15536666690C}" destId="{21977DC2-751D-47CB-BEC8-8F75BD479FF8}" srcOrd="1" destOrd="0" presId="urn:microsoft.com/office/officeart/2005/8/layout/vList5"/>
    <dgm:cxn modelId="{3CE2D235-F174-4202-B4C0-D5DD2322B3F4}" type="presParOf" srcId="{FCE501A6-6C47-4549-B47D-52A96D76EB7D}" destId="{BF8070E8-874A-42A3-8653-F83F26C9DA7B}" srcOrd="1" destOrd="0" presId="urn:microsoft.com/office/officeart/2005/8/layout/vList5"/>
    <dgm:cxn modelId="{AD18AF08-80DB-4127-B020-AC3789D0B65B}" type="presParOf" srcId="{FCE501A6-6C47-4549-B47D-52A96D76EB7D}" destId="{B3E51B6D-69A0-4ACC-8C74-919DEF2B4EDF}" srcOrd="2" destOrd="0" presId="urn:microsoft.com/office/officeart/2005/8/layout/vList5"/>
    <dgm:cxn modelId="{921C1F6F-B2A2-4285-98E1-FD11FE5B417F}" type="presParOf" srcId="{B3E51B6D-69A0-4ACC-8C74-919DEF2B4EDF}" destId="{A2650F26-749F-4DBB-80E1-36FA3E0FE57D}" srcOrd="0" destOrd="0" presId="urn:microsoft.com/office/officeart/2005/8/layout/vList5"/>
    <dgm:cxn modelId="{BDCF37AB-C717-490E-AAEB-F78B93B9DB9D}" type="presParOf" srcId="{B3E51B6D-69A0-4ACC-8C74-919DEF2B4EDF}" destId="{C42D5FCE-FFDC-4525-AA43-B0B60216A6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F6EDDE-3F4B-46AA-AF9D-BBF1C15A9416}">
      <dsp:nvSpPr>
        <dsp:cNvPr id="0" name=""/>
        <dsp:cNvSpPr/>
      </dsp:nvSpPr>
      <dsp:spPr>
        <a:xfrm rot="5400000">
          <a:off x="3642913" y="985068"/>
          <a:ext cx="5846075" cy="3875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Клуб для ЗС "Семейный маячок"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Выпуск газеты для ЗС района "Семейный маячок"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Мониторинг развития ребенка в семье и семейной ситуации </a:t>
          </a: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3  раза в год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Мобильная выездная служба "Семь Я" в отдаленные населенные пункты по месту жительства ЗС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Семейное консультирование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 Работа с ближайшим окружением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 Проведение семинаров для учителей образовательных школ, специалистов сельских поселений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Проведение летнего интенсива для детей и родителей в период адаптации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 Занятия для подростков по технологии «</a:t>
          </a:r>
          <a:r>
            <a:rPr lang="ru-RU" sz="1600" kern="1200" dirty="0" err="1" smtClean="0">
              <a:solidFill>
                <a:schemeClr val="accent1">
                  <a:lumMod val="50000"/>
                </a:schemeClr>
              </a:solidFill>
            </a:rPr>
            <a:t>Киноград</a:t>
          </a: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3642913" y="985068"/>
        <a:ext cx="5846075" cy="3875937"/>
      </dsp:txXfrm>
    </dsp:sp>
    <dsp:sp modelId="{3831F393-19CF-499E-8C92-A314D774EC4F}">
      <dsp:nvSpPr>
        <dsp:cNvPr id="0" name=""/>
        <dsp:cNvSpPr/>
      </dsp:nvSpPr>
      <dsp:spPr>
        <a:xfrm>
          <a:off x="2571180" y="0"/>
          <a:ext cx="2194358" cy="584607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Адаптационный уровень</a:t>
          </a:r>
        </a:p>
      </dsp:txBody>
      <dsp:txXfrm>
        <a:off x="2571180" y="0"/>
        <a:ext cx="2194358" cy="58460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580460-1AA8-426F-8E5A-DDB1E5D944A4}">
      <dsp:nvSpPr>
        <dsp:cNvPr id="0" name=""/>
        <dsp:cNvSpPr/>
      </dsp:nvSpPr>
      <dsp:spPr>
        <a:xfrm rot="5400000">
          <a:off x="1287069" y="682542"/>
          <a:ext cx="5602649" cy="4251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Клуб для ЗС "Семейный маячок"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 Выпуск газеты для ЗС "Семейный маячок"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 Услуги по дополнительному образованию для детей и взрослых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Услуги педагога - психолога, учителя - логопеда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Услуги по  профессиональному обучению для выпускников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Мониторинг развития ребенка и семейной ситуации – не реже 2 раз  в год (выезды в семьи)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1287069" y="682542"/>
        <a:ext cx="5602649" cy="4251538"/>
      </dsp:txXfrm>
    </dsp:sp>
    <dsp:sp modelId="{1E8E9A42-9E76-4671-86C9-ADE992FC75D1}">
      <dsp:nvSpPr>
        <dsp:cNvPr id="0" name=""/>
        <dsp:cNvSpPr/>
      </dsp:nvSpPr>
      <dsp:spPr>
        <a:xfrm>
          <a:off x="0" y="0"/>
          <a:ext cx="1944178" cy="561662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Базовый уровень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0" y="0"/>
        <a:ext cx="1944178" cy="5616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77DC2-751D-47CB-BEC8-8F75BD479FF8}">
      <dsp:nvSpPr>
        <dsp:cNvPr id="0" name=""/>
        <dsp:cNvSpPr/>
      </dsp:nvSpPr>
      <dsp:spPr>
        <a:xfrm rot="5400000">
          <a:off x="2804457" y="-562072"/>
          <a:ext cx="2859159" cy="39849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Предоставление реабилитационного пространства центра  как форма коррекции проблем развития, воспитания и детско-родительских отношений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 Мобильная выездная служба "Семь Я"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 Семейное консультирование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Мониторинг – через 1 месяц, затем каждый  3-ий  мес. (до 1 года)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 rot="5400000">
        <a:off x="2804457" y="-562072"/>
        <a:ext cx="2859159" cy="3984975"/>
      </dsp:txXfrm>
    </dsp:sp>
    <dsp:sp modelId="{D2A8C285-98D9-4934-9886-7D667D1EBD6B}">
      <dsp:nvSpPr>
        <dsp:cNvPr id="0" name=""/>
        <dsp:cNvSpPr/>
      </dsp:nvSpPr>
      <dsp:spPr>
        <a:xfrm>
          <a:off x="0" y="118132"/>
          <a:ext cx="2241548" cy="262456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Кризисный уровень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0" y="118132"/>
        <a:ext cx="2241548" cy="2624565"/>
      </dsp:txXfrm>
    </dsp:sp>
    <dsp:sp modelId="{C42D5FCE-FFDC-4525-AA43-B0B60216A66F}">
      <dsp:nvSpPr>
        <dsp:cNvPr id="0" name=""/>
        <dsp:cNvSpPr/>
      </dsp:nvSpPr>
      <dsp:spPr>
        <a:xfrm rot="5400000">
          <a:off x="3010120" y="2309070"/>
          <a:ext cx="2456109" cy="3988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Реабилитация семьи и ребенка в условиях Центра, с возможностью поместить ребенка в семейную группу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Мониторинг – 1 раз в 2 недели (срок </a:t>
          </a:r>
          <a:r>
            <a:rPr lang="en-US" sz="18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 – </a:t>
          </a: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rPr>
            <a:t>на консилиуме)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 rot="5400000">
        <a:off x="3010120" y="2309070"/>
        <a:ext cx="2456109" cy="3988871"/>
      </dsp:txXfrm>
    </dsp:sp>
    <dsp:sp modelId="{A2650F26-749F-4DBB-80E1-36FA3E0FE57D}">
      <dsp:nvSpPr>
        <dsp:cNvPr id="0" name=""/>
        <dsp:cNvSpPr/>
      </dsp:nvSpPr>
      <dsp:spPr>
        <a:xfrm>
          <a:off x="0" y="2991223"/>
          <a:ext cx="2243739" cy="262456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Экстренный уровень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0" y="2991223"/>
        <a:ext cx="2243739" cy="262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25D8-7498-4009-803C-A93684FC42C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6F84-D5C6-4ECC-81BE-1A9BDB90A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8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96F7-7235-4DFD-ACD3-3C6CC40992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52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4CA2-0C9E-4C41-AC20-0964457174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67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4CA2-0C9E-4C41-AC20-0964457174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67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4CA2-0C9E-4C41-AC20-0964457174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67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huvalov_31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" y="1143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897" y="1882140"/>
            <a:ext cx="5692204" cy="3322320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ОГКУ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«Центр помощи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детям, оставшимся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без попечения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родителей,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Бакчарского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района»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2182" y="295743"/>
            <a:ext cx="7839635" cy="504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по вопросам семьи и детей Томской области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9044" y="6216483"/>
            <a:ext cx="7839635" cy="504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Бакчар - 2020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05361"/>
            <a:ext cx="8229600" cy="80249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Мероприятия в рамках практики</a:t>
            </a:r>
            <a:endParaRPr lang="ru-RU" sz="28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1174" y="148478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3900" y="1027041"/>
            <a:ext cx="7279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Мастер-класс «Куклы из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Фоамирана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2290" name="Picture 2" descr="F:\Фонд Тимченко\Фоам, куклы, Казанцева Т.И\IMG_9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75" y="1533817"/>
            <a:ext cx="7162481" cy="477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3976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62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Мероприятия в рамках практики</a:t>
            </a:r>
            <a:endParaRPr lang="ru-RU" sz="28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1174" y="148478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740104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Проведение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I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областного летнего выездного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интенсива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для замещающих семей и детей из 2 муниципальных районов Томской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Библиотека\Desktop\ЖЕНЯ\DSC07256.JPG"/>
          <p:cNvPicPr/>
          <p:nvPr/>
        </p:nvPicPr>
        <p:blipFill>
          <a:blip r:embed="rId2" cstate="print"/>
          <a:srcRect l="11263" r="6654" b="24532"/>
          <a:stretch>
            <a:fillRect/>
          </a:stretch>
        </p:blipFill>
        <p:spPr bwMode="auto">
          <a:xfrm rot="21241773">
            <a:off x="443671" y="1415103"/>
            <a:ext cx="3262035" cy="209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Библиотека\Desktop\ЖЕНЯ\DSC07402.JPG"/>
          <p:cNvPicPr/>
          <p:nvPr/>
        </p:nvPicPr>
        <p:blipFill>
          <a:blip r:embed="rId3" cstate="print"/>
          <a:srcRect l="20473" b="39326"/>
          <a:stretch>
            <a:fillRect/>
          </a:stretch>
        </p:blipFill>
        <p:spPr bwMode="auto">
          <a:xfrm>
            <a:off x="298655" y="4178126"/>
            <a:ext cx="3204210" cy="162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Библиотека\Desktop\ЖЕНЯ\DSC07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2608">
            <a:off x="5610092" y="1418038"/>
            <a:ext cx="3213935" cy="204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Библиотека\Desktop\ЖЕНЯ\DSC07362.JPG"/>
          <p:cNvPicPr/>
          <p:nvPr/>
        </p:nvPicPr>
        <p:blipFill>
          <a:blip r:embed="rId5" cstate="print"/>
          <a:srcRect l="11566" r="18140" b="30108"/>
          <a:stretch>
            <a:fillRect/>
          </a:stretch>
        </p:blipFill>
        <p:spPr bwMode="auto">
          <a:xfrm>
            <a:off x="2816620" y="2560473"/>
            <a:ext cx="3657600" cy="2229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Библиотека\Desktop\ЖЕНЯ\DSC07196.JPG"/>
          <p:cNvPicPr/>
          <p:nvPr/>
        </p:nvPicPr>
        <p:blipFill>
          <a:blip r:embed="rId6" cstate="print"/>
          <a:srcRect l="8198" b="32895"/>
          <a:stretch>
            <a:fillRect/>
          </a:stretch>
        </p:blipFill>
        <p:spPr bwMode="auto">
          <a:xfrm>
            <a:off x="3308665" y="5023946"/>
            <a:ext cx="3208020" cy="1554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C:\Users\Библиотека\Desktop\ЖЕНЯ\DSC075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1511" y="4145752"/>
            <a:ext cx="2877661" cy="16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0279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00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Мероприятия в рамках практики</a:t>
            </a:r>
            <a:endParaRPr lang="ru-RU" sz="28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1174" y="148478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446" y="1121931"/>
            <a:ext cx="8411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На территории Центра заложена Аллея замещающих семей «Семья»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3314" name="Picture 2" descr="F:\Семейный форватер\IMG_6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5" y="1677143"/>
            <a:ext cx="3422996" cy="210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Семейный форватер\IMG_6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77" y="1662555"/>
            <a:ext cx="3431963" cy="211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Семейный форватер\IMG_6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5" y="3992579"/>
            <a:ext cx="3358656" cy="230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718" y="3965418"/>
            <a:ext cx="4083594" cy="229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6541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2797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13142" y="2606040"/>
            <a:ext cx="7839635" cy="3710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4582" y="3517564"/>
            <a:ext cx="7839635" cy="27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Шувалова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Анатольевна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практики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cpdbr-bak@tomsk.gov.ru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shuvalov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317@mail.ru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8-913-886-46-06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8-923-421-96-24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8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Практика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«Будем вместе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»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46055" y="627017"/>
            <a:ext cx="7839635" cy="2233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замещающих семей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вторичного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сиротства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Библиотека\Desktop\ЖЕНЯ\DSC07362.JPG"/>
          <p:cNvPicPr/>
          <p:nvPr/>
        </p:nvPicPr>
        <p:blipFill>
          <a:blip r:embed="rId2" cstate="print"/>
          <a:srcRect l="11566" r="18140" b="30108"/>
          <a:stretch>
            <a:fillRect/>
          </a:stretch>
        </p:blipFill>
        <p:spPr bwMode="auto">
          <a:xfrm>
            <a:off x="2915815" y="2646141"/>
            <a:ext cx="33123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Библиотека\Desktop\ЖЕНЯ\DSC07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410" y="4637314"/>
            <a:ext cx="3011280" cy="193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4734373"/>
            <a:ext cx="2832262" cy="183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1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углом 26"/>
          <p:cNvSpPr/>
          <p:nvPr/>
        </p:nvSpPr>
        <p:spPr>
          <a:xfrm flipV="1">
            <a:off x="3720958" y="4192333"/>
            <a:ext cx="1402486" cy="749619"/>
          </a:xfrm>
          <a:prstGeom prst="bentArrow">
            <a:avLst>
              <a:gd name="adj1" fmla="val 25000"/>
              <a:gd name="adj2" fmla="val 24377"/>
              <a:gd name="adj3" fmla="val 50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3155" y="138171"/>
            <a:ext cx="8748972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Целевые группы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3698287" y="1900798"/>
            <a:ext cx="1402485" cy="874278"/>
          </a:xfrm>
          <a:prstGeom prst="bentArrow">
            <a:avLst>
              <a:gd name="adj1" fmla="val 20020"/>
              <a:gd name="adj2" fmla="val 24377"/>
              <a:gd name="adj3" fmla="val 41284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394061" y="1491302"/>
            <a:ext cx="2160240" cy="1419800"/>
          </a:xfrm>
          <a:prstGeom prst="homePlate">
            <a:avLst>
              <a:gd name="adj" fmla="val 2623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rebuchet MS" pitchFamily="34" charset="0"/>
              </a:rPr>
              <a:t>Дети</a:t>
            </a:r>
            <a:endParaRPr lang="ru-RU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7065" y="2431737"/>
            <a:ext cx="1474600" cy="186911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Замещающие </a:t>
            </a: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семьи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86" y="1165131"/>
            <a:ext cx="553413" cy="10107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59" y="209185"/>
            <a:ext cx="699518" cy="1146050"/>
          </a:xfrm>
          <a:prstGeom prst="rect">
            <a:avLst/>
          </a:prstGeom>
        </p:spPr>
      </p:pic>
      <p:sp>
        <p:nvSpPr>
          <p:cNvPr id="26" name="Пятиугольник 25"/>
          <p:cNvSpPr/>
          <p:nvPr/>
        </p:nvSpPr>
        <p:spPr>
          <a:xfrm>
            <a:off x="6352883" y="4200549"/>
            <a:ext cx="2281666" cy="1403417"/>
          </a:xfrm>
          <a:prstGeom prst="homePlate">
            <a:avLst>
              <a:gd name="adj" fmla="val 28501"/>
            </a:avLst>
          </a:prstGeom>
          <a:gradFill flip="none" rotWithShape="1">
            <a:lin ang="81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3975">
              <a:lnSpc>
                <a:spcPct val="115000"/>
              </a:lnSpc>
              <a:spcBef>
                <a:spcPts val="16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Замещающие родители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66" y="2961060"/>
            <a:ext cx="699518" cy="114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7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26820"/>
            <a:ext cx="8928992" cy="452449"/>
          </a:xfrm>
        </p:spPr>
        <p:txBody>
          <a:bodyPr>
            <a:normAutofit fontScale="90000"/>
          </a:bodyPr>
          <a:lstStyle/>
          <a:p>
            <a:pPr algn="ctr" defTabSz="888978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                     4 – х уровневая модель сопровождения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48260" y="2978331"/>
            <a:ext cx="2448272" cy="1065262"/>
          </a:xfrm>
          <a:prstGeom prst="homePlat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ПЕРВЫЙ ГОД </a:t>
            </a:r>
            <a:r>
              <a:rPr lang="ru-RU" sz="1600" dirty="0" smtClean="0">
                <a:solidFill>
                  <a:schemeClr val="tx1"/>
                </a:solidFill>
              </a:rPr>
              <a:t>после </a:t>
            </a:r>
            <a:r>
              <a:rPr lang="ru-RU" sz="1600" dirty="0">
                <a:solidFill>
                  <a:schemeClr val="tx1"/>
                </a:solidFill>
              </a:rPr>
              <a:t>принятия ребенка </a:t>
            </a:r>
            <a:r>
              <a:rPr lang="ru-RU" sz="1600" dirty="0" smtClean="0">
                <a:solidFill>
                  <a:schemeClr val="tx1"/>
                </a:solidFill>
              </a:rPr>
              <a:t>в семью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5267145"/>
              </p:ext>
            </p:extLst>
          </p:nvPr>
        </p:nvGraphicFramePr>
        <p:xfrm>
          <a:off x="287384" y="907984"/>
          <a:ext cx="8503920" cy="584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200" y="226820"/>
            <a:ext cx="2185554" cy="1362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2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641013"/>
          </a:xfrm>
        </p:spPr>
        <p:txBody>
          <a:bodyPr>
            <a:normAutofit fontScale="90000"/>
          </a:bodyPr>
          <a:lstStyle/>
          <a:p>
            <a:pPr algn="ctr" defTabSz="888978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                 4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х уровневая модель сопровождения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6572" y="2312126"/>
            <a:ext cx="2448272" cy="1754817"/>
          </a:xfrm>
          <a:prstGeom prst="homePlat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Семьи 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созданные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БОЛЕЕ 1 ГОДА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назад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самостоятельно справляющиеся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 проблемами</a:t>
            </a: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1137969"/>
              </p:ext>
            </p:extLst>
          </p:nvPr>
        </p:nvGraphicFramePr>
        <p:xfrm>
          <a:off x="2713875" y="908721"/>
          <a:ext cx="62326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6572" y="262061"/>
            <a:ext cx="2042491" cy="1275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9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4"/>
            <a:ext cx="8928992" cy="667138"/>
          </a:xfrm>
        </p:spPr>
        <p:txBody>
          <a:bodyPr>
            <a:normAutofit/>
          </a:bodyPr>
          <a:lstStyle/>
          <a:p>
            <a:pPr algn="ctr" defTabSz="888978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                     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4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х уровневая модель сопровождения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71232" y="1737361"/>
            <a:ext cx="2416739" cy="1384663"/>
          </a:xfrm>
          <a:prstGeom prst="homePlat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Семьи,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ИСПЫТЫВАЮЩИЕ ПРОБЛЕМЫ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которыми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 могут справиться самостоятельно…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48426" y="4519748"/>
            <a:ext cx="2462353" cy="1358538"/>
          </a:xfrm>
          <a:prstGeom prst="homePlat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 семьях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ОСТРЫЕ КРИЗИСНЫЕ СИТУАЦИИ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 риском  отказа                   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ребенка</a:t>
            </a: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955639"/>
              </p:ext>
            </p:extLst>
          </p:nvPr>
        </p:nvGraphicFramePr>
        <p:xfrm>
          <a:off x="2713875" y="908721"/>
          <a:ext cx="62326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806" y="204572"/>
            <a:ext cx="1966005" cy="129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7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4679" y="620688"/>
            <a:ext cx="4280434" cy="2644080"/>
          </a:xfrm>
          <a:prstGeom prst="roundRect">
            <a:avLst>
              <a:gd name="adj" fmla="val 578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Тиражирование практики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474720"/>
            <a:ext cx="4373962" cy="3061076"/>
          </a:xfrm>
          <a:prstGeom prst="roundRect">
            <a:avLst>
              <a:gd name="adj" fmla="val 578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Практика внедряется не только в учреждениях социального обслуживания несовершеннолетних на севере Томской области, но и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учреждениях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Иркутской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Новосибирска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журнале «Семейный маячок» специалисты обозначенных учреждений рассказывали об опыте внедрения и обобщения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практики, делились, обменивались наработками.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F:\Фонд Тимченко\Стажировка, май\DSC06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0" y="620688"/>
            <a:ext cx="4320480" cy="2600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5" descr="F:\Фонд Тимченко\Стажировка, май\DSC06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17" y="3608098"/>
            <a:ext cx="1879079" cy="28227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3" descr="F:\Фонд Тимченко\Стажировка, май\DSC06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7" y="3608098"/>
            <a:ext cx="1850600" cy="27799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346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77360" y="1003924"/>
            <a:ext cx="3992027" cy="0"/>
          </a:xfrm>
          <a:prstGeom prst="line">
            <a:avLst/>
          </a:prstGeom>
          <a:ln w="38100">
            <a:solidFill>
              <a:srgbClr val="87B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29800" y="333206"/>
            <a:ext cx="68169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7B741"/>
                </a:solidFill>
                <a:latin typeface="Trebuchet MS" panose="020B0603020202020204" pitchFamily="34" charset="0"/>
              </a:rPr>
              <a:t>Аргументация лидерства</a:t>
            </a:r>
            <a:endParaRPr lang="ru-RU" sz="2400" b="1" dirty="0">
              <a:solidFill>
                <a:srgbClr val="87B74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2648" y="1049292"/>
            <a:ext cx="7900905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В 2017 году практика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поддержана БФ Елены и Геннадия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Тимченко.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3785" y="191164"/>
            <a:ext cx="552440" cy="736586"/>
          </a:xfrm>
          <a:prstGeom prst="ellipse">
            <a:avLst/>
          </a:prstGeom>
          <a:noFill/>
          <a:ln w="25400">
            <a:solidFill>
              <a:srgbClr val="87B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34489" y="1882492"/>
            <a:ext cx="362646" cy="432048"/>
            <a:chOff x="373048" y="2348880"/>
            <a:chExt cx="483528" cy="432048"/>
          </a:xfrm>
        </p:grpSpPr>
        <p:sp>
          <p:nvSpPr>
            <p:cNvPr id="19" name="Овал 18"/>
            <p:cNvSpPr/>
            <p:nvPr/>
          </p:nvSpPr>
          <p:spPr>
            <a:xfrm>
              <a:off x="407368" y="2348880"/>
              <a:ext cx="432048" cy="432048"/>
            </a:xfrm>
            <a:prstGeom prst="ellipse">
              <a:avLst/>
            </a:prstGeom>
            <a:noFill/>
            <a:ln w="25400">
              <a:solidFill>
                <a:srgbClr val="87B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3048" y="2348880"/>
              <a:ext cx="4835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dirty="0" smtClean="0">
                  <a:latin typeface="Trebuchet MS" panose="020B0603020202020204" pitchFamily="34" charset="0"/>
                </a:rPr>
                <a:t>2</a:t>
              </a:r>
              <a:endParaRPr lang="ru-RU" sz="22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0228" y="3198978"/>
            <a:ext cx="349776" cy="453852"/>
            <a:chOff x="359336" y="3143248"/>
            <a:chExt cx="466368" cy="432048"/>
          </a:xfrm>
        </p:grpSpPr>
        <p:sp>
          <p:nvSpPr>
            <p:cNvPr id="20" name="Овал 19"/>
            <p:cNvSpPr/>
            <p:nvPr/>
          </p:nvSpPr>
          <p:spPr>
            <a:xfrm>
              <a:off x="380960" y="3143248"/>
              <a:ext cx="432048" cy="432048"/>
            </a:xfrm>
            <a:prstGeom prst="ellipse">
              <a:avLst/>
            </a:prstGeom>
            <a:noFill/>
            <a:ln w="25400">
              <a:solidFill>
                <a:srgbClr val="87B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9336" y="3143248"/>
              <a:ext cx="4663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latin typeface="Trebuchet MS" panose="020B0603020202020204" pitchFamily="34" charset="0"/>
                </a:rPr>
                <a:t>3</a:t>
              </a:r>
              <a:endParaRPr lang="ru-RU" sz="2200" b="1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0" y="324043"/>
            <a:ext cx="265289" cy="4708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60229" y="1124744"/>
            <a:ext cx="349776" cy="432380"/>
            <a:chOff x="-197636" y="1679937"/>
            <a:chExt cx="466368" cy="43238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97636" y="1681430"/>
              <a:ext cx="4663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latin typeface="Trebuchet MS" panose="020B0603020202020204" pitchFamily="34" charset="0"/>
                </a:rPr>
                <a:t>1</a:t>
              </a:r>
              <a:endParaRPr lang="ru-RU" sz="2200" b="1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80476" y="1679937"/>
              <a:ext cx="432048" cy="432048"/>
            </a:xfrm>
            <a:prstGeom prst="ellipse">
              <a:avLst/>
            </a:prstGeom>
            <a:noFill/>
            <a:ln w="25400">
              <a:solidFill>
                <a:srgbClr val="87B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942649" y="1784944"/>
            <a:ext cx="8070721" cy="13234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Лауреат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III степени в номинации «Лучший инновационный проект» в финальном этапе III Всероссийского Смотра-конкурса на лучшую презентацию образовательного (социального) учреждения – 2018г,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проводимый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Международной Академией развития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образования.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8419" y="3153646"/>
            <a:ext cx="7925133" cy="13234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Учреждение является методической площадкой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по сопровождению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замещающих семей Томской области, а также внесено в реестр стажировочных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площадок БФ Елены и Геннадия Тимченко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по распространению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практики в России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5761" y="5362684"/>
            <a:ext cx="847779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marL="85725"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Совместно с АНО «Эволюция и филантропия» создана система мониторинга и оценки практики с целью проведения оценки результативности работы, корректировки работы для успешного достижения цели.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02472" y="4536048"/>
            <a:ext cx="349776" cy="432048"/>
            <a:chOff x="359336" y="3143248"/>
            <a:chExt cx="466368" cy="432048"/>
          </a:xfrm>
        </p:grpSpPr>
        <p:sp>
          <p:nvSpPr>
            <p:cNvPr id="40" name="Овал 39"/>
            <p:cNvSpPr/>
            <p:nvPr/>
          </p:nvSpPr>
          <p:spPr>
            <a:xfrm>
              <a:off x="380960" y="3143248"/>
              <a:ext cx="432048" cy="432048"/>
            </a:xfrm>
            <a:prstGeom prst="ellipse">
              <a:avLst/>
            </a:prstGeom>
            <a:noFill/>
            <a:ln w="25400">
              <a:solidFill>
                <a:srgbClr val="87B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59336" y="3143248"/>
              <a:ext cx="4663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latin typeface="Trebuchet MS" panose="020B0603020202020204" pitchFamily="34" charset="0"/>
                </a:rPr>
                <a:t>4</a:t>
              </a:r>
              <a:endParaRPr lang="ru-RU" sz="2200" b="1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918419" y="4522349"/>
            <a:ext cx="7925131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На базе учреждения прошли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стажировку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специалисты учреждений Томской, Иркутской, Новосибирской областей</a:t>
            </a:r>
            <a:r>
              <a:rPr lang="ru-RU" sz="2000" dirty="0">
                <a:latin typeface="Trebuchet MS" panose="020B0603020202020204" pitchFamily="34" charset="0"/>
              </a:rPr>
              <a:t>.</a:t>
            </a:r>
            <a:endParaRPr 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4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444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Мероприятия в рамках практики</a:t>
            </a:r>
            <a:endParaRPr lang="ru-RU" sz="28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1174" y="148478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891099"/>
            <a:ext cx="8254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Создан актив замещающих родителей.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Активные родители проводят Мастер классы: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Мастер-класс по Йоге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1266" name="Picture 2" descr="F:\Фонд Тимченко\Мастер-класс Йога\IMG_5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4" y="1999314"/>
            <a:ext cx="3395869" cy="219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Фонд Тимченко\Мастер-класс Йога\IMG_5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22" y="1905033"/>
            <a:ext cx="3060898" cy="2248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Фонд Тимченко\Мастер-класс Йога\IMG_5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97" y="4560831"/>
            <a:ext cx="2437625" cy="1828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Фонд Тимченко\Мастер-класс Йога\IMG_5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79" y="4560831"/>
            <a:ext cx="2267744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766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555</Words>
  <Application>Microsoft Office PowerPoint</Application>
  <PresentationFormat>Экран (4:3)</PresentationFormat>
  <Paragraphs>77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ОГКУ  «Центр помощи  детям, оставшимся  без попечения  родителей,  Бакчарского  района»  </vt:lpstr>
      <vt:lpstr>Практика «Будем вместе»</vt:lpstr>
      <vt:lpstr>Целевые группы</vt:lpstr>
      <vt:lpstr>                      4 – х уровневая модель сопровождения</vt:lpstr>
      <vt:lpstr>                  4 – х уровневая модель сопровождения</vt:lpstr>
      <vt:lpstr>                       4 – х уровневая модель сопровождения</vt:lpstr>
      <vt:lpstr>Слайд 7</vt:lpstr>
      <vt:lpstr>Слайд 8</vt:lpstr>
      <vt:lpstr>Мероприятия в рамках практики</vt:lpstr>
      <vt:lpstr>Мероприятия в рамках практики</vt:lpstr>
      <vt:lpstr>Мероприятия в рамках практики</vt:lpstr>
      <vt:lpstr>Мероприятия в рамках практики</vt:lpstr>
      <vt:lpstr>  Спасибо 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172</cp:revision>
  <dcterms:created xsi:type="dcterms:W3CDTF">2016-11-18T14:12:19Z</dcterms:created>
  <dcterms:modified xsi:type="dcterms:W3CDTF">2022-02-03T11:12:57Z</dcterms:modified>
</cp:coreProperties>
</file>