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1"/>
  </p:sldMasterIdLst>
  <p:notesMasterIdLst>
    <p:notesMasterId r:id="rId13"/>
  </p:notesMasterIdLst>
  <p:sldIdLst>
    <p:sldId id="257" r:id="rId2"/>
    <p:sldId id="345" r:id="rId3"/>
    <p:sldId id="260" r:id="rId4"/>
    <p:sldId id="350" r:id="rId5"/>
    <p:sldId id="389" r:id="rId6"/>
    <p:sldId id="347" r:id="rId7"/>
    <p:sldId id="348" r:id="rId8"/>
    <p:sldId id="349" r:id="rId9"/>
    <p:sldId id="390" r:id="rId10"/>
    <p:sldId id="391" r:id="rId11"/>
    <p:sldId id="34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7C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20"/>
    <p:restoredTop sz="97270" autoAdjust="0"/>
  </p:normalViewPr>
  <p:slideViewPr>
    <p:cSldViewPr snapToGrid="0" snapToObjects="1">
      <p:cViewPr varScale="1">
        <p:scale>
          <a:sx n="74" d="100"/>
          <a:sy n="74" d="100"/>
        </p:scale>
        <p:origin x="8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-21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82AEF-661F-0A48-BCA1-BD572F1B3DEE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25361-F1AA-274F-9FF2-15F087AC4B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188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F4E267-7114-42D2-B234-E1B671812E9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8911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25361-F1AA-274F-9FF2-15F087AC4B8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9546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25361-F1AA-274F-9FF2-15F087AC4B8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341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Чужая графика, надо перерисовать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25361-F1AA-274F-9FF2-15F087AC4B8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829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29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31" Type="http://schemas.openxmlformats.org/officeDocument/2006/relationships/image" Target="../media/image37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hyperlink" Target="mailto:info@prof-itgroup.ru" TargetMode="External"/><Relationship Id="rId4" Type="http://schemas.openxmlformats.org/officeDocument/2006/relationships/hyperlink" Target="http://www.prof-itgroup.ru/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F066B-2B65-C245-814E-868872C62188}" type="datetime1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7A28-19B1-4A5C-8060-45B46973A227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00" y="592803"/>
            <a:ext cx="2045606" cy="638708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524000" y="1944413"/>
            <a:ext cx="9144000" cy="1657625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anchor="t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2896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4424" y="4753232"/>
            <a:ext cx="8258052" cy="2152394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1C64-B23A-8D49-B1C2-1E7C1FA548E6}" type="datetime1">
              <a:rPr lang="ru-RU" smtClean="0"/>
              <a:t>24.05.2023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7A28-19B1-4A5C-8060-45B46973A227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2562" y="497008"/>
            <a:ext cx="1550334" cy="484067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38200" y="543696"/>
            <a:ext cx="9020503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40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4218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Сравнение/задач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616056" y="4635061"/>
            <a:ext cx="6575944" cy="22598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543696"/>
            <a:ext cx="9041524" cy="74140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4543097" cy="4351338"/>
          </a:xfrm>
        </p:spPr>
        <p:txBody>
          <a:bodyPr/>
          <a:lstStyle>
            <a:lvl1pPr marL="0" indent="0">
              <a:buNone/>
              <a:defRPr b="1">
                <a:solidFill>
                  <a:schemeClr val="accent2"/>
                </a:solidFill>
              </a:defRPr>
            </a:lvl1pPr>
            <a:lvl2pPr marL="800100" indent="-342900">
              <a:buClr>
                <a:schemeClr val="accent2"/>
              </a:buClr>
              <a:buFont typeface="Arial" panose="020B0604020202020204" pitchFamily="34" charset="0"/>
              <a:buChar char="•"/>
              <a:defRPr/>
            </a:lvl2pPr>
            <a:lvl3pPr marL="1257300" indent="-342900">
              <a:buClr>
                <a:schemeClr val="accent2"/>
              </a:buClr>
              <a:buFont typeface="Wingdings" panose="05000000000000000000" pitchFamily="2" charset="2"/>
              <a:buChar char="ü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57350" indent="-285750">
              <a:buClr>
                <a:schemeClr val="accent2"/>
              </a:buClr>
              <a:buFont typeface="Wingdings" panose="05000000000000000000" pitchFamily="2" charset="2"/>
              <a:buChar char="ü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114550" indent="-285750">
              <a:buClr>
                <a:schemeClr val="accent2"/>
              </a:buClr>
              <a:buFont typeface="Wingdings" panose="05000000000000000000" pitchFamily="2" charset="2"/>
              <a:buChar char="ü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 1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119650" y="1825625"/>
            <a:ext cx="4947745" cy="4351338"/>
          </a:xfrm>
        </p:spPr>
        <p:txBody>
          <a:bodyPr/>
          <a:lstStyle>
            <a:lvl1pPr marL="0" indent="0">
              <a:buNone/>
              <a:defRPr b="1">
                <a:solidFill>
                  <a:schemeClr val="accent4"/>
                </a:solidFill>
              </a:defRPr>
            </a:lvl1pPr>
            <a:lvl2pPr marL="800100" indent="-3429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2pPr>
            <a:lvl3pPr marL="1257300" indent="-342900">
              <a:buClr>
                <a:schemeClr val="accent3"/>
              </a:buClr>
              <a:buFont typeface="Wingdings" panose="05000000000000000000" pitchFamily="2" charset="2"/>
              <a:buChar char="ü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57350" indent="-285750">
              <a:buClr>
                <a:schemeClr val="accent3"/>
              </a:buClr>
              <a:buFont typeface="Wingdings" panose="05000000000000000000" pitchFamily="2" charset="2"/>
              <a:buChar char="ü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114550" indent="-285750">
              <a:buClr>
                <a:schemeClr val="accent3"/>
              </a:buClr>
              <a:buFont typeface="Wingdings" panose="05000000000000000000" pitchFamily="2" charset="2"/>
              <a:buChar char="ü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 2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FAC97-8DCE-7D40-B29C-E67AC81E32F3}" type="datetime1">
              <a:rPr lang="ru-RU" smtClean="0"/>
              <a:t>24.05.2023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7A28-19B1-4A5C-8060-45B46973A227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2562" y="497008"/>
            <a:ext cx="1550334" cy="48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41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Прямоугольник 79"/>
          <p:cNvSpPr/>
          <p:nvPr/>
        </p:nvSpPr>
        <p:spPr>
          <a:xfrm>
            <a:off x="6502641" y="1359245"/>
            <a:ext cx="4867635" cy="4860323"/>
          </a:xfrm>
          <a:prstGeom prst="rect">
            <a:avLst/>
          </a:prstGeom>
          <a:solidFill>
            <a:srgbClr val="3835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Иконки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4E0F1-E3D0-D340-B6E9-A0AAF5AAE9A2}" type="datetime1">
              <a:rPr lang="ru-RU" smtClean="0"/>
              <a:t>24.05.2023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7A28-19B1-4A5C-8060-45B46973A227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646299"/>
            <a:ext cx="545757" cy="5457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7398" y="2220478"/>
            <a:ext cx="545757" cy="5457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710" y="1646733"/>
            <a:ext cx="545230" cy="5452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1641" y="5371575"/>
            <a:ext cx="545757" cy="5457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747" y="4825818"/>
            <a:ext cx="545757" cy="54575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314" y="4220737"/>
            <a:ext cx="545757" cy="54575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8907" y="3515445"/>
            <a:ext cx="545757" cy="54575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314" y="2914167"/>
            <a:ext cx="545757" cy="5457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0800" y="2280186"/>
            <a:ext cx="545757" cy="54575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7255" y="1597990"/>
            <a:ext cx="545757" cy="54575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2162" y="5428057"/>
            <a:ext cx="545757" cy="54575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4052" y="5443953"/>
            <a:ext cx="545757" cy="545757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042" y="5471875"/>
            <a:ext cx="545757" cy="54575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5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816" y="5427105"/>
            <a:ext cx="545757" cy="54575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6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4995" y="4793124"/>
            <a:ext cx="545757" cy="545757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3277" y="4805792"/>
            <a:ext cx="545757" cy="54575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8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042" y="4815509"/>
            <a:ext cx="545757" cy="54575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9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807" y="4793124"/>
            <a:ext cx="545757" cy="545757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0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816" y="4204514"/>
            <a:ext cx="545757" cy="5457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1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9782" y="4226384"/>
            <a:ext cx="545757" cy="54575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0532" y="4226384"/>
            <a:ext cx="545757" cy="54575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1498" y="4204515"/>
            <a:ext cx="545757" cy="545757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991" y="3524830"/>
            <a:ext cx="545757" cy="54575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5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6017" y="3515445"/>
            <a:ext cx="545757" cy="54575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6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4043" y="3525162"/>
            <a:ext cx="545757" cy="54575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7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816" y="3548149"/>
            <a:ext cx="545757" cy="54575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8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2163" y="2914167"/>
            <a:ext cx="545757" cy="54575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9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047" y="2866800"/>
            <a:ext cx="545757" cy="54575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0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2896" y="2866800"/>
            <a:ext cx="545757" cy="54575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1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745" y="2914168"/>
            <a:ext cx="545757" cy="545757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2164" y="2321043"/>
            <a:ext cx="545757" cy="54575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0369" y="2321044"/>
            <a:ext cx="545757" cy="54575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8839" y="2280187"/>
            <a:ext cx="545757" cy="54575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5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2787" y="2280187"/>
            <a:ext cx="545757" cy="54575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6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6126" y="1646206"/>
            <a:ext cx="545757" cy="54575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37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1646206"/>
            <a:ext cx="545757" cy="545757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38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6655" y="1646206"/>
            <a:ext cx="545757" cy="54575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9130" y="1682916"/>
            <a:ext cx="545757" cy="545757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8328" y="2257095"/>
            <a:ext cx="545757" cy="545757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6640" y="1683350"/>
            <a:ext cx="545230" cy="545230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2571" y="5408192"/>
            <a:ext cx="545757" cy="54575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6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2677" y="4862435"/>
            <a:ext cx="545757" cy="54575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7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7244" y="4257354"/>
            <a:ext cx="545757" cy="54575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8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9837" y="3552062"/>
            <a:ext cx="545757" cy="54575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9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7244" y="2950784"/>
            <a:ext cx="545757" cy="545757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0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1730" y="2316803"/>
            <a:ext cx="545757" cy="54575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1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185" y="1634607"/>
            <a:ext cx="545757" cy="545757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3092" y="5464674"/>
            <a:ext cx="545757" cy="545757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4982" y="5480570"/>
            <a:ext cx="545757" cy="545757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4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4972" y="5508492"/>
            <a:ext cx="545757" cy="54575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9746" y="5463722"/>
            <a:ext cx="545757" cy="545757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6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5925" y="4829741"/>
            <a:ext cx="545757" cy="54575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7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4207" y="4842409"/>
            <a:ext cx="545757" cy="545757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8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4972" y="4852126"/>
            <a:ext cx="545757" cy="545757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9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5737" y="4829741"/>
            <a:ext cx="545757" cy="545757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20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9746" y="4241131"/>
            <a:ext cx="545757" cy="545757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1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0712" y="4263001"/>
            <a:ext cx="545757" cy="545757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2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1462" y="4263001"/>
            <a:ext cx="545757" cy="545757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2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2428" y="4241132"/>
            <a:ext cx="545757" cy="545757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24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8921" y="3561447"/>
            <a:ext cx="545757" cy="545757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2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6947" y="3552062"/>
            <a:ext cx="545757" cy="545757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26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4973" y="3561779"/>
            <a:ext cx="545757" cy="545757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27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9746" y="3584766"/>
            <a:ext cx="545757" cy="545757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28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3093" y="2950784"/>
            <a:ext cx="545757" cy="545757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29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7977" y="2903417"/>
            <a:ext cx="545757" cy="545757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30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3826" y="2903417"/>
            <a:ext cx="545757" cy="545757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31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9675" y="2950785"/>
            <a:ext cx="545757" cy="545757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3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3094" y="2357660"/>
            <a:ext cx="545757" cy="545757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3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1299" y="2357661"/>
            <a:ext cx="545757" cy="545757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34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9769" y="2316804"/>
            <a:ext cx="545757" cy="545757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3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3717" y="2316804"/>
            <a:ext cx="545757" cy="545757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36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7056" y="1682823"/>
            <a:ext cx="545757" cy="545757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37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0730" y="1682823"/>
            <a:ext cx="545757" cy="545757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38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7585" y="1682823"/>
            <a:ext cx="545757" cy="545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901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онтакты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EDC94-858C-8947-8D03-2E3CBEA93000}" type="datetime1">
              <a:rPr lang="ru-RU" smtClean="0"/>
              <a:t>24.05.2023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7A28-19B1-4A5C-8060-45B46973A22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82774" y="745459"/>
            <a:ext cx="24837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chemeClr val="bg1">
                    <a:lumMod val="50000"/>
                  </a:schemeClr>
                </a:solidFill>
                <a:latin typeface="Ubuntu"/>
              </a:rPr>
              <a:t>КОНТАКТЫ</a:t>
            </a:r>
            <a:endParaRPr lang="ru-RU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462" b="29122"/>
          <a:stretch/>
        </p:blipFill>
        <p:spPr>
          <a:xfrm>
            <a:off x="9686594" y="5622214"/>
            <a:ext cx="1874095" cy="77617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50800" dir="5400000" sx="76000" sy="76000" algn="ctr" rotWithShape="0">
              <a:srgbClr val="232147">
                <a:alpha val="75000"/>
              </a:srgbClr>
            </a:outerShd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6493438" y="777359"/>
            <a:ext cx="70433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0" u="none" strike="noStrike" dirty="0">
                <a:solidFill>
                  <a:schemeClr val="accent2"/>
                </a:solidFill>
                <a:effectLst/>
                <a:latin typeface="Ubuntu"/>
              </a:rPr>
              <a:t>УМНЫЙ</a:t>
            </a:r>
            <a:r>
              <a:rPr lang="ru-RU" sz="3200" b="1" i="0" u="none" strike="noStrike" dirty="0">
                <a:solidFill>
                  <a:srgbClr val="000000"/>
                </a:solidFill>
                <a:effectLst/>
                <a:latin typeface="Ubuntu"/>
              </a:rPr>
              <a:t> </a:t>
            </a:r>
            <a:r>
              <a:rPr lang="ru-RU" sz="3200" b="1" i="0" u="none" strike="noStrike" dirty="0">
                <a:solidFill>
                  <a:srgbClr val="002060"/>
                </a:solidFill>
                <a:effectLst/>
                <a:latin typeface="Ubuntu"/>
              </a:rPr>
              <a:t>ГОРОД</a:t>
            </a:r>
            <a:endParaRPr lang="ru-RU" sz="3200" b="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15314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Контакты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FBB56-EF6F-544E-9467-310B566E0AFA}" type="datetime1">
              <a:rPr lang="ru-RU" smtClean="0"/>
              <a:t>24.05.2023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7A28-19B1-4A5C-8060-45B46973A22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82774" y="745459"/>
            <a:ext cx="248375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chemeClr val="bg1">
                    <a:lumMod val="50000"/>
                  </a:schemeClr>
                </a:solidFill>
                <a:latin typeface="Ubuntu"/>
              </a:rPr>
              <a:t>КОНТАКТЫ</a:t>
            </a:r>
            <a:endParaRPr lang="ru-RU" sz="3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9462" b="29122"/>
          <a:stretch/>
        </p:blipFill>
        <p:spPr>
          <a:xfrm>
            <a:off x="9686594" y="5622214"/>
            <a:ext cx="1874095" cy="77617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50800" dir="5400000" sx="76000" sy="76000" algn="ctr" rotWithShape="0">
              <a:srgbClr val="232147">
                <a:alpha val="75000"/>
              </a:srgbClr>
            </a:outerShd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6493438" y="777359"/>
            <a:ext cx="70433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0" u="none" strike="noStrike" dirty="0">
                <a:solidFill>
                  <a:schemeClr val="accent2"/>
                </a:solidFill>
                <a:effectLst/>
                <a:latin typeface="Ubuntu"/>
              </a:rPr>
              <a:t>УМНЫЙ</a:t>
            </a:r>
            <a:r>
              <a:rPr lang="ru-RU" sz="3200" b="1" i="0" u="none" strike="noStrike" dirty="0">
                <a:solidFill>
                  <a:srgbClr val="000000"/>
                </a:solidFill>
                <a:effectLst/>
                <a:latin typeface="Ubuntu"/>
              </a:rPr>
              <a:t> </a:t>
            </a:r>
            <a:r>
              <a:rPr lang="ru-RU" sz="3200" b="1" i="0" u="none" strike="noStrike" dirty="0">
                <a:solidFill>
                  <a:srgbClr val="002060"/>
                </a:solidFill>
                <a:effectLst/>
                <a:latin typeface="Ubuntu"/>
              </a:rPr>
              <a:t>ГОРОД</a:t>
            </a:r>
            <a:endParaRPr lang="ru-RU" sz="3200" b="0" dirty="0">
              <a:solidFill>
                <a:srgbClr val="002060"/>
              </a:solidFill>
              <a:effectLst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943953" y="2271634"/>
            <a:ext cx="4872450" cy="3233336"/>
            <a:chOff x="943953" y="2271634"/>
            <a:chExt cx="4872450" cy="3233336"/>
          </a:xfrm>
        </p:grpSpPr>
        <p:sp>
          <p:nvSpPr>
            <p:cNvPr id="9" name="Google Shape;1506;p101"/>
            <p:cNvSpPr txBox="1"/>
            <p:nvPr userDrawn="1"/>
          </p:nvSpPr>
          <p:spPr>
            <a:xfrm>
              <a:off x="3561995" y="4902908"/>
              <a:ext cx="2254408" cy="6020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Arial"/>
                <a:buNone/>
              </a:pPr>
              <a:r>
                <a:rPr lang="ru-RU" sz="1400" b="1" i="0" u="sng" dirty="0">
                  <a:solidFill>
                    <a:schemeClr val="hlink"/>
                  </a:solidFill>
                  <a:latin typeface="Yu Gothic UI Light" panose="020B0300000000000000" pitchFamily="34" charset="-128"/>
                  <a:ea typeface="Yu Gothic UI Light" panose="020B0300000000000000" pitchFamily="34" charset="-128"/>
                  <a:cs typeface="Arial"/>
                  <a:sym typeface="Arial"/>
                  <a:hlinkClick r:id="rId4"/>
                </a:rPr>
                <a:t>www.prof-itgroup.ru</a:t>
              </a:r>
              <a:endParaRPr sz="1400" b="1" i="0" dirty="0">
                <a:solidFill>
                  <a:schemeClr val="dk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20"/>
                <a:buFont typeface="Arial"/>
                <a:buNone/>
              </a:pPr>
              <a:r>
                <a:rPr lang="ru-RU" sz="1400" b="1" i="0" u="sng" dirty="0">
                  <a:solidFill>
                    <a:schemeClr val="hlink"/>
                  </a:solidFill>
                  <a:latin typeface="Yu Gothic UI Light" panose="020B0300000000000000" pitchFamily="34" charset="-128"/>
                  <a:ea typeface="Yu Gothic UI Light" panose="020B0300000000000000" pitchFamily="34" charset="-128"/>
                  <a:cs typeface="Arial"/>
                  <a:sym typeface="Arial"/>
                  <a:hlinkClick r:id="rId5"/>
                </a:rPr>
                <a:t>info@prof-itgroup.ru</a:t>
              </a:r>
              <a:endParaRPr sz="1400" b="1" i="0" dirty="0">
                <a:solidFill>
                  <a:schemeClr val="dk1"/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  <a:cs typeface="Arial"/>
                <a:sym typeface="Arial"/>
              </a:endParaRPr>
            </a:p>
          </p:txBody>
        </p:sp>
        <p:grpSp>
          <p:nvGrpSpPr>
            <p:cNvPr id="11" name="Google Shape;1507;p101"/>
            <p:cNvGrpSpPr/>
            <p:nvPr userDrawn="1"/>
          </p:nvGrpSpPr>
          <p:grpSpPr>
            <a:xfrm>
              <a:off x="943953" y="2271634"/>
              <a:ext cx="4323372" cy="1914793"/>
              <a:chOff x="6131433" y="2962449"/>
              <a:chExt cx="4323372" cy="1562621"/>
            </a:xfrm>
          </p:grpSpPr>
          <p:sp>
            <p:nvSpPr>
              <p:cNvPr id="13" name="Google Shape;1508;p101"/>
              <p:cNvSpPr txBox="1"/>
              <p:nvPr/>
            </p:nvSpPr>
            <p:spPr>
              <a:xfrm>
                <a:off x="6131433" y="2962449"/>
                <a:ext cx="2254408" cy="8037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rPr lang="ru-RU" sz="1400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Москва</a:t>
                </a: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sz="11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-RU" sz="11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ул. Орджоникидзе, д.11, стр.10 +7 (495) 228 30 31</a:t>
                </a: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sz="11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509;p101"/>
              <p:cNvSpPr txBox="1"/>
              <p:nvPr/>
            </p:nvSpPr>
            <p:spPr>
              <a:xfrm>
                <a:off x="8749475" y="2962449"/>
                <a:ext cx="1600555" cy="66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rPr lang="ru-RU" sz="1400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Ульяновск</a:t>
                </a: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sz="11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-RU" sz="11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Ул. Марата, д.33,</a:t>
                </a:r>
                <a:r>
                  <a:rPr lang="ru-RU" sz="1100" baseline="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к.2</a:t>
                </a:r>
                <a:r>
                  <a:rPr lang="ru-RU" sz="11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 +7 (8422) 79-08-88</a:t>
                </a: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510;p101"/>
              <p:cNvSpPr txBox="1"/>
              <p:nvPr/>
            </p:nvSpPr>
            <p:spPr>
              <a:xfrm>
                <a:off x="6131433" y="3859469"/>
                <a:ext cx="2443844" cy="6656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rPr lang="ru-RU" sz="1400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Нижний Новгород</a:t>
                </a: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sz="11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-RU" sz="11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г. Заволжье, ул. Советская, д.1А </a:t>
                </a: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-RU" sz="11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+7 (8422) 40-60-06</a:t>
                </a: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511;p101"/>
              <p:cNvSpPr txBox="1"/>
              <p:nvPr/>
            </p:nvSpPr>
            <p:spPr>
              <a:xfrm>
                <a:off x="8749475" y="3859469"/>
                <a:ext cx="1705330" cy="665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rPr lang="ru-RU" sz="1400" b="1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Барнаул</a:t>
                </a: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endParaRPr sz="11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-RU" sz="11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ул. Профинтерна, д.24 +7 (906) 968 28 78</a:t>
                </a: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" name="Google Shape;1513;p101"/>
            <p:cNvSpPr txBox="1"/>
            <p:nvPr userDrawn="1"/>
          </p:nvSpPr>
          <p:spPr>
            <a:xfrm>
              <a:off x="943953" y="4596473"/>
              <a:ext cx="2443844" cy="8156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lang="ru-RU" sz="1400" b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Владивосток</a:t>
              </a:r>
              <a:endParaRPr sz="1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endParaRPr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-RU" sz="11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Ул. </a:t>
              </a:r>
              <a:r>
                <a:rPr lang="ru-RU" sz="11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Дальзаводская</a:t>
              </a:r>
              <a:r>
                <a:rPr lang="ru-RU" sz="11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, д. 2, стр. 14       +7 (4232)  65 14 65</a:t>
              </a:r>
              <a:endParaRPr sz="11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4051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72BA0-09CA-194A-AD87-6208049B254E}" type="datetime1">
              <a:rPr lang="ru-RU" smtClean="0"/>
              <a:t>24.05.2023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7A28-19B1-4A5C-8060-45B46973A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922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15F78-8172-9040-8117-9559F9370CB9}" type="datetime1">
              <a:rPr lang="ru-RU" smtClean="0"/>
              <a:t>24.05.2023</a:t>
            </a:fld>
            <a:endParaRPr lang="ru-RU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7A28-19B1-4A5C-8060-45B46973A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53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Титульный слайд_Производств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59008" y="346325"/>
            <a:ext cx="6180847" cy="2387600"/>
          </a:xfrm>
        </p:spPr>
        <p:txBody>
          <a:bodyPr anchor="b">
            <a:normAutofit/>
          </a:bodyPr>
          <a:lstStyle>
            <a:lvl1pPr algn="l">
              <a:defRPr sz="3600" b="1" i="0">
                <a:solidFill>
                  <a:srgbClr val="262626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710946" y="3549193"/>
            <a:ext cx="5532437" cy="1012825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2" hasCustomPrompt="1"/>
          </p:nvPr>
        </p:nvSpPr>
        <p:spPr>
          <a:xfrm>
            <a:off x="7942996" y="6154713"/>
            <a:ext cx="3903259" cy="1174750"/>
          </a:xfrm>
        </p:spPr>
        <p:txBody>
          <a:bodyPr>
            <a:norm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ГОД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>
          <a:xfrm>
            <a:off x="9110335" y="6356350"/>
            <a:ext cx="2743200" cy="365125"/>
          </a:xfrm>
        </p:spPr>
        <p:txBody>
          <a:bodyPr/>
          <a:lstStyle/>
          <a:p>
            <a:fld id="{18477A28-19B1-4A5C-8060-45B46973A227}" type="slidenum">
              <a:rPr lang="ru-RU" smtClean="0"/>
              <a:t>‹#›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7" r="24814" b="2030"/>
          <a:stretch/>
        </p:blipFill>
        <p:spPr>
          <a:xfrm>
            <a:off x="7634377" y="-22586"/>
            <a:ext cx="4557623" cy="688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552229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85795" y="1467199"/>
            <a:ext cx="10739443" cy="522165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685793" y="2122712"/>
            <a:ext cx="10739445" cy="4043137"/>
          </a:xfrm>
        </p:spPr>
        <p:txBody>
          <a:bodyPr anchor="t">
            <a:normAutofit/>
          </a:bodyPr>
          <a:lstStyle>
            <a:lvl1pPr marL="0" indent="0">
              <a:buNone/>
              <a:defRPr sz="1200" b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Текст слайда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-1399"/>
            <a:ext cx="10515600" cy="1292940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7414" y="6356350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fld id="{18477A28-19B1-4A5C-8060-45B46973A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38942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Иконки с текстом горизонтальные-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70841" y="1810004"/>
            <a:ext cx="10654397" cy="1334901"/>
          </a:xfrm>
        </p:spPr>
        <p:txBody>
          <a:bodyPr>
            <a:normAutofit/>
          </a:bodyPr>
          <a:lstStyle>
            <a:lvl1pPr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СЛАЙДА</a:t>
            </a:r>
            <a:endParaRPr lang="en-US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47414" y="6356350"/>
            <a:ext cx="2743200" cy="365125"/>
          </a:xfrm>
        </p:spPr>
        <p:txBody>
          <a:bodyPr/>
          <a:lstStyle>
            <a:lvl1pPr>
              <a:defRPr sz="1000"/>
            </a:lvl1pPr>
          </a:lstStyle>
          <a:p>
            <a:fld id="{18477A28-19B1-4A5C-8060-45B46973A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347039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Титульный слайд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E8C2-173A-984F-9DF2-B47C443CA93D}" type="datetime1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ctrTitle"/>
          </p:nvPr>
        </p:nvSpPr>
        <p:spPr>
          <a:xfrm>
            <a:off x="1524000" y="1944413"/>
            <a:ext cx="9144000" cy="1657625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anchor="t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67097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24B91-DB90-8F4C-8C36-717F38AAD33C}" type="datetime1">
              <a:rPr lang="ru-RU" smtClean="0"/>
              <a:t>24.05.2023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7A28-19B1-4A5C-8060-45B46973A227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2562" y="497008"/>
            <a:ext cx="1550334" cy="484067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4237" y="543696"/>
            <a:ext cx="9031014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310744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0CD9-7DAF-A04F-A5A6-17A4612FF232}" type="datetime1">
              <a:rPr lang="ru-RU" smtClean="0"/>
              <a:t>24.05.2023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7A28-19B1-4A5C-8060-45B46973A227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2562" y="497008"/>
            <a:ext cx="1550334" cy="484067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4237" y="543696"/>
            <a:ext cx="9031014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484284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5FE47-23C0-E546-B451-A18689AD32F2}" type="datetime1">
              <a:rPr lang="ru-RU" smtClean="0"/>
              <a:t>24.05.2023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7A28-19B1-4A5C-8060-45B46973A227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2562" y="497008"/>
            <a:ext cx="1550334" cy="484067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4237" y="543696"/>
            <a:ext cx="9031014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4329236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40"/>
          <a:stretch/>
        </p:blipFill>
        <p:spPr>
          <a:xfrm flipH="1">
            <a:off x="6510373" y="4965885"/>
            <a:ext cx="5681987" cy="1914749"/>
          </a:xfrm>
          <a:prstGeom prst="rect">
            <a:avLst/>
          </a:prstGeom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922F3-F6AF-CC42-81CA-E3E480173FF3}" type="datetime1">
              <a:rPr lang="ru-RU" smtClean="0"/>
              <a:t>24.05.2023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7A28-19B1-4A5C-8060-45B46973A227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2562" y="497008"/>
            <a:ext cx="1550334" cy="484067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4237" y="543696"/>
            <a:ext cx="9031014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12445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944413"/>
            <a:ext cx="9144000" cy="1657625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anchor="t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EB227-CACA-434B-9F1C-BA8668F5ADD7}" type="datetime1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7A28-19B1-4A5C-8060-45B46973A227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000" y="592803"/>
            <a:ext cx="2045606" cy="638708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 flipV="1">
            <a:off x="0" y="-3"/>
            <a:ext cx="12192000" cy="6858003"/>
          </a:xfrm>
          <a:prstGeom prst="rect">
            <a:avLst/>
          </a:prstGeom>
          <a:gradFill flip="none" rotWithShape="1">
            <a:gsLst>
              <a:gs pos="0">
                <a:srgbClr val="0066CC">
                  <a:alpha val="30000"/>
                </a:srgbClr>
              </a:gs>
              <a:gs pos="67000">
                <a:schemeClr val="bg1">
                  <a:alpha val="0"/>
                </a:schemeClr>
              </a:gs>
              <a:gs pos="45000">
                <a:srgbClr val="6EA8E2">
                  <a:alpha val="0"/>
                </a:srgbClr>
              </a:gs>
              <a:gs pos="100000">
                <a:schemeClr val="bg1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1742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Титульный слайд 1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15F78-8172-9040-8117-9559F9370CB9}" type="datetime1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7A28-19B1-4A5C-8060-45B46973A227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2562" y="497008"/>
            <a:ext cx="1550334" cy="484067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838200" y="543696"/>
            <a:ext cx="9031014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0883713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92EEE-E8B7-4143-9781-2BE0D03FBDAD}" type="datetime1">
              <a:rPr lang="ru-RU" smtClean="0"/>
              <a:t>24.05.2023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7A28-19B1-4A5C-8060-45B46973A227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3" y="4965885"/>
            <a:ext cx="5681987" cy="19526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2562" y="497008"/>
            <a:ext cx="1550334" cy="484067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38200" y="543696"/>
            <a:ext cx="9031014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3943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0D81-A98B-474A-A25E-E0DF0E8584C7}" type="datetime1">
              <a:rPr lang="ru-RU" smtClean="0"/>
              <a:t>24.05.2023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7A28-19B1-4A5C-8060-45B46973A227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3" y="4965885"/>
            <a:ext cx="5681987" cy="19526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2562" y="497008"/>
            <a:ext cx="1550334" cy="484067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03290" y="543696"/>
            <a:ext cx="9031014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2"/>
          <p:cNvSpPr>
            <a:spLocks noGrp="1"/>
          </p:cNvSpPr>
          <p:nvPr>
            <p:ph idx="1"/>
          </p:nvPr>
        </p:nvSpPr>
        <p:spPr>
          <a:xfrm>
            <a:off x="70329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3768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15F78-8172-9040-8117-9559F9370CB9}" type="datetime1">
              <a:rPr lang="ru-RU" smtClean="0"/>
              <a:t>24.05.2023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7A28-19B1-4A5C-8060-45B46973A227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2562" y="497008"/>
            <a:ext cx="1550334" cy="484067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38200" y="543696"/>
            <a:ext cx="9031014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18931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17F4B-7E4E-DF4B-9085-E3884A61B3C2}" type="datetime1">
              <a:rPr lang="ru-RU" smtClean="0"/>
              <a:t>24.05.2023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7A28-19B1-4A5C-8060-45B46973A227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2562" y="497008"/>
            <a:ext cx="1550334" cy="484067"/>
          </a:xfrm>
          <a:prstGeom prst="rect">
            <a:avLst/>
          </a:prstGeom>
        </p:spPr>
      </p:pic>
      <p:sp>
        <p:nvSpPr>
          <p:cNvPr id="7" name="Прямоугольник 6"/>
          <p:cNvSpPr/>
          <p:nvPr userDrawn="1"/>
        </p:nvSpPr>
        <p:spPr>
          <a:xfrm>
            <a:off x="0" y="1"/>
            <a:ext cx="12192000" cy="5540720"/>
          </a:xfrm>
          <a:prstGeom prst="rect">
            <a:avLst/>
          </a:prstGeom>
          <a:gradFill flip="none" rotWithShape="1">
            <a:gsLst>
              <a:gs pos="0">
                <a:srgbClr val="0066CC">
                  <a:alpha val="19000"/>
                </a:srgbClr>
              </a:gs>
              <a:gs pos="67000">
                <a:schemeClr val="bg1">
                  <a:alpha val="0"/>
                </a:schemeClr>
              </a:gs>
              <a:gs pos="45000">
                <a:srgbClr val="6EA8E2">
                  <a:alpha val="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250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Экра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5B035-80C7-1B4A-8D05-E563E0CEB057}" type="datetime1">
              <a:rPr lang="ru-RU" smtClean="0"/>
              <a:t>24.05.2023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7A28-19B1-4A5C-8060-45B46973A227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3" y="4965885"/>
            <a:ext cx="5681987" cy="19526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2562" y="497008"/>
            <a:ext cx="1550334" cy="484067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38200" y="543696"/>
            <a:ext cx="9083566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8" name="Текст 2"/>
          <p:cNvSpPr>
            <a:spLocks noGrp="1"/>
          </p:cNvSpPr>
          <p:nvPr>
            <p:ph idx="1"/>
          </p:nvPr>
        </p:nvSpPr>
        <p:spPr>
          <a:xfrm>
            <a:off x="838200" y="1825625"/>
            <a:ext cx="4553607" cy="3702816"/>
          </a:xfrm>
          <a:prstGeom prst="rect">
            <a:avLst/>
          </a:prstGeom>
          <a:solidFill>
            <a:schemeClr val="accent2">
              <a:lumMod val="50000"/>
              <a:alpha val="6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24000" indent="0">
              <a:buNone/>
              <a:defRPr sz="2000" b="1">
                <a:solidFill>
                  <a:schemeClr val="bg1"/>
                </a:solidFill>
              </a:defRPr>
            </a:lvl1pPr>
            <a:lvl2pPr marL="666900" indent="-3429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609750" indent="-285750">
              <a:buFont typeface="Wingdings" panose="05000000000000000000" pitchFamily="2" charset="2"/>
              <a:buChar char="ü"/>
              <a:defRPr sz="1800">
                <a:solidFill>
                  <a:schemeClr val="bg1"/>
                </a:solidFill>
              </a:defRPr>
            </a:lvl3pPr>
            <a:lvl4pPr marL="609750" indent="-285750">
              <a:buFont typeface="Wingdings" panose="05000000000000000000" pitchFamily="2" charset="2"/>
              <a:buChar char="ü"/>
              <a:defRPr sz="1600">
                <a:solidFill>
                  <a:schemeClr val="bg1"/>
                </a:solidFill>
              </a:defRPr>
            </a:lvl4pPr>
            <a:lvl5pPr marL="609750" indent="-285750">
              <a:buFont typeface="Wingdings" panose="05000000000000000000" pitchFamily="2" charset="2"/>
              <a:buChar char="ü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pic>
        <p:nvPicPr>
          <p:cNvPr id="9" name="Google Shape;1327;p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18957" y="1796875"/>
            <a:ext cx="6176948" cy="4464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5590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8360" y="348826"/>
            <a:ext cx="10515600" cy="7414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8360" y="1633928"/>
            <a:ext cx="10515600" cy="4543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15F78-8172-9040-8117-9559F9370CB9}" type="datetime1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8515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77A28-19B1-4A5C-8060-45B46973A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03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2" r:id="rId20"/>
    <p:sldLayoutId id="2147483713" r:id="rId21"/>
    <p:sldLayoutId id="2147483714" r:id="rId22"/>
    <p:sldLayoutId id="2147483715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Yu Gothic UI" panose="020B0500000000000000" pitchFamily="34" charset="-128"/>
          <a:ea typeface="Yu Gothic UI" panose="020B0500000000000000" pitchFamily="34" charset="-128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Yu Gothic UI" panose="020B0500000000000000" pitchFamily="34" charset="-128"/>
          <a:ea typeface="Yu Gothic UI" panose="020B0500000000000000" pitchFamily="34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Yu Gothic UI" panose="020B0500000000000000" pitchFamily="34" charset="-128"/>
          <a:ea typeface="Yu Gothic UI" panose="020B0500000000000000" pitchFamily="34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Yu Gothic UI" panose="020B0500000000000000" pitchFamily="34" charset="-128"/>
          <a:ea typeface="Yu Gothic UI" panose="020B0500000000000000" pitchFamily="34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Yu Gothic UI" panose="020B0500000000000000" pitchFamily="34" charset="-128"/>
          <a:ea typeface="Yu Gothic UI" panose="020B0500000000000000" pitchFamily="34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Yu Gothic UI" panose="020B0500000000000000" pitchFamily="34" charset="-128"/>
          <a:ea typeface="Yu Gothic UI" panose="020B0500000000000000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svg"/><Relationship Id="rId4" Type="http://schemas.openxmlformats.org/officeDocument/2006/relationships/image" Target="../media/image4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smev3.gosuslugi.ru/" TargetMode="External"/><Relationship Id="rId3" Type="http://schemas.openxmlformats.org/officeDocument/2006/relationships/hyperlink" Target="https://datafinn.ru/doc/smev/3_%D0%A0%D0%B5%D0%B3%D0%BB%D0%B0%D0%BC%D0%B5%D0%BD%D1%82_3_5_%D0%9F%D1%80%D0%B8%D0%BB%D0%BE%D0%B6%D0%B5%D0%BD%D0%B8%D0%B5_3_%D0%9F%D1%80%D0%B0%D0%B2%D0%B8%D0%BB%D0%B0%20%D0%B8%20%D0%BF%D1%80%D0%BE%D1%86%D0%B5%D0%B4%D1%83%D1%80%D1%8B%20%D1%80%D0%B0%D0%B1%D0%BE%D1%82%D1%8B%20%D0%B2%20%D0%A1%D0%9C%D0%AD%D0%92%20%D0%BF%D0%BE%20%D0%9C%D0%B5%D1%82%D0%BE%D0%B4%D0%B8%D1%87%D0%B5%D1%81%D0%BA%D0%B8%D0%BC%20%D1%80%D0%B5%D0%BA%D0%BE%D0%BC%D0%B5%D0%BD%D0%B4%D0%B0%D1%86%D0%B8%D1%8F%D0%BC%20%D0%B2%D0%B5%D1%80%D1%81%D0%B8%D0%B8%203.%D1%85.doc" TargetMode="External"/><Relationship Id="rId7" Type="http://schemas.openxmlformats.org/officeDocument/2006/relationships/hyperlink" Target="https://datafinn.ru/doc/smev/%D0%9F%D1%80%D0%BE%D1%82%D0%BE%D0%BA%D0%BE%D0%BB%20%D1%81%D0%BE%D0%B2%D0%BC%D0%B5%D1%81%D1%82%D0%BD%D0%BE%D0%B3%D0%BE%20%D1%82%D0%B5%D1%81%D1%82%D0%B8%D1%80%D0%BE%D0%B2%D0%B0%D0%BD%D0%B8%D1%8F%20%D0%92%D0%A1%20%D0%A1%D0%9C%D0%AD%D0%92%203_v1.docx" TargetMode="External"/><Relationship Id="rId2" Type="http://schemas.openxmlformats.org/officeDocument/2006/relationships/hyperlink" Target="https://datafinn.ru/doc/smev/%D0%A0%D0%B5%D0%B3%D0%BB%D0%B0%D0%BC%D0%B5%D0%BD%D1%82%20%D0%BE%D0%B1%D0%B5%D1%81%D0%BF%D0%B5%D1%87%D0%B5%D0%BD%D0%B8%D1%8F%20%D0%BF%D1%80%D0%B5%D0%B4%D0%BE%D1%81%D1%82%D0%B0%D0%B2%D0%BB%D0%B5%D0%BD%D0%B8%D1%8F%20%D0%B3%D0%BE%D1%81%D1%83%D0%B4%D0%B0%D1%80%D1%81%D1%82%D0%B2%D0%B5%D0%BD%D0%BD%D1%8B%D1%85%20%D1%83%D1%81%D0%BB%D1%83%D0%B3%20%D0%B8%20%D0%B8%D1%81%D0%BF%D0%BE%D0%BB%D0%BD%D0%B5%D0%BD%D0%B8%D1%8F%20%D0%B3%D0%BE%D1%81%D1%83%D0%B4%D0%B0%D1%80%D1%81%D1%82%D0%B2%D0%B5%D0%BD%D0%BD%D1%8B%D1%85%20%D1%84%D1%83%D0%BD%D0%BA%D1%86%D0%B8%D0%B9%20%D0%B2%20%D1%8D%D0%BB%D0%B5%D0%BA%D1%82%D1%80%D0%BE%D0%BD%D0%BD%D0%BE%D0%BC%20%D0%B2%D0%B8%D0%B4%D0%B5.pdf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datafinn.ru/doc/smev/1_%D0%A4%D0%BE%D1%80%D0%BC%D0%B0%20%D0%B7%D0%B0%D1%8F%D0%B2%D0%BA%D0%B8%20%D0%BD%D0%B0%20%D0%BF%D1%80%D0%B5%D0%B4%D0%BE%D1%81%D1%82%D0%B0%D0%B2%D0%BB%D0%B5%D0%BD%D0%B8%D0%B5%20%D0%B4%D0%BE%D1%81%D1%82%D1%83%D0%BF%D0%B0%20%D0%BA%20%D0%92%D0%B8%D0%B4%D1%83%20%D1%81%D0%B2%D0%B5%D0%B4%D0%B5%D0%BD%D0%B8%D0%B9%20%D0%B2%20%D0%A1%D0%9C%D0%AD%D0%92%203.0%20(%D0%B2%20%D0%BA%D0%B0%D1%87%D0%B5%D1%81%D1%82%D0%B2%D0%B5%20%D0%BF%D0%BE%D1%82%D1%80%D0%B5%D0%B1%D0%B8%D1%82%D0%B5%D0%BB%D1%8F%20%D0%92%D0%A1).doc" TargetMode="External"/><Relationship Id="rId11" Type="http://schemas.openxmlformats.org/officeDocument/2006/relationships/image" Target="../media/image3.svg"/><Relationship Id="rId5" Type="http://schemas.openxmlformats.org/officeDocument/2006/relationships/hyperlink" Target="https://datafinn.ru/doc/smev/7_%D0%97%D0%B0%D1%8F%D0%B2%D0%BA%D0%B0%20%D0%BD%D0%B0%20%D1%80%D0%B5%D0%B3%D0%B8%D1%81%D1%82%D1%80%D0%B0%D1%86%D0%B8%D1%8E(%D0%BF%D0%B5%D1%80%D0%B5%D1%80%D0%B5%D0%B3%D0%B8%D1%81%D1%82%D1%80%D0%B0%D1%86%D0%B8%D1%8E)%20%D0%A3%D1%87%D0%B0%D1%81%D1%82%D0%BD%D0%B8%D0%BA%D0%B0%20%D0%B8(%D0%B8%D0%BB%D0%B8)%20%D0%B8%D0%BD%D1%84%D0%BE%D1%80%D0%BC%D0%B0%D1%86%D0%B8%D0%BE%D0%BD%D0%BD%D0%BE%D0%B9%20%D1%81%D0%B8%D1%81%D1%82%D0%B5%D0%BC%D1%8B%20%D0%B2%20%D0%A1%D0%9C%D0%AD%D0%92%203.docx" TargetMode="External"/><Relationship Id="rId10" Type="http://schemas.openxmlformats.org/officeDocument/2006/relationships/image" Target="../media/image48.png"/><Relationship Id="rId4" Type="http://schemas.openxmlformats.org/officeDocument/2006/relationships/hyperlink" Target="https://datafinn.ru/doc/smev/%D0%9F%D1%80%D0%B8%D0%BB%D0%BE%D0%B6%D0%B5%D0%BD%D0%B8%D0%B5%201%20%D0%97%D0%B0%D1%8F%D0%B2%D0%BA%D0%B0%20%D0%BD%D0%B0%20%D0%BF%D1%80%D0%B8%D1%81%D0%BE%D0%B5%D0%B4%D0%B8%D0%BD%D0%B5%D0%BD%D0%B8%D0%B5%20(%D0%A1%D0%9C%D0%AD%D0%92_2%20%D0%B8%20%D0%A1%D0%9C%D0%AD%D0%92_3).docx" TargetMode="External"/><Relationship Id="rId9" Type="http://schemas.openxmlformats.org/officeDocument/2006/relationships/hyperlink" Target="https://sc.minsvyaz.ru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4.png"/><Relationship Id="rId11" Type="http://schemas.openxmlformats.org/officeDocument/2006/relationships/image" Target="../media/image3.svg"/><Relationship Id="rId5" Type="http://schemas.openxmlformats.org/officeDocument/2006/relationships/image" Target="../media/image63.png"/><Relationship Id="rId10" Type="http://schemas.openxmlformats.org/officeDocument/2006/relationships/image" Target="../media/image4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.svg"/><Relationship Id="rId5" Type="http://schemas.openxmlformats.org/officeDocument/2006/relationships/image" Target="../media/image48.png"/><Relationship Id="rId4" Type="http://schemas.openxmlformats.org/officeDocument/2006/relationships/image" Target="../media/image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>
            <a:extLst>
              <a:ext uri="{FF2B5EF4-FFF2-40B4-BE49-F238E27FC236}">
                <a16:creationId xmlns="" xmlns:a16="http://schemas.microsoft.com/office/drawing/2014/main" id="{743C7694-3103-EE42-8243-68FF0548D3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41" r="28493"/>
          <a:stretch/>
        </p:blipFill>
        <p:spPr bwMode="auto">
          <a:xfrm>
            <a:off x="7200518" y="0"/>
            <a:ext cx="4965142" cy="6858000"/>
          </a:xfrm>
          <a:prstGeom prst="parallelogram">
            <a:avLst>
              <a:gd name="adj" fmla="val 3607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араллелограмм 11"/>
          <p:cNvSpPr/>
          <p:nvPr/>
        </p:nvSpPr>
        <p:spPr>
          <a:xfrm>
            <a:off x="7210794" y="0"/>
            <a:ext cx="4954866" cy="6845711"/>
          </a:xfrm>
          <a:prstGeom prst="parallelogram">
            <a:avLst>
              <a:gd name="adj" fmla="val 35880"/>
            </a:avLst>
          </a:prstGeom>
          <a:gradFill flip="none" rotWithShape="1">
            <a:gsLst>
              <a:gs pos="0">
                <a:schemeClr val="accent2">
                  <a:alpha val="54000"/>
                </a:schemeClr>
              </a:gs>
              <a:gs pos="100000">
                <a:schemeClr val="accent1">
                  <a:lumMod val="25000"/>
                  <a:lumOff val="75000"/>
                  <a:alpha val="3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Yu Gothic UI Ligh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7337" y="3003312"/>
            <a:ext cx="73319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ea typeface="Yu Gothic UI Semilight" panose="020B0400000000000000"/>
              </a:rPr>
              <a:t>Универсальный адаптер СМЭВ</a:t>
            </a:r>
            <a:r>
              <a:rPr kumimoji="0" lang="ru-RU" sz="3200" b="1" i="0" u="none" strike="noStrike" kern="1200" cap="none" spc="0" normalizeH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ea typeface="Yu Gothic UI Semilight" panose="020B0400000000000000"/>
              </a:rPr>
              <a:t> </a:t>
            </a: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ea typeface="Yu Gothic UI Semilight" panose="020B0400000000000000"/>
              </a:rPr>
              <a:t>3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ea typeface="Yu Gothic UI Semilight" panose="020B040000000000000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C2EB5210-DD51-054D-BD3F-D0A057AC84A3}"/>
              </a:ext>
            </a:extLst>
          </p:cNvPr>
          <p:cNvSpPr/>
          <p:nvPr/>
        </p:nvSpPr>
        <p:spPr>
          <a:xfrm>
            <a:off x="507337" y="3710915"/>
            <a:ext cx="68724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ea typeface="Yu Gothic UI Semilight" panose="020B0400000000000000"/>
              </a:rPr>
              <a:t>Обзор и функционал решения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Yu Gothic UI Semilight" panose="020B040000000000000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4DE941B-D254-7440-AB49-CBB2286F5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7A28-19B1-4A5C-8060-45B46973A227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AC52E07-42C9-420A-8491-C0B011800D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07337" y="433212"/>
            <a:ext cx="2023450" cy="187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533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139341" y="1963602"/>
            <a:ext cx="4998720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1400" u="sng" dirty="0"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Регламент обеспечения предоставления государственных услуг и исполнения государственных функций в электронном виде</a:t>
            </a:r>
            <a:endParaRPr lang="ru-RU" sz="1400" dirty="0"/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Правила и процедуры работы в СМЭВ по Методическим рекомендациям версии 3.х</a:t>
            </a:r>
            <a:endParaRPr lang="ru-RU" sz="14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1400" u="sng" dirty="0"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Заявка на присоединение (СМЭВ 3)</a:t>
            </a:r>
            <a:endParaRPr lang="ru-RU" sz="14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1400" u="sng" dirty="0"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Заявка на регистрацию Участника и/или информационной системы в СМЭВ 3.0</a:t>
            </a:r>
            <a:endParaRPr lang="ru-RU" sz="1400" dirty="0"/>
          </a:p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1400" u="sng" dirty="0"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Форма заявки на предоставление доступа к Виду сведений в СМЭВ 3.0 (в качестве потребителя ВС)</a:t>
            </a:r>
            <a:endParaRPr lang="ru-RU" sz="14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ru-RU" sz="1400" u="sng" dirty="0"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Протокол совместного тестирования Вида сведений Единой системы межведомственного электронного </a:t>
            </a:r>
            <a:r>
              <a:rPr lang="ru-RU" sz="1400" u="sng" dirty="0" err="1">
                <a:hlinkClick r:id="rId7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взаимодействия</a:t>
            </a:r>
            <a:r>
              <a:rPr lang="ru-RU" sz="1400" u="sng" dirty="0" err="1"/>
              <a:t>я</a:t>
            </a:r>
            <a:endParaRPr lang="ru-RU" sz="1400" dirty="0"/>
          </a:p>
          <a:p>
            <a:pPr>
              <a:buClr>
                <a:schemeClr val="accent2"/>
              </a:buClr>
            </a:pPr>
            <a:endParaRPr lang="ru-RU" sz="14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2206AF7D-FE96-CE45-B033-A8FBA0825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7A28-19B1-4A5C-8060-45B46973A227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609A39BB-4175-DE44-A837-978FC4448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+mj-lt"/>
                <a:ea typeface="Yu Gothic UI Light" panose="020B0300000000000000"/>
              </a:rPr>
              <a:t>КАК ПОДКЛЮЧИТЬСЯ К </a:t>
            </a:r>
            <a:r>
              <a:rPr lang="ru-RU" sz="2800" dirty="0">
                <a:solidFill>
                  <a:schemeClr val="accent1">
                    <a:lumMod val="90000"/>
                    <a:lumOff val="10000"/>
                  </a:schemeClr>
                </a:solidFill>
                <a:latin typeface="+mj-lt"/>
                <a:ea typeface="Yu Gothic UI Light" panose="020B0300000000000000"/>
              </a:rPr>
              <a:t>СМЭВ3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C8272476-F725-BC4B-BE88-87ABD429DCC8}"/>
              </a:ext>
            </a:extLst>
          </p:cNvPr>
          <p:cNvSpPr/>
          <p:nvPr/>
        </p:nvSpPr>
        <p:spPr>
          <a:xfrm>
            <a:off x="694237" y="2248624"/>
            <a:ext cx="50664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/>
              <a:t>Зарегистрировать Участника и ИС в тестовой среде СМЭВ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/>
              <a:t>Выполнить тестирование ВС в тестовой среде СМЭВ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/>
              <a:t>Выполнить подключение к продуктивной среде СМЭВ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/>
              <a:t>Зарегистрировать Участника и ИС в продуктивной среде СМЭВ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dirty="0"/>
              <a:t>Получить доступ к ВС в продуктивной среде СМЭВ</a:t>
            </a:r>
          </a:p>
        </p:txBody>
      </p:sp>
      <p:sp>
        <p:nvSpPr>
          <p:cNvPr id="5" name="Объект 1">
            <a:extLst>
              <a:ext uri="{FF2B5EF4-FFF2-40B4-BE49-F238E27FC236}">
                <a16:creationId xmlns="" xmlns:a16="http://schemas.microsoft.com/office/drawing/2014/main" id="{B51D57D9-5DB7-9246-AF5F-FD9AC8E20F8B}"/>
              </a:ext>
            </a:extLst>
          </p:cNvPr>
          <p:cNvSpPr txBox="1">
            <a:spLocks/>
          </p:cNvSpPr>
          <p:nvPr/>
        </p:nvSpPr>
        <p:spPr>
          <a:xfrm>
            <a:off x="694237" y="1411513"/>
            <a:ext cx="4500167" cy="8130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6272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</a:pPr>
            <a:r>
              <a:rPr lang="ru-RU" sz="2000" b="1" dirty="0">
                <a:solidFill>
                  <a:srgbClr val="0070C0"/>
                </a:solidFill>
              </a:rPr>
              <a:t>Ключевые шаги для подключения к СМЭВ3:</a:t>
            </a:r>
            <a:endParaRPr lang="ru-RU" sz="1800" b="1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6928D8D-796B-D243-BD4B-B8951B01EFC0}"/>
              </a:ext>
            </a:extLst>
          </p:cNvPr>
          <p:cNvSpPr/>
          <p:nvPr/>
        </p:nvSpPr>
        <p:spPr>
          <a:xfrm>
            <a:off x="5943438" y="1343273"/>
            <a:ext cx="5554325" cy="4971031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1">
            <a:extLst>
              <a:ext uri="{FF2B5EF4-FFF2-40B4-BE49-F238E27FC236}">
                <a16:creationId xmlns="" xmlns:a16="http://schemas.microsoft.com/office/drawing/2014/main" id="{52D9F67C-BF20-AB47-BC33-0EBAA4820A12}"/>
              </a:ext>
            </a:extLst>
          </p:cNvPr>
          <p:cNvSpPr txBox="1">
            <a:spLocks/>
          </p:cNvSpPr>
          <p:nvPr/>
        </p:nvSpPr>
        <p:spPr>
          <a:xfrm>
            <a:off x="6380443" y="1573573"/>
            <a:ext cx="5021579" cy="5582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62722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</a:pPr>
            <a:r>
              <a:rPr lang="ru-RU" sz="2000" b="1" dirty="0">
                <a:solidFill>
                  <a:schemeClr val="accent2"/>
                </a:solidFill>
              </a:rPr>
              <a:t>Документы по работе со СМЭВ:</a:t>
            </a:r>
            <a:endParaRPr lang="ru-RU" sz="1800" b="1" dirty="0">
              <a:solidFill>
                <a:schemeClr val="accent2"/>
              </a:solidFill>
            </a:endParaRPr>
          </a:p>
        </p:txBody>
      </p:sp>
      <p:sp>
        <p:nvSpPr>
          <p:cNvPr id="9" name="Объект 1">
            <a:extLst>
              <a:ext uri="{FF2B5EF4-FFF2-40B4-BE49-F238E27FC236}">
                <a16:creationId xmlns="" xmlns:a16="http://schemas.microsoft.com/office/drawing/2014/main" id="{6972A0FE-9E7C-BB4D-A0E9-3964A3C8DCD1}"/>
              </a:ext>
            </a:extLst>
          </p:cNvPr>
          <p:cNvSpPr txBox="1">
            <a:spLocks/>
          </p:cNvSpPr>
          <p:nvPr/>
        </p:nvSpPr>
        <p:spPr>
          <a:xfrm>
            <a:off x="6396656" y="5389794"/>
            <a:ext cx="5021579" cy="5582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62722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</a:pPr>
            <a:r>
              <a:rPr lang="ru-RU" sz="2000" b="1" dirty="0">
                <a:solidFill>
                  <a:schemeClr val="accent2"/>
                </a:solidFill>
              </a:rPr>
              <a:t>Полезные ссылки:</a:t>
            </a:r>
            <a:endParaRPr lang="ru-RU" sz="1800" b="1" dirty="0">
              <a:solidFill>
                <a:schemeClr val="accent2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02A498ED-58D8-5D4A-8976-BB657C8F17CC}"/>
              </a:ext>
            </a:extLst>
          </p:cNvPr>
          <p:cNvSpPr/>
          <p:nvPr/>
        </p:nvSpPr>
        <p:spPr>
          <a:xfrm>
            <a:off x="6380443" y="5680619"/>
            <a:ext cx="49987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+mj-lt"/>
              </a:rPr>
              <a:t>Технологический портал СМЭВ 3: </a:t>
            </a:r>
            <a:r>
              <a:rPr lang="en" sz="1400" u="sng" dirty="0">
                <a:latin typeface="+mj-lt"/>
                <a:hlinkClick r:id="rId8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smev3.gosuslugi.ru</a:t>
            </a:r>
            <a:r>
              <a:rPr lang="en" sz="1400" dirty="0">
                <a:latin typeface="+mj-lt"/>
              </a:rPr>
              <a:t/>
            </a:r>
            <a:br>
              <a:rPr lang="en" sz="1400" dirty="0">
                <a:latin typeface="+mj-lt"/>
              </a:rPr>
            </a:br>
            <a:r>
              <a:rPr lang="ru-RU" sz="1400" dirty="0">
                <a:latin typeface="+mj-lt"/>
              </a:rPr>
              <a:t>Личный кабинет Ситуационного центра </a:t>
            </a:r>
            <a:r>
              <a:rPr lang="en" sz="1400" u="sng" dirty="0">
                <a:latin typeface="+mj-lt"/>
                <a:hlinkClick r:id="rId9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sc.minsvyaz.ru</a:t>
            </a:r>
            <a:endParaRPr lang="ru-RU" sz="1400" dirty="0">
              <a:latin typeface="+mj-lt"/>
            </a:endParaRPr>
          </a:p>
        </p:txBody>
      </p:sp>
      <p:sp>
        <p:nvSpPr>
          <p:cNvPr id="12" name="Прямоугольник: скругленные верхние углы 15">
            <a:extLst>
              <a:ext uri="{FF2B5EF4-FFF2-40B4-BE49-F238E27FC236}">
                <a16:creationId xmlns:a16="http://schemas.microsoft.com/office/drawing/2014/main" xmlns="" id="{4DA73D34-18A4-4262-9726-66FB465C8285}"/>
              </a:ext>
            </a:extLst>
          </p:cNvPr>
          <p:cNvSpPr/>
          <p:nvPr/>
        </p:nvSpPr>
        <p:spPr>
          <a:xfrm rot="5400000">
            <a:off x="10192345" y="-130972"/>
            <a:ext cx="1288277" cy="1637806"/>
          </a:xfrm>
          <a:prstGeom prst="round2SameRect">
            <a:avLst>
              <a:gd name="adj1" fmla="val 8525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BAC52E07-42C9-420A-8491-C0B011800D9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0656754" y="178288"/>
            <a:ext cx="1077524" cy="99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57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75634B9-8893-344F-A447-82C92BE0D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7A28-19B1-4A5C-8060-45B46973A227}" type="slidenum">
              <a:rPr lang="ru-RU" smtClean="0"/>
              <a:t>11</a:t>
            </a:fld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="" xmlns:a16="http://schemas.microsoft.com/office/drawing/2014/main" id="{401FA292-BFE5-1848-AB15-EE7CFE624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КАКИЕ СВЕДЕНИЯ ПЕРЕДАЮТСЯ ЧЕРЕЗ СМЭВ 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2986330-E871-1244-AD0B-7C2D71451258}"/>
              </a:ext>
            </a:extLst>
          </p:cNvPr>
          <p:cNvSpPr txBox="1"/>
          <p:nvPr/>
        </p:nvSpPr>
        <p:spPr>
          <a:xfrm>
            <a:off x="353043" y="1285103"/>
            <a:ext cx="5670171" cy="5286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350" dirty="0"/>
              <a:t>Сведения из электронного паспорта транспортного средства (шасси транспортного средства) и электронного паспорта самоходной машины и других видов техники в полном объеме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350" dirty="0"/>
              <a:t>Информирование из ЕГИССО по СНИЛС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350" dirty="0"/>
              <a:t>Выгрузка сведений об объектах жилищного фонда из Реестра адресных объектов ГИС ЖКХ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350" dirty="0"/>
              <a:t>Предоставление данных лицевого счета по СНИЛС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350" dirty="0"/>
              <a:t>Сведения из ЕГРИП по запросам органов государственной власти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350" dirty="0"/>
              <a:t>Запрос сведений о доходах физического лица у налогового агента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350" dirty="0"/>
              <a:t>Предоставление сведений о государственной регистрации актов гражданского состояния, содержащихся в ЕГР ЗАГС, составленных в отношении лица или каждого из его детей, не достигших совершеннолетия, в рамках работы сервиса на ЕПГУ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350" dirty="0"/>
              <a:t>Проверка соответствия фамильно-именной группы, даты рождения, пола и СНИЛС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350" dirty="0"/>
              <a:t>Предоставление данных лицевого счета по СНИЛС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350" dirty="0"/>
              <a:t>Предоставление СНИЛС по данным лицевого счёта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350" dirty="0"/>
              <a:t>Предоставление из ЕГР ЗАГС по запросу сведений о смерти, перемене имени, о расторжении брака, о заключении брака, о рождении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50" dirty="0"/>
              <a:t>Представление сведений органами, организациями, предоставляющими поддержку, для целей ведения Единого реестра субъектов малого и среднего предпринимательства - получателей поддержки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6BE04CC7-BB90-1B4A-83C7-273503CC1A6C}"/>
              </a:ext>
            </a:extLst>
          </p:cNvPr>
          <p:cNvSpPr/>
          <p:nvPr/>
        </p:nvSpPr>
        <p:spPr>
          <a:xfrm>
            <a:off x="6168786" y="1285103"/>
            <a:ext cx="5738307" cy="5286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350" dirty="0"/>
              <a:t>Сведения о доходах физических лиц из налоговой декларации формы 3-НДФЛ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350" dirty="0"/>
              <a:t>Подтверждение личности гражданина РФ или иностранного гражданина в ЕСИА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350" dirty="0"/>
              <a:t>Предоставление сведений, имеющихся в таможенных органах, по транспортным средствам (шасси транспортных средств), самоходным машинам и другим видам техники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350" dirty="0"/>
              <a:t>Сведения из ЕГР ЗАГС о государственной регистрации смерти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350" dirty="0"/>
              <a:t>Справка о назначенных пенсиях и социальных выплатах на дату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350" dirty="0"/>
              <a:t>Исполнительные документы и постановления по исполнительному производству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350" dirty="0"/>
              <a:t>Предоставление сведений об исполнительных документах, о назначении пенсии, о прекращении выплат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350" dirty="0"/>
              <a:t>Сведения о нахождении гражданина в местах лишения свободы и об отсутствии у него заработка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350" dirty="0"/>
              <a:t>Сведения о факте получения пенсии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350" dirty="0"/>
              <a:t>Сведения об ИНН физического лица на основании данных о ФИО и дате рождения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350" dirty="0"/>
              <a:t>Предоставление сведений о должнике и его имуществе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350" dirty="0"/>
              <a:t>Предоставление сведений о размере пенсии застрахованного лица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350" dirty="0"/>
              <a:t>Сведения о соответствии паспортных данных и ИНН физического лица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350" dirty="0"/>
              <a:t>Об ИНН физических лиц на основании полных паспортных данных по групповому запросу органов исполнительной власти</a:t>
            </a:r>
          </a:p>
        </p:txBody>
      </p:sp>
      <p:sp>
        <p:nvSpPr>
          <p:cNvPr id="7" name="Прямоугольник: скругленные верхние углы 15">
            <a:extLst>
              <a:ext uri="{FF2B5EF4-FFF2-40B4-BE49-F238E27FC236}">
                <a16:creationId xmlns:a16="http://schemas.microsoft.com/office/drawing/2014/main" xmlns="" id="{4DA73D34-18A4-4262-9726-66FB465C8285}"/>
              </a:ext>
            </a:extLst>
          </p:cNvPr>
          <p:cNvSpPr/>
          <p:nvPr/>
        </p:nvSpPr>
        <p:spPr>
          <a:xfrm rot="5400000">
            <a:off x="10192345" y="-130972"/>
            <a:ext cx="1288277" cy="1637806"/>
          </a:xfrm>
          <a:prstGeom prst="round2SameRect">
            <a:avLst>
              <a:gd name="adj1" fmla="val 8525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AC52E07-42C9-420A-8491-C0B011800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656754" y="178288"/>
            <a:ext cx="1077524" cy="99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76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Объект 1">
            <a:extLst>
              <a:ext uri="{FF2B5EF4-FFF2-40B4-BE49-F238E27FC236}">
                <a16:creationId xmlns="" xmlns:a16="http://schemas.microsoft.com/office/drawing/2014/main" id="{07C4CFFE-09D5-C248-AB62-D73634DD4F10}"/>
              </a:ext>
            </a:extLst>
          </p:cNvPr>
          <p:cNvSpPr txBox="1">
            <a:spLocks/>
          </p:cNvSpPr>
          <p:nvPr/>
        </p:nvSpPr>
        <p:spPr>
          <a:xfrm>
            <a:off x="8798686" y="3677183"/>
            <a:ext cx="2699077" cy="17132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62722"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  <a:buClr>
                <a:schemeClr val="accent1"/>
              </a:buClr>
              <a:buSzPct val="100000"/>
            </a:pPr>
            <a:r>
              <a:rPr lang="ru-RU" sz="1600" dirty="0"/>
              <a:t>В настоящее время сервис СМЭВ 2 выводится из эксплуатации и все информационные системы переходят на СМЭВ 3.</a:t>
            </a: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7A28-19B1-4A5C-8060-45B46973A227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B3F6DD92-3A17-B84D-B603-708E888C6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+mj-lt"/>
              </a:rPr>
              <a:t>ЧТО ТАКОЕ </a:t>
            </a:r>
            <a:r>
              <a:rPr lang="ru-RU" sz="2800" dirty="0">
                <a:solidFill>
                  <a:schemeClr val="accent1">
                    <a:lumMod val="90000"/>
                    <a:lumOff val="10000"/>
                  </a:schemeClr>
                </a:solidFill>
                <a:latin typeface="+mj-lt"/>
              </a:rPr>
              <a:t>СМЭВ 3</a:t>
            </a:r>
          </a:p>
        </p:txBody>
      </p:sp>
      <p:sp>
        <p:nvSpPr>
          <p:cNvPr id="13" name="Объект 1">
            <a:extLst>
              <a:ext uri="{FF2B5EF4-FFF2-40B4-BE49-F238E27FC236}">
                <a16:creationId xmlns="" xmlns:a16="http://schemas.microsoft.com/office/drawing/2014/main" id="{AE671AFF-3FDB-4C4B-BBD0-2BE6B7D3B59E}"/>
              </a:ext>
            </a:extLst>
          </p:cNvPr>
          <p:cNvSpPr txBox="1">
            <a:spLocks/>
          </p:cNvSpPr>
          <p:nvPr/>
        </p:nvSpPr>
        <p:spPr>
          <a:xfrm>
            <a:off x="694235" y="1332066"/>
            <a:ext cx="9274743" cy="16789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6272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</a:pPr>
            <a:r>
              <a:rPr lang="ru-RU" sz="20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Система межведомственного электронного взаимодействия (СМЭВ) </a:t>
            </a:r>
            <a:r>
              <a:rPr lang="ru-RU" sz="2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представляет собой программное решение для обмена цифровыми данными между органами власти федерального, регионального и местного значения, банками, фондами и иными организациями, участвующими в предоставлении государственных и муниципальных услуг гражданам и юридическим лицам.</a:t>
            </a:r>
          </a:p>
        </p:txBody>
      </p:sp>
      <p:sp>
        <p:nvSpPr>
          <p:cNvPr id="15" name="Объект 1">
            <a:extLst>
              <a:ext uri="{FF2B5EF4-FFF2-40B4-BE49-F238E27FC236}">
                <a16:creationId xmlns="" xmlns:a16="http://schemas.microsoft.com/office/drawing/2014/main" id="{526D95AF-6A99-2B47-AD8D-438C72DDE175}"/>
              </a:ext>
            </a:extLst>
          </p:cNvPr>
          <p:cNvSpPr txBox="1">
            <a:spLocks/>
          </p:cNvSpPr>
          <p:nvPr/>
        </p:nvSpPr>
        <p:spPr>
          <a:xfrm>
            <a:off x="694237" y="5832608"/>
            <a:ext cx="10803526" cy="778101"/>
          </a:xfrm>
          <a:prstGeom prst="rect">
            <a:avLst/>
          </a:prstGeom>
          <a:solidFill>
            <a:srgbClr val="0070C0"/>
          </a:solidFill>
        </p:spPr>
        <p:txBody>
          <a:bodyPr lIns="144000" tIns="144000" rIns="144000" bIns="14400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62722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chemeClr val="accent1"/>
              </a:buClr>
              <a:buSzPct val="100000"/>
            </a:pPr>
            <a:r>
              <a:rPr lang="ru-RU" sz="1800" b="1" dirty="0">
                <a:solidFill>
                  <a:schemeClr val="bg1"/>
                </a:solidFill>
              </a:rPr>
              <a:t>Для  перехода на СМЭВ 3 потребуются специализированные адаптеры, обеспечивающие передачу данных между организацией и ГИС в защищенном формате.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4235" y="3473133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1</a:t>
            </a:r>
            <a:endParaRPr lang="ru-RU" sz="6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19202" y="3677926"/>
            <a:ext cx="35848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62722"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  <a:buClr>
                <a:schemeClr val="accent1"/>
              </a:buClr>
              <a:buSzPct val="100000"/>
            </a:pPr>
            <a:r>
              <a:rPr lang="ru-RU" sz="1600" dirty="0"/>
              <a:t>В соответствии с Федеральным Законом подключение к СМЭВ является обязательным для удостоверяющих центров, банков, нотариусов и других коммерческих организаций.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21522" y="3505664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2</a:t>
            </a:r>
            <a:endParaRPr lang="ru-RU" sz="6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92099" y="3499502"/>
            <a:ext cx="6126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3</a:t>
            </a:r>
            <a:endParaRPr lang="ru-RU" sz="6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15650" y="3656530"/>
            <a:ext cx="26982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62722">
              <a:lnSpc>
                <a:spcPct val="100000"/>
              </a:lnSpc>
              <a:spcBef>
                <a:spcPts val="900"/>
              </a:spcBef>
              <a:spcAft>
                <a:spcPts val="300"/>
              </a:spcAft>
              <a:buClr>
                <a:schemeClr val="accent1"/>
              </a:buClr>
              <a:buSzPct val="100000"/>
            </a:pPr>
            <a:r>
              <a:rPr lang="ru-RU" sz="1600" dirty="0"/>
              <a:t>Подключение к СМЭВ доступно коммерческим предприятиям и организациям.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94237" y="3432189"/>
            <a:ext cx="89137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Группа 16"/>
          <p:cNvGrpSpPr/>
          <p:nvPr/>
        </p:nvGrpSpPr>
        <p:grpSpPr>
          <a:xfrm>
            <a:off x="10017580" y="1473403"/>
            <a:ext cx="1783892" cy="1783892"/>
            <a:chOff x="10007777" y="1420280"/>
            <a:chExt cx="1783892" cy="1783892"/>
          </a:xfrm>
        </p:grpSpPr>
        <p:sp>
          <p:nvSpPr>
            <p:cNvPr id="11" name="Ромб 10"/>
            <p:cNvSpPr/>
            <p:nvPr/>
          </p:nvSpPr>
          <p:spPr>
            <a:xfrm>
              <a:off x="10007777" y="1420280"/>
              <a:ext cx="1783892" cy="1783892"/>
            </a:xfrm>
            <a:prstGeom prst="diamond">
              <a:avLst/>
            </a:prstGeom>
            <a:solidFill>
              <a:schemeClr val="accent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0474688" y="2107642"/>
              <a:ext cx="8709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СМЭВ</a:t>
              </a:r>
            </a:p>
          </p:txBody>
        </p:sp>
      </p:grpSp>
      <p:sp>
        <p:nvSpPr>
          <p:cNvPr id="20" name="Прямоугольник: скругленные верхние углы 15">
            <a:extLst>
              <a:ext uri="{FF2B5EF4-FFF2-40B4-BE49-F238E27FC236}">
                <a16:creationId xmlns:a16="http://schemas.microsoft.com/office/drawing/2014/main" xmlns="" id="{4DA73D34-18A4-4262-9726-66FB465C8285}"/>
              </a:ext>
            </a:extLst>
          </p:cNvPr>
          <p:cNvSpPr/>
          <p:nvPr/>
        </p:nvSpPr>
        <p:spPr>
          <a:xfrm rot="5400000">
            <a:off x="10192345" y="-130972"/>
            <a:ext cx="1288277" cy="1637806"/>
          </a:xfrm>
          <a:prstGeom prst="round2SameRect">
            <a:avLst>
              <a:gd name="adj1" fmla="val 8525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BAC52E07-42C9-420A-8491-C0B011800D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656754" y="178288"/>
            <a:ext cx="1077524" cy="99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464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Ромб 18"/>
          <p:cNvSpPr/>
          <p:nvPr/>
        </p:nvSpPr>
        <p:spPr>
          <a:xfrm>
            <a:off x="9832626" y="1233765"/>
            <a:ext cx="2177399" cy="2177399"/>
          </a:xfrm>
          <a:prstGeom prst="diamond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Номер слайда 20">
            <a:extLst>
              <a:ext uri="{FF2B5EF4-FFF2-40B4-BE49-F238E27FC236}">
                <a16:creationId xmlns="" xmlns:a16="http://schemas.microsoft.com/office/drawing/2014/main" id="{399A9471-F8E1-694F-82E8-0008BB17A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7A28-19B1-4A5C-8060-45B46973A227}" type="slidenum">
              <a:rPr lang="ru-RU" smtClean="0"/>
              <a:t>3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A33692B-42A9-714C-B833-80A430861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237" y="407216"/>
            <a:ext cx="9031014" cy="741407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+mj-lt"/>
              </a:rPr>
              <a:t>АДАПТЕР </a:t>
            </a:r>
            <a:r>
              <a:rPr lang="ru-RU" sz="2800" dirty="0" smtClean="0">
                <a:solidFill>
                  <a:schemeClr val="tx2"/>
                </a:solidFill>
                <a:latin typeface="+mj-lt"/>
              </a:rPr>
              <a:t>СИТИМАТИКС</a:t>
            </a:r>
            <a:r>
              <a:rPr lang="en-US" sz="28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ru-RU" sz="2800" dirty="0">
                <a:solidFill>
                  <a:schemeClr val="accent1">
                    <a:lumMod val="90000"/>
                    <a:lumOff val="10000"/>
                  </a:schemeClr>
                </a:solidFill>
                <a:latin typeface="+mj-lt"/>
              </a:rPr>
              <a:t>СМЭВ 3</a:t>
            </a:r>
          </a:p>
        </p:txBody>
      </p:sp>
      <p:sp>
        <p:nvSpPr>
          <p:cNvPr id="3" name="Объект 1">
            <a:extLst>
              <a:ext uri="{FF2B5EF4-FFF2-40B4-BE49-F238E27FC236}">
                <a16:creationId xmlns="" xmlns:a16="http://schemas.microsoft.com/office/drawing/2014/main" id="{05B5D888-57AC-784F-8361-9CE2D08F1199}"/>
              </a:ext>
            </a:extLst>
          </p:cNvPr>
          <p:cNvSpPr txBox="1">
            <a:spLocks/>
          </p:cNvSpPr>
          <p:nvPr/>
        </p:nvSpPr>
        <p:spPr>
          <a:xfrm>
            <a:off x="694236" y="1261493"/>
            <a:ext cx="9309573" cy="74140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6272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</a:pPr>
            <a:r>
              <a:rPr lang="ru-RU" sz="20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Адаптер СМЭВ 3 от </a:t>
            </a:r>
            <a:r>
              <a:rPr lang="ru-RU" sz="20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СИТИМАТИКС</a:t>
            </a:r>
            <a:r>
              <a:rPr lang="en-US" sz="20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позволяет оперативно интегрировать информационные системы организации со СМЭВ, отправлять сообщения веб-сервисам сторонних ведомственных систем и обрабатывать полученные результаты. </a:t>
            </a:r>
            <a:br>
              <a:rPr lang="ru-RU" sz="2000" dirty="0">
                <a:solidFill>
                  <a:schemeClr val="accent1">
                    <a:lumMod val="90000"/>
                    <a:lumOff val="10000"/>
                  </a:schemeClr>
                </a:solidFill>
              </a:rPr>
            </a:br>
            <a:endParaRPr lang="ru-RU" sz="1800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0" name="Объект 1">
            <a:extLst>
              <a:ext uri="{FF2B5EF4-FFF2-40B4-BE49-F238E27FC236}">
                <a16:creationId xmlns="" xmlns:a16="http://schemas.microsoft.com/office/drawing/2014/main" id="{9BB7B61A-EE0E-9E44-9385-89330F4A0DFD}"/>
              </a:ext>
            </a:extLst>
          </p:cNvPr>
          <p:cNvSpPr txBox="1">
            <a:spLocks/>
          </p:cNvSpPr>
          <p:nvPr/>
        </p:nvSpPr>
        <p:spPr>
          <a:xfrm>
            <a:off x="694237" y="3080341"/>
            <a:ext cx="10592462" cy="46253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62722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</a:pPr>
            <a:r>
              <a:rPr lang="ru-RU" sz="20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Основные функции адаптера СМЭВ 3</a:t>
            </a:r>
            <a:endParaRPr lang="ru-RU" sz="1800" b="1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5497" y="3849310"/>
            <a:ext cx="4639473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/>
              <a:t>Проверка наличия входящих сообщений в адрес вашей системы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/>
              <a:t>Получение сообщений с проверкой сертификата электронной подписи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/>
              <a:t>Временное хранение сообщений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/>
              <a:t>Обеспечение передачи файлов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CA54591-64E4-B140-9C8F-680E529BDF4A}"/>
              </a:ext>
            </a:extLst>
          </p:cNvPr>
          <p:cNvSpPr txBox="1"/>
          <p:nvPr/>
        </p:nvSpPr>
        <p:spPr>
          <a:xfrm>
            <a:off x="6229351" y="3849310"/>
            <a:ext cx="49125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 err="1"/>
              <a:t>Журналирование</a:t>
            </a:r>
            <a:r>
              <a:rPr lang="ru-RU" dirty="0"/>
              <a:t> обмена сообщениями между участниками взаимодействия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/>
              <a:t>Подписание исходящих из вашей системы сообщений электронной подписью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dirty="0"/>
              <a:t>Поддержка технологий ЭЦП по ГОСТ 2012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94237" y="2722504"/>
            <a:ext cx="89137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Ромб 8"/>
          <p:cNvSpPr/>
          <p:nvPr/>
        </p:nvSpPr>
        <p:spPr>
          <a:xfrm>
            <a:off x="680535" y="3835062"/>
            <a:ext cx="506823" cy="506823"/>
          </a:xfrm>
          <a:prstGeom prst="diamond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1</a:t>
            </a:r>
          </a:p>
        </p:txBody>
      </p:sp>
      <p:sp>
        <p:nvSpPr>
          <p:cNvPr id="10" name="Ромб 9"/>
          <p:cNvSpPr/>
          <p:nvPr/>
        </p:nvSpPr>
        <p:spPr>
          <a:xfrm>
            <a:off x="682808" y="4383250"/>
            <a:ext cx="506823" cy="506823"/>
          </a:xfrm>
          <a:prstGeom prst="diamond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2</a:t>
            </a:r>
          </a:p>
        </p:txBody>
      </p:sp>
      <p:sp>
        <p:nvSpPr>
          <p:cNvPr id="11" name="Ромб 10"/>
          <p:cNvSpPr/>
          <p:nvPr/>
        </p:nvSpPr>
        <p:spPr>
          <a:xfrm>
            <a:off x="669159" y="4929163"/>
            <a:ext cx="506823" cy="506823"/>
          </a:xfrm>
          <a:prstGeom prst="diamond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3</a:t>
            </a:r>
          </a:p>
        </p:txBody>
      </p:sp>
      <p:sp>
        <p:nvSpPr>
          <p:cNvPr id="12" name="Ромб 11"/>
          <p:cNvSpPr/>
          <p:nvPr/>
        </p:nvSpPr>
        <p:spPr>
          <a:xfrm>
            <a:off x="671432" y="5463703"/>
            <a:ext cx="506823" cy="506823"/>
          </a:xfrm>
          <a:prstGeom prst="diamond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4</a:t>
            </a:r>
          </a:p>
        </p:txBody>
      </p:sp>
      <p:sp>
        <p:nvSpPr>
          <p:cNvPr id="13" name="Ромб 12"/>
          <p:cNvSpPr/>
          <p:nvPr/>
        </p:nvSpPr>
        <p:spPr>
          <a:xfrm>
            <a:off x="6073690" y="3850982"/>
            <a:ext cx="506823" cy="506823"/>
          </a:xfrm>
          <a:prstGeom prst="diamond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5</a:t>
            </a:r>
          </a:p>
        </p:txBody>
      </p:sp>
      <p:sp>
        <p:nvSpPr>
          <p:cNvPr id="14" name="Ромб 13"/>
          <p:cNvSpPr/>
          <p:nvPr/>
        </p:nvSpPr>
        <p:spPr>
          <a:xfrm>
            <a:off x="6075963" y="4399170"/>
            <a:ext cx="506823" cy="506823"/>
          </a:xfrm>
          <a:prstGeom prst="diamond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6</a:t>
            </a:r>
          </a:p>
        </p:txBody>
      </p:sp>
      <p:sp>
        <p:nvSpPr>
          <p:cNvPr id="15" name="Ромб 14"/>
          <p:cNvSpPr/>
          <p:nvPr/>
        </p:nvSpPr>
        <p:spPr>
          <a:xfrm>
            <a:off x="6062314" y="5354517"/>
            <a:ext cx="506823" cy="506823"/>
          </a:xfrm>
          <a:prstGeom prst="diamond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7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10116961" y="1529464"/>
            <a:ext cx="1584000" cy="1584000"/>
            <a:chOff x="10116961" y="1529464"/>
            <a:chExt cx="1584000" cy="1584000"/>
          </a:xfrm>
        </p:grpSpPr>
        <p:sp>
          <p:nvSpPr>
            <p:cNvPr id="17" name="Ромб 16"/>
            <p:cNvSpPr/>
            <p:nvPr/>
          </p:nvSpPr>
          <p:spPr>
            <a:xfrm>
              <a:off x="10116961" y="1529464"/>
              <a:ext cx="1584000" cy="1584000"/>
            </a:xfrm>
            <a:prstGeom prst="diamond">
              <a:avLst/>
            </a:prstGeom>
            <a:solidFill>
              <a:schemeClr val="accent1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392800" y="2121290"/>
              <a:ext cx="1063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bg1"/>
                  </a:solidFill>
                </a:rPr>
                <a:t>СМЭВ 3</a:t>
              </a:r>
            </a:p>
          </p:txBody>
        </p:sp>
      </p:grpSp>
      <p:sp>
        <p:nvSpPr>
          <p:cNvPr id="23" name="Прямоугольник: скругленные верхние углы 15">
            <a:extLst>
              <a:ext uri="{FF2B5EF4-FFF2-40B4-BE49-F238E27FC236}">
                <a16:creationId xmlns:a16="http://schemas.microsoft.com/office/drawing/2014/main" xmlns="" id="{4DA73D34-18A4-4262-9726-66FB465C8285}"/>
              </a:ext>
            </a:extLst>
          </p:cNvPr>
          <p:cNvSpPr/>
          <p:nvPr/>
        </p:nvSpPr>
        <p:spPr>
          <a:xfrm rot="5400000">
            <a:off x="10192345" y="-130972"/>
            <a:ext cx="1288277" cy="1637806"/>
          </a:xfrm>
          <a:prstGeom prst="round2SameRect">
            <a:avLst>
              <a:gd name="adj1" fmla="val 8525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BAC52E07-42C9-420A-8491-C0B011800D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656754" y="178288"/>
            <a:ext cx="1077524" cy="99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504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0" y="2565779"/>
            <a:ext cx="12192000" cy="4292221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898831" y="4156687"/>
            <a:ext cx="2108091" cy="2119533"/>
          </a:xfrm>
          <a:prstGeom prst="roundRect">
            <a:avLst>
              <a:gd name="adj" fmla="val 7576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bg1">
                <a:lumMod val="65000"/>
                <a:alpha val="8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426958" y="4156687"/>
            <a:ext cx="2108091" cy="2119533"/>
          </a:xfrm>
          <a:prstGeom prst="roundRect">
            <a:avLst>
              <a:gd name="adj" fmla="val 7576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bg1">
                <a:lumMod val="65000"/>
                <a:alpha val="8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370704" y="4156687"/>
            <a:ext cx="2108091" cy="2119533"/>
          </a:xfrm>
          <a:prstGeom prst="roundRect">
            <a:avLst>
              <a:gd name="adj" fmla="val 7576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bg1">
                <a:lumMod val="65000"/>
                <a:alpha val="8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851961" y="1615589"/>
            <a:ext cx="2108091" cy="2119533"/>
          </a:xfrm>
          <a:prstGeom prst="roundRect">
            <a:avLst>
              <a:gd name="adj" fmla="val 7576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bg1">
                <a:lumMod val="65000"/>
                <a:alpha val="8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380088" y="1615589"/>
            <a:ext cx="2108091" cy="2119533"/>
          </a:xfrm>
          <a:prstGeom prst="roundRect">
            <a:avLst>
              <a:gd name="adj" fmla="val 7576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bg1">
                <a:lumMod val="65000"/>
                <a:alpha val="8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323834" y="1615589"/>
            <a:ext cx="2108091" cy="2119533"/>
          </a:xfrm>
          <a:prstGeom prst="roundRect">
            <a:avLst>
              <a:gd name="adj" fmla="val 7576"/>
            </a:avLst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schemeClr val="bg1">
                <a:lumMod val="65000"/>
                <a:alpha val="83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14">
            <a:extLst>
              <a:ext uri="{FF2B5EF4-FFF2-40B4-BE49-F238E27FC236}">
                <a16:creationId xmlns="" xmlns:a16="http://schemas.microsoft.com/office/drawing/2014/main" id="{B5866578-8C84-7E4C-AC8E-A86243230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7A28-19B1-4A5C-8060-45B46973A227}" type="slidenum">
              <a:rPr lang="ru-RU" smtClean="0"/>
              <a:t>4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CFFAEE0-8D1F-9D49-A7E4-CA5621CE6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237" y="434512"/>
            <a:ext cx="9031014" cy="741407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+mj-lt"/>
              </a:rPr>
              <a:t>ДЛЯ КОГО ПРЕДНАЗНАЧЕН АДАПТЕР </a:t>
            </a:r>
            <a:r>
              <a:rPr lang="ru-RU" sz="2800" dirty="0">
                <a:solidFill>
                  <a:schemeClr val="accent1">
                    <a:lumMod val="90000"/>
                    <a:lumOff val="10000"/>
                  </a:schemeClr>
                </a:solidFill>
                <a:latin typeface="+mj-lt"/>
              </a:rPr>
              <a:t>СМЭВ 3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599D810-CBB2-E245-B267-29B8D69D52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602"/>
          <a:stretch/>
        </p:blipFill>
        <p:spPr>
          <a:xfrm>
            <a:off x="1521551" y="1556037"/>
            <a:ext cx="1842134" cy="1742263"/>
          </a:xfrm>
          <a:prstGeom prst="rect">
            <a:avLst/>
          </a:prstGeom>
        </p:spPr>
      </p:pic>
      <p:sp>
        <p:nvSpPr>
          <p:cNvPr id="4" name="Объект 1">
            <a:extLst>
              <a:ext uri="{FF2B5EF4-FFF2-40B4-BE49-F238E27FC236}">
                <a16:creationId xmlns="" xmlns:a16="http://schemas.microsoft.com/office/drawing/2014/main" id="{BF6F0830-BB85-E54F-B7FA-861D0E0C3D94}"/>
              </a:ext>
            </a:extLst>
          </p:cNvPr>
          <p:cNvSpPr txBox="1">
            <a:spLocks/>
          </p:cNvSpPr>
          <p:nvPr/>
        </p:nvSpPr>
        <p:spPr>
          <a:xfrm>
            <a:off x="1507903" y="3320071"/>
            <a:ext cx="1657077" cy="38922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62722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</a:pPr>
            <a:r>
              <a:rPr lang="ru-RU" sz="16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Банк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D05868D8-1211-3E43-A7DC-652EC3C7032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88615" y="1556037"/>
            <a:ext cx="1842134" cy="1800504"/>
          </a:xfrm>
          <a:prstGeom prst="rect">
            <a:avLst/>
          </a:prstGeom>
        </p:spPr>
      </p:pic>
      <p:sp>
        <p:nvSpPr>
          <p:cNvPr id="6" name="Объект 1">
            <a:extLst>
              <a:ext uri="{FF2B5EF4-FFF2-40B4-BE49-F238E27FC236}">
                <a16:creationId xmlns="" xmlns:a16="http://schemas.microsoft.com/office/drawing/2014/main" id="{49C35CAA-0754-1D4E-BD54-2CF840262C95}"/>
              </a:ext>
            </a:extLst>
          </p:cNvPr>
          <p:cNvSpPr txBox="1">
            <a:spLocks/>
          </p:cNvSpPr>
          <p:nvPr/>
        </p:nvSpPr>
        <p:spPr>
          <a:xfrm>
            <a:off x="4906727" y="3277653"/>
            <a:ext cx="1886799" cy="38922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62722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</a:pPr>
            <a:r>
              <a:rPr lang="ru-RU" sz="16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Разработчик или интегратор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12F0086-C06B-1546-83A2-4F5D5E20EFC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03220" y="1615589"/>
            <a:ext cx="1883550" cy="1614471"/>
          </a:xfrm>
          <a:prstGeom prst="rect">
            <a:avLst/>
          </a:prstGeom>
        </p:spPr>
      </p:pic>
      <p:sp>
        <p:nvSpPr>
          <p:cNvPr id="8" name="Объект 1">
            <a:extLst>
              <a:ext uri="{FF2B5EF4-FFF2-40B4-BE49-F238E27FC236}">
                <a16:creationId xmlns="" xmlns:a16="http://schemas.microsoft.com/office/drawing/2014/main" id="{4B028502-2BC4-FE42-9F3B-4DE32C041A03}"/>
              </a:ext>
            </a:extLst>
          </p:cNvPr>
          <p:cNvSpPr txBox="1">
            <a:spLocks/>
          </p:cNvSpPr>
          <p:nvPr/>
        </p:nvSpPr>
        <p:spPr>
          <a:xfrm>
            <a:off x="8643428" y="3238183"/>
            <a:ext cx="1657077" cy="38922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62722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</a:pPr>
            <a:r>
              <a:rPr lang="ru-RU" sz="16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Страховая компания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74A9FC6-193D-364B-B60A-7D774126202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11648" y="4091901"/>
            <a:ext cx="1992981" cy="1723399"/>
          </a:xfrm>
          <a:prstGeom prst="rect">
            <a:avLst/>
          </a:prstGeom>
        </p:spPr>
      </p:pic>
      <p:sp>
        <p:nvSpPr>
          <p:cNvPr id="10" name="Объект 1">
            <a:extLst>
              <a:ext uri="{FF2B5EF4-FFF2-40B4-BE49-F238E27FC236}">
                <a16:creationId xmlns="" xmlns:a16="http://schemas.microsoft.com/office/drawing/2014/main" id="{39C0931E-3F85-AE4B-99A7-AC92086C3B3F}"/>
              </a:ext>
            </a:extLst>
          </p:cNvPr>
          <p:cNvSpPr txBox="1">
            <a:spLocks/>
          </p:cNvSpPr>
          <p:nvPr/>
        </p:nvSpPr>
        <p:spPr>
          <a:xfrm>
            <a:off x="1525007" y="5792478"/>
            <a:ext cx="1657077" cy="38922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62722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</a:pPr>
            <a:r>
              <a:rPr lang="ru-RU" sz="16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Медицинская организация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9E7C1A5-2C49-4748-81B2-8F18C6CF7B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7150" y="4180279"/>
            <a:ext cx="1720024" cy="1534340"/>
          </a:xfrm>
          <a:prstGeom prst="rect">
            <a:avLst/>
          </a:prstGeom>
        </p:spPr>
      </p:pic>
      <p:sp>
        <p:nvSpPr>
          <p:cNvPr id="12" name="Объект 1">
            <a:extLst>
              <a:ext uri="{FF2B5EF4-FFF2-40B4-BE49-F238E27FC236}">
                <a16:creationId xmlns="" xmlns:a16="http://schemas.microsoft.com/office/drawing/2014/main" id="{3E2E3C64-DE2E-3649-B498-39B7F926D203}"/>
              </a:ext>
            </a:extLst>
          </p:cNvPr>
          <p:cNvSpPr txBox="1">
            <a:spLocks/>
          </p:cNvSpPr>
          <p:nvPr/>
        </p:nvSpPr>
        <p:spPr>
          <a:xfrm>
            <a:off x="4941004" y="5792478"/>
            <a:ext cx="2155528" cy="38922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62722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</a:pPr>
            <a:r>
              <a:rPr lang="ru-RU" sz="16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Государственная организация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D0388D6D-4D29-8048-99AF-762B0BD322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58952" y="4266784"/>
            <a:ext cx="1737089" cy="1614471"/>
          </a:xfrm>
          <a:prstGeom prst="rect">
            <a:avLst/>
          </a:prstGeom>
        </p:spPr>
      </p:pic>
      <p:sp>
        <p:nvSpPr>
          <p:cNvPr id="14" name="Объект 1">
            <a:extLst>
              <a:ext uri="{FF2B5EF4-FFF2-40B4-BE49-F238E27FC236}">
                <a16:creationId xmlns="" xmlns:a16="http://schemas.microsoft.com/office/drawing/2014/main" id="{E56D8DB1-BCC8-8146-BF63-110C690F6CD5}"/>
              </a:ext>
            </a:extLst>
          </p:cNvPr>
          <p:cNvSpPr txBox="1">
            <a:spLocks/>
          </p:cNvSpPr>
          <p:nvPr/>
        </p:nvSpPr>
        <p:spPr>
          <a:xfrm>
            <a:off x="8540259" y="5792478"/>
            <a:ext cx="1842134" cy="38922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62722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</a:pPr>
            <a:r>
              <a:rPr lang="ru-RU" sz="16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Финансовая организация</a:t>
            </a:r>
          </a:p>
        </p:txBody>
      </p:sp>
      <p:sp>
        <p:nvSpPr>
          <p:cNvPr id="23" name="Прямоугольник: скругленные верхние углы 15">
            <a:extLst>
              <a:ext uri="{FF2B5EF4-FFF2-40B4-BE49-F238E27FC236}">
                <a16:creationId xmlns:a16="http://schemas.microsoft.com/office/drawing/2014/main" xmlns="" id="{4DA73D34-18A4-4262-9726-66FB465C8285}"/>
              </a:ext>
            </a:extLst>
          </p:cNvPr>
          <p:cNvSpPr/>
          <p:nvPr/>
        </p:nvSpPr>
        <p:spPr>
          <a:xfrm rot="5400000">
            <a:off x="10192345" y="-130972"/>
            <a:ext cx="1288277" cy="1637806"/>
          </a:xfrm>
          <a:prstGeom prst="round2SameRect">
            <a:avLst>
              <a:gd name="adj1" fmla="val 8525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BAC52E07-42C9-420A-8491-C0B011800D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656754" y="178288"/>
            <a:ext cx="1077524" cy="99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81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рямоугольник 57"/>
          <p:cNvSpPr/>
          <p:nvPr/>
        </p:nvSpPr>
        <p:spPr>
          <a:xfrm>
            <a:off x="8679766" y="1829899"/>
            <a:ext cx="1045485" cy="196979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14734" y="4888686"/>
            <a:ext cx="1050362" cy="1214440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56375" y="1503390"/>
            <a:ext cx="2610853" cy="3240444"/>
          </a:xfrm>
          <a:prstGeom prst="roundRect">
            <a:avLst>
              <a:gd name="adj" fmla="val 6068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30AD1EE-F663-1B40-BA7C-3E6C50D1D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608" y="379920"/>
            <a:ext cx="9041524" cy="741407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+mj-lt"/>
              </a:rPr>
              <a:t>АРХИТЕКТУРА РЕШЕНИЯ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F309AD0-389D-2942-ACC7-55012D8F9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7A28-19B1-4A5C-8060-45B46973A227}" type="slidenum">
              <a:rPr lang="ru-RU" smtClean="0"/>
              <a:t>5</a:t>
            </a:fld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357163" y="2102689"/>
            <a:ext cx="2045368" cy="603856"/>
          </a:xfrm>
          <a:prstGeom prst="roundRect">
            <a:avLst>
              <a:gd name="adj" fmla="val 996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accent2">
                    <a:lumMod val="75000"/>
                  </a:schemeClr>
                </a:solidFill>
                <a:ea typeface="Yu Gothic UI Semilight" panose="020B0400000000000000"/>
              </a:rPr>
              <a:t>PROF-IT proxy &amp; </a:t>
            </a:r>
          </a:p>
          <a:p>
            <a:pPr algn="ctr"/>
            <a:r>
              <a:rPr lang="en-US" sz="1400" dirty="0">
                <a:solidFill>
                  <a:schemeClr val="accent2">
                    <a:lumMod val="75000"/>
                  </a:schemeClr>
                </a:solidFill>
                <a:ea typeface="Yu Gothic UI Semilight" panose="020B0400000000000000"/>
              </a:rPr>
              <a:t>queue service </a:t>
            </a:r>
            <a:endParaRPr lang="ru-RU" sz="1400" dirty="0">
              <a:solidFill>
                <a:schemeClr val="accent2">
                  <a:lumMod val="75000"/>
                </a:schemeClr>
              </a:solidFill>
              <a:ea typeface="Yu Gothic UI Semilight" panose="020B040000000000000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57163" y="3195833"/>
            <a:ext cx="2045368" cy="603856"/>
          </a:xfrm>
          <a:prstGeom prst="roundRect">
            <a:avLst>
              <a:gd name="adj" fmla="val 996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accent2">
                    <a:lumMod val="75000"/>
                  </a:schemeClr>
                </a:solidFill>
                <a:ea typeface="Yu Gothic UI Semilight" panose="020B0400000000000000"/>
              </a:rPr>
              <a:t>Модуль подписания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87202" y="1671286"/>
            <a:ext cx="17491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PROF-IT proxy service</a:t>
            </a:r>
            <a:endParaRPr lang="ru-RU" sz="1200" b="1" dirty="0">
              <a:solidFill>
                <a:schemeClr val="bg1"/>
              </a:solidFill>
            </a:endParaRPr>
          </a:p>
        </p:txBody>
      </p:sp>
      <p:cxnSp>
        <p:nvCxnSpPr>
          <p:cNvPr id="10" name="Прямая со стрелкой 9"/>
          <p:cNvCxnSpPr>
            <a:stCxn id="3" idx="2"/>
            <a:endCxn id="7" idx="0"/>
          </p:cNvCxnSpPr>
          <p:nvPr/>
        </p:nvCxnSpPr>
        <p:spPr>
          <a:xfrm>
            <a:off x="2379847" y="2706545"/>
            <a:ext cx="0" cy="489288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589" y="3873012"/>
            <a:ext cx="856515" cy="856515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1556237" y="4896255"/>
            <a:ext cx="1564233" cy="397155"/>
          </a:xfrm>
          <a:prstGeom prst="roundRect">
            <a:avLst>
              <a:gd name="adj" fmla="val 6068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Crypto PRO</a:t>
            </a:r>
            <a:endParaRPr lang="ru-RU" sz="1600" b="1" dirty="0"/>
          </a:p>
        </p:txBody>
      </p:sp>
      <p:cxnSp>
        <p:nvCxnSpPr>
          <p:cNvPr id="16" name="Соединительная линия уступом 15"/>
          <p:cNvCxnSpPr>
            <a:stCxn id="7" idx="1"/>
            <a:endCxn id="14" idx="0"/>
          </p:cNvCxnSpPr>
          <p:nvPr/>
        </p:nvCxnSpPr>
        <p:spPr>
          <a:xfrm rot="10800000" flipH="1" flipV="1">
            <a:off x="1357162" y="3497761"/>
            <a:ext cx="981191" cy="1398494"/>
          </a:xfrm>
          <a:prstGeom prst="bentConnector4">
            <a:avLst>
              <a:gd name="adj1" fmla="val -23298"/>
              <a:gd name="adj2" fmla="val 91978"/>
            </a:avLst>
          </a:prstGeom>
          <a:ln w="19050">
            <a:solidFill>
              <a:schemeClr val="tx2">
                <a:lumMod val="40000"/>
                <a:lumOff val="6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333158" y="1993335"/>
            <a:ext cx="135004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dirty="0">
                <a:solidFill>
                  <a:schemeClr val="accent2">
                    <a:lumMod val="75000"/>
                  </a:schemeClr>
                </a:solidFill>
              </a:rPr>
              <a:t>Документ в СМЭВ</a:t>
            </a:r>
          </a:p>
          <a:p>
            <a:pPr algn="ctr"/>
            <a:r>
              <a:rPr lang="ru-RU" sz="11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sz="1100" dirty="0">
                <a:solidFill>
                  <a:schemeClr val="accent2">
                    <a:lumMod val="75000"/>
                  </a:schemeClr>
                </a:solidFill>
              </a:rPr>
              <a:t>JSON</a:t>
            </a:r>
            <a:r>
              <a:rPr lang="ru-RU" sz="1100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algn="ctr"/>
            <a:endParaRPr lang="ru-RU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91709" y="3006231"/>
            <a:ext cx="9384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chemeClr val="accent2">
                    <a:lumMod val="75000"/>
                  </a:schemeClr>
                </a:solidFill>
              </a:rPr>
              <a:t>Документ в СМЭВ</a:t>
            </a:r>
          </a:p>
          <a:p>
            <a:pPr algn="ctr"/>
            <a:r>
              <a:rPr lang="ru-RU" sz="11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sz="1100" dirty="0">
                <a:solidFill>
                  <a:schemeClr val="accent2">
                    <a:lumMod val="75000"/>
                  </a:schemeClr>
                </a:solidFill>
              </a:rPr>
              <a:t>XML</a:t>
            </a:r>
            <a:r>
              <a:rPr lang="ru-RU" sz="1100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algn="ctr"/>
            <a:endParaRPr lang="ru-RU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627" y="3338203"/>
            <a:ext cx="545579" cy="54557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070" y="1469983"/>
            <a:ext cx="478302" cy="47830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095" y="2529911"/>
            <a:ext cx="478302" cy="47830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502619" y="3798939"/>
            <a:ext cx="14382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chemeClr val="accent2">
                    <a:lumMod val="75000"/>
                  </a:schemeClr>
                </a:solidFill>
              </a:rPr>
              <a:t>Документ, запрос (СМЭВ3)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702972" y="6092976"/>
            <a:ext cx="15389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chemeClr val="accent2">
                    <a:lumMod val="75000"/>
                  </a:schemeClr>
                </a:solidFill>
              </a:rPr>
              <a:t>Пакет документов (</a:t>
            </a:r>
            <a:r>
              <a:rPr lang="en-US" sz="1100" dirty="0">
                <a:solidFill>
                  <a:schemeClr val="accent2">
                    <a:lumMod val="75000"/>
                  </a:schemeClr>
                </a:solidFill>
              </a:rPr>
              <a:t>JSON</a:t>
            </a:r>
            <a:r>
              <a:rPr lang="ru-RU" sz="1100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480638" y="4918041"/>
            <a:ext cx="1792702" cy="862143"/>
          </a:xfrm>
          <a:prstGeom prst="roundRect">
            <a:avLst>
              <a:gd name="adj" fmla="val 606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ИС Клиента</a:t>
            </a:r>
          </a:p>
        </p:txBody>
      </p:sp>
      <p:cxnSp>
        <p:nvCxnSpPr>
          <p:cNvPr id="17" name="Соединительная линия уступом 16"/>
          <p:cNvCxnSpPr>
            <a:stCxn id="27" idx="2"/>
            <a:endCxn id="3" idx="1"/>
          </p:cNvCxnSpPr>
          <p:nvPr/>
        </p:nvCxnSpPr>
        <p:spPr>
          <a:xfrm rot="5400000" flipH="1">
            <a:off x="2179292" y="1582488"/>
            <a:ext cx="3375567" cy="5019826"/>
          </a:xfrm>
          <a:prstGeom prst="bentConnector4">
            <a:avLst>
              <a:gd name="adj1" fmla="val -21775"/>
              <a:gd name="adj2" fmla="val 11604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/>
          <p:cNvCxnSpPr>
            <a:stCxn id="9" idx="3"/>
            <a:endCxn id="25" idx="3"/>
          </p:cNvCxnSpPr>
          <p:nvPr/>
        </p:nvCxnSpPr>
        <p:spPr>
          <a:xfrm>
            <a:off x="5232372" y="1709134"/>
            <a:ext cx="390834" cy="1901859"/>
          </a:xfrm>
          <a:prstGeom prst="bentConnector3">
            <a:avLst>
              <a:gd name="adj1" fmla="val 15849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Соединительная линия уступом 32"/>
          <p:cNvCxnSpPr>
            <a:stCxn id="9" idx="1"/>
            <a:endCxn id="25" idx="1"/>
          </p:cNvCxnSpPr>
          <p:nvPr/>
        </p:nvCxnSpPr>
        <p:spPr>
          <a:xfrm rot="10800000" flipH="1" flipV="1">
            <a:off x="4754069" y="1709133"/>
            <a:ext cx="323557" cy="1901859"/>
          </a:xfrm>
          <a:prstGeom prst="bentConnector3">
            <a:avLst>
              <a:gd name="adj1" fmla="val -22717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18" idx="1"/>
          </p:cNvCxnSpPr>
          <p:nvPr/>
        </p:nvCxnSpPr>
        <p:spPr>
          <a:xfrm flipH="1">
            <a:off x="4027278" y="2769062"/>
            <a:ext cx="2018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Группа 38"/>
          <p:cNvGrpSpPr/>
          <p:nvPr/>
        </p:nvGrpSpPr>
        <p:grpSpPr>
          <a:xfrm>
            <a:off x="6263409" y="2021873"/>
            <a:ext cx="2211851" cy="1469186"/>
            <a:chOff x="6893169" y="1533378"/>
            <a:chExt cx="1927274" cy="1280160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 rotWithShape="1">
            <a:blip r:embed="rId6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5" t="26143" r="8678" b="20212"/>
            <a:stretch/>
          </p:blipFill>
          <p:spPr>
            <a:xfrm>
              <a:off x="6893169" y="1533378"/>
              <a:ext cx="1927274" cy="1280160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7093982" y="2181324"/>
              <a:ext cx="1457549" cy="5095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accent2"/>
                  </a:solidFill>
                </a:rPr>
                <a:t>PROF-IT </a:t>
              </a:r>
              <a:r>
                <a:rPr lang="ru-RU" sz="1600" dirty="0">
                  <a:solidFill>
                    <a:schemeClr val="accent2"/>
                  </a:solidFill>
                </a:rPr>
                <a:t>СМЭВ</a:t>
              </a:r>
            </a:p>
            <a:p>
              <a:pPr algn="ctr"/>
              <a:r>
                <a:rPr lang="ru-RU" sz="1600" dirty="0">
                  <a:solidFill>
                    <a:schemeClr val="accent2"/>
                  </a:solidFill>
                </a:rPr>
                <a:t> </a:t>
              </a:r>
              <a:r>
                <a:rPr lang="en-US" sz="1600" dirty="0">
                  <a:solidFill>
                    <a:schemeClr val="accent2"/>
                  </a:solidFill>
                </a:rPr>
                <a:t>SaaS Adapter</a:t>
              </a:r>
              <a:endParaRPr lang="ru-RU" sz="1600" dirty="0">
                <a:solidFill>
                  <a:schemeClr val="accent2"/>
                </a:solidFill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9953206" y="2058022"/>
            <a:ext cx="1987738" cy="1320322"/>
            <a:chOff x="6993312" y="1664190"/>
            <a:chExt cx="1731995" cy="1150449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 rotWithShape="1">
            <a:blip r:embed="rId6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185" t="26143" r="8678" b="20212"/>
            <a:stretch/>
          </p:blipFill>
          <p:spPr>
            <a:xfrm>
              <a:off x="6993312" y="1664190"/>
              <a:ext cx="1731995" cy="1150449"/>
            </a:xfrm>
            <a:prstGeom prst="rect">
              <a:avLst/>
            </a:prstGeom>
          </p:spPr>
        </p:pic>
        <p:sp>
          <p:nvSpPr>
            <p:cNvPr id="42" name="TextBox 41"/>
            <p:cNvSpPr txBox="1"/>
            <p:nvPr/>
          </p:nvSpPr>
          <p:spPr>
            <a:xfrm>
              <a:off x="7354752" y="2218464"/>
              <a:ext cx="960525" cy="4022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dirty="0">
                  <a:solidFill>
                    <a:srgbClr val="0070C0"/>
                  </a:solidFill>
                </a:rPr>
                <a:t>СМЭВ</a:t>
              </a:r>
            </a:p>
          </p:txBody>
        </p:sp>
      </p:grpSp>
      <p:cxnSp>
        <p:nvCxnSpPr>
          <p:cNvPr id="46" name="Соединительная линия уступом 45"/>
          <p:cNvCxnSpPr>
            <a:endCxn id="37" idx="2"/>
          </p:cNvCxnSpPr>
          <p:nvPr/>
        </p:nvCxnSpPr>
        <p:spPr>
          <a:xfrm flipV="1">
            <a:off x="3667228" y="3491059"/>
            <a:ext cx="3702107" cy="92829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flipH="1">
            <a:off x="3627427" y="2674325"/>
            <a:ext cx="372860" cy="74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stCxn id="18" idx="3"/>
            <a:endCxn id="37" idx="1"/>
          </p:cNvCxnSpPr>
          <p:nvPr/>
        </p:nvCxnSpPr>
        <p:spPr>
          <a:xfrm flipV="1">
            <a:off x="4707397" y="2756466"/>
            <a:ext cx="1556012" cy="125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V="1">
            <a:off x="8422159" y="2978819"/>
            <a:ext cx="1556012" cy="1259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8783707" y="3637172"/>
            <a:ext cx="120180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200" dirty="0"/>
              <a:t>Запрос ответа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936107" y="2847037"/>
            <a:ext cx="60580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200" dirty="0"/>
              <a:t>Ответ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8481022" y="1125247"/>
            <a:ext cx="14382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chemeClr val="accent2">
                    <a:lumMod val="75000"/>
                  </a:schemeClr>
                </a:solidFill>
              </a:rPr>
              <a:t>Документ, запрос (СМЭВ3)</a:t>
            </a:r>
          </a:p>
        </p:txBody>
      </p:sp>
      <p:grpSp>
        <p:nvGrpSpPr>
          <p:cNvPr id="65" name="Группа 64"/>
          <p:cNvGrpSpPr/>
          <p:nvPr/>
        </p:nvGrpSpPr>
        <p:grpSpPr>
          <a:xfrm>
            <a:off x="8907971" y="1557110"/>
            <a:ext cx="626265" cy="601771"/>
            <a:chOff x="8907971" y="1557110"/>
            <a:chExt cx="626265" cy="601771"/>
          </a:xfrm>
        </p:grpSpPr>
        <p:sp>
          <p:nvSpPr>
            <p:cNvPr id="64" name="Прямоугольник 63"/>
            <p:cNvSpPr/>
            <p:nvPr/>
          </p:nvSpPr>
          <p:spPr>
            <a:xfrm>
              <a:off x="8907971" y="1727478"/>
              <a:ext cx="598129" cy="4314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8657" y="1557110"/>
              <a:ext cx="545579" cy="545579"/>
            </a:xfrm>
            <a:prstGeom prst="rect">
              <a:avLst/>
            </a:prstGeom>
          </p:spPr>
        </p:pic>
      </p:grpSp>
      <p:sp>
        <p:nvSpPr>
          <p:cNvPr id="66" name="TextBox 65"/>
          <p:cNvSpPr txBox="1"/>
          <p:nvPr/>
        </p:nvSpPr>
        <p:spPr>
          <a:xfrm>
            <a:off x="8676887" y="4682760"/>
            <a:ext cx="230261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u="sng" dirty="0">
                <a:solidFill>
                  <a:schemeClr val="accent2"/>
                </a:solidFill>
              </a:rPr>
              <a:t>Продажи организовать:</a:t>
            </a:r>
          </a:p>
          <a:p>
            <a:pPr marL="342900" indent="-342900">
              <a:buAutoNum type="arabicPeriod"/>
            </a:pPr>
            <a:r>
              <a:rPr lang="en-US" sz="1400" dirty="0"/>
              <a:t>Per request</a:t>
            </a:r>
          </a:p>
          <a:p>
            <a:pPr marL="342900" indent="-342900">
              <a:buAutoNum type="arabicPeriod"/>
            </a:pPr>
            <a:r>
              <a:rPr lang="en-US" sz="1400" dirty="0"/>
              <a:t>Per pack</a:t>
            </a:r>
            <a:endParaRPr lang="ru-RU" sz="1400" dirty="0"/>
          </a:p>
        </p:txBody>
      </p:sp>
      <p:sp>
        <p:nvSpPr>
          <p:cNvPr id="67" name="TextBox 66"/>
          <p:cNvSpPr txBox="1"/>
          <p:nvPr/>
        </p:nvSpPr>
        <p:spPr>
          <a:xfrm>
            <a:off x="1124067" y="6371966"/>
            <a:ext cx="2208490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200" dirty="0"/>
              <a:t>Синхронизация ответа </a:t>
            </a:r>
            <a:r>
              <a:rPr lang="en-US" sz="1200" dirty="0"/>
              <a:t>(Pull)</a:t>
            </a:r>
            <a:endParaRPr lang="ru-RU" sz="1200" dirty="0"/>
          </a:p>
        </p:txBody>
      </p:sp>
      <p:sp>
        <p:nvSpPr>
          <p:cNvPr id="73" name="TextBox 72"/>
          <p:cNvSpPr txBox="1"/>
          <p:nvPr/>
        </p:nvSpPr>
        <p:spPr>
          <a:xfrm>
            <a:off x="1246534" y="5459134"/>
            <a:ext cx="87556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REST API</a:t>
            </a:r>
            <a:endParaRPr lang="ru-RU" sz="1200" dirty="0"/>
          </a:p>
        </p:txBody>
      </p:sp>
      <p:cxnSp>
        <p:nvCxnSpPr>
          <p:cNvPr id="79" name="Соединительная линия уступом 78"/>
          <p:cNvCxnSpPr>
            <a:endCxn id="12" idx="1"/>
          </p:cNvCxnSpPr>
          <p:nvPr/>
        </p:nvCxnSpPr>
        <p:spPr>
          <a:xfrm rot="16200000" flipH="1">
            <a:off x="845608" y="2426779"/>
            <a:ext cx="3078291" cy="305996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4167788" y="4621440"/>
            <a:ext cx="478302" cy="6325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4207717" y="5778513"/>
            <a:ext cx="478302" cy="3848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584" y="4645357"/>
            <a:ext cx="478302" cy="4783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657" y="5661751"/>
            <a:ext cx="495073" cy="49507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879296" y="5040238"/>
            <a:ext cx="113750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chemeClr val="accent2">
                    <a:lumMod val="75000"/>
                  </a:schemeClr>
                </a:solidFill>
              </a:rPr>
              <a:t>Документ в СМЭВ</a:t>
            </a:r>
          </a:p>
          <a:p>
            <a:pPr algn="ctr"/>
            <a:r>
              <a:rPr lang="ru-RU" sz="1100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en-US" sz="1100" dirty="0">
                <a:solidFill>
                  <a:schemeClr val="accent2">
                    <a:lumMod val="75000"/>
                  </a:schemeClr>
                </a:solidFill>
              </a:rPr>
              <a:t>JSON</a:t>
            </a:r>
            <a:r>
              <a:rPr lang="ru-RU" sz="1100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</p:txBody>
      </p:sp>
      <p:cxnSp>
        <p:nvCxnSpPr>
          <p:cNvPr id="94" name="Прямая соединительная линия 93"/>
          <p:cNvCxnSpPr>
            <a:stCxn id="27" idx="1"/>
            <a:endCxn id="21" idx="3"/>
          </p:cNvCxnSpPr>
          <p:nvPr/>
        </p:nvCxnSpPr>
        <p:spPr>
          <a:xfrm flipH="1" flipV="1">
            <a:off x="5016805" y="5340320"/>
            <a:ext cx="463833" cy="87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Группа 104"/>
          <p:cNvGrpSpPr/>
          <p:nvPr/>
        </p:nvGrpSpPr>
        <p:grpSpPr>
          <a:xfrm>
            <a:off x="6044863" y="3775671"/>
            <a:ext cx="1324472" cy="643687"/>
            <a:chOff x="6376989" y="3775671"/>
            <a:chExt cx="992346" cy="643687"/>
          </a:xfrm>
        </p:grpSpPr>
        <p:cxnSp>
          <p:nvCxnSpPr>
            <p:cNvPr id="102" name="Прямая соединительная линия 101"/>
            <p:cNvCxnSpPr/>
            <p:nvPr/>
          </p:nvCxnSpPr>
          <p:spPr>
            <a:xfrm flipH="1" flipV="1">
              <a:off x="6376989" y="3775671"/>
              <a:ext cx="992346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Прямая соединительная линия 103"/>
            <p:cNvCxnSpPr/>
            <p:nvPr/>
          </p:nvCxnSpPr>
          <p:spPr>
            <a:xfrm>
              <a:off x="6376989" y="3775672"/>
              <a:ext cx="0" cy="64368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TextBox 110"/>
          <p:cNvSpPr txBox="1"/>
          <p:nvPr/>
        </p:nvSpPr>
        <p:spPr>
          <a:xfrm>
            <a:off x="5886465" y="3831338"/>
            <a:ext cx="60580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200" dirty="0"/>
              <a:t>Ответ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6682697" y="4058602"/>
            <a:ext cx="120180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200" dirty="0"/>
              <a:t>Запрос ответа</a:t>
            </a:r>
          </a:p>
        </p:txBody>
      </p:sp>
      <p:sp>
        <p:nvSpPr>
          <p:cNvPr id="113" name="Овал 112"/>
          <p:cNvSpPr/>
          <p:nvPr/>
        </p:nvSpPr>
        <p:spPr>
          <a:xfrm>
            <a:off x="5138119" y="2587489"/>
            <a:ext cx="328713" cy="32871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2</a:t>
            </a:r>
            <a:endParaRPr lang="ru-RU" sz="1600" dirty="0"/>
          </a:p>
        </p:txBody>
      </p:sp>
      <p:sp>
        <p:nvSpPr>
          <p:cNvPr id="114" name="Овал 113"/>
          <p:cNvSpPr/>
          <p:nvPr/>
        </p:nvSpPr>
        <p:spPr>
          <a:xfrm>
            <a:off x="3842807" y="2797001"/>
            <a:ext cx="328713" cy="328713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3</a:t>
            </a:r>
            <a:endParaRPr lang="ru-RU" sz="1400" dirty="0"/>
          </a:p>
        </p:txBody>
      </p:sp>
      <p:sp>
        <p:nvSpPr>
          <p:cNvPr id="62" name="Прямоугольник: скругленные верхние углы 15">
            <a:extLst>
              <a:ext uri="{FF2B5EF4-FFF2-40B4-BE49-F238E27FC236}">
                <a16:creationId xmlns:a16="http://schemas.microsoft.com/office/drawing/2014/main" xmlns="" id="{4DA73D34-18A4-4262-9726-66FB465C8285}"/>
              </a:ext>
            </a:extLst>
          </p:cNvPr>
          <p:cNvSpPr/>
          <p:nvPr/>
        </p:nvSpPr>
        <p:spPr>
          <a:xfrm rot="5400000">
            <a:off x="10192345" y="-130972"/>
            <a:ext cx="1288277" cy="1637806"/>
          </a:xfrm>
          <a:prstGeom prst="round2SameRect">
            <a:avLst>
              <a:gd name="adj1" fmla="val 8525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BAC52E07-42C9-420A-8491-C0B011800D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10656754" y="178288"/>
            <a:ext cx="1077524" cy="99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480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14">
            <a:extLst>
              <a:ext uri="{FF2B5EF4-FFF2-40B4-BE49-F238E27FC236}">
                <a16:creationId xmlns="" xmlns:a16="http://schemas.microsoft.com/office/drawing/2014/main" id="{398900AC-A644-2D4D-9436-FB19A8563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7A28-19B1-4A5C-8060-45B46973A227}" type="slidenum">
              <a:rPr lang="ru-RU" smtClean="0"/>
              <a:t>6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C2C93E-45C2-0B4C-8100-88C32C6DC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237" y="379920"/>
            <a:ext cx="9031014" cy="741407"/>
          </a:xfrm>
        </p:spPr>
        <p:txBody>
          <a:bodyPr>
            <a:normAutofit/>
          </a:bodyPr>
          <a:lstStyle/>
          <a:p>
            <a:r>
              <a:rPr lang="ru-RU" dirty="0">
                <a:latin typeface="+mj-lt"/>
              </a:rPr>
              <a:t>ПРЕИМУЩЕСТВА АДАПТЕРА </a:t>
            </a:r>
            <a:r>
              <a:rPr lang="ru-RU" dirty="0">
                <a:solidFill>
                  <a:schemeClr val="accent1">
                    <a:lumMod val="90000"/>
                    <a:lumOff val="10000"/>
                  </a:schemeClr>
                </a:solidFill>
                <a:latin typeface="+mj-lt"/>
              </a:rPr>
              <a:t>СМЭВ 3</a:t>
            </a:r>
            <a:r>
              <a:rPr lang="ru-RU" dirty="0">
                <a:latin typeface="+mj-lt"/>
              </a:rPr>
              <a:t> </a:t>
            </a:r>
            <a:r>
              <a:rPr lang="ru-RU" dirty="0" smtClean="0">
                <a:latin typeface="+mj-lt"/>
              </a:rPr>
              <a:t>от СИТИМАТИКС</a:t>
            </a:r>
            <a:endParaRPr lang="ru-RU" dirty="0">
              <a:latin typeface="+mj-lt"/>
            </a:endParaRPr>
          </a:p>
        </p:txBody>
      </p:sp>
      <p:sp>
        <p:nvSpPr>
          <p:cNvPr id="6" name="Объект 1">
            <a:extLst>
              <a:ext uri="{FF2B5EF4-FFF2-40B4-BE49-F238E27FC236}">
                <a16:creationId xmlns="" xmlns:a16="http://schemas.microsoft.com/office/drawing/2014/main" id="{387F4351-7594-F047-A7C1-34B9A04DF7F9}"/>
              </a:ext>
            </a:extLst>
          </p:cNvPr>
          <p:cNvSpPr txBox="1">
            <a:spLocks/>
          </p:cNvSpPr>
          <p:nvPr/>
        </p:nvSpPr>
        <p:spPr>
          <a:xfrm>
            <a:off x="2333768" y="2156491"/>
            <a:ext cx="3048497" cy="38922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62722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</a:pPr>
            <a:r>
              <a:rPr lang="ru-RU" sz="2000" dirty="0"/>
              <a:t>Интуитивно понятный интерфейс</a:t>
            </a:r>
          </a:p>
        </p:txBody>
      </p:sp>
      <p:sp>
        <p:nvSpPr>
          <p:cNvPr id="7" name="Объект 1">
            <a:extLst>
              <a:ext uri="{FF2B5EF4-FFF2-40B4-BE49-F238E27FC236}">
                <a16:creationId xmlns="" xmlns:a16="http://schemas.microsoft.com/office/drawing/2014/main" id="{E23D1686-9328-FC45-AA46-D195D7E47BA6}"/>
              </a:ext>
            </a:extLst>
          </p:cNvPr>
          <p:cNvSpPr txBox="1">
            <a:spLocks/>
          </p:cNvSpPr>
          <p:nvPr/>
        </p:nvSpPr>
        <p:spPr>
          <a:xfrm>
            <a:off x="2333768" y="3201059"/>
            <a:ext cx="3643951" cy="38922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62722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</a:pPr>
            <a:r>
              <a:rPr lang="ru-RU" sz="2000" dirty="0"/>
              <a:t>Решение под ключ и открытый </a:t>
            </a:r>
            <a:r>
              <a:rPr lang="en-US" sz="2000" dirty="0"/>
              <a:t>API</a:t>
            </a:r>
            <a:endParaRPr lang="ru-RU" sz="2000" dirty="0"/>
          </a:p>
        </p:txBody>
      </p:sp>
      <p:sp>
        <p:nvSpPr>
          <p:cNvPr id="8" name="Объект 1">
            <a:extLst>
              <a:ext uri="{FF2B5EF4-FFF2-40B4-BE49-F238E27FC236}">
                <a16:creationId xmlns="" xmlns:a16="http://schemas.microsoft.com/office/drawing/2014/main" id="{271DA766-4DAB-5A43-8490-DBD774B10F36}"/>
              </a:ext>
            </a:extLst>
          </p:cNvPr>
          <p:cNvSpPr txBox="1">
            <a:spLocks/>
          </p:cNvSpPr>
          <p:nvPr/>
        </p:nvSpPr>
        <p:spPr>
          <a:xfrm>
            <a:off x="2333768" y="4221874"/>
            <a:ext cx="3913334" cy="38922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62722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</a:pPr>
            <a:r>
              <a:rPr lang="ru-RU" sz="2000" dirty="0"/>
              <a:t>Актуализация версии ПО</a:t>
            </a:r>
          </a:p>
        </p:txBody>
      </p:sp>
      <p:sp>
        <p:nvSpPr>
          <p:cNvPr id="9" name="Объект 1">
            <a:extLst>
              <a:ext uri="{FF2B5EF4-FFF2-40B4-BE49-F238E27FC236}">
                <a16:creationId xmlns="" xmlns:a16="http://schemas.microsoft.com/office/drawing/2014/main" id="{1A49A9BE-BAD8-024B-9CC8-31FCF8CEE8F5}"/>
              </a:ext>
            </a:extLst>
          </p:cNvPr>
          <p:cNvSpPr txBox="1">
            <a:spLocks/>
          </p:cNvSpPr>
          <p:nvPr/>
        </p:nvSpPr>
        <p:spPr>
          <a:xfrm>
            <a:off x="2333767" y="5252994"/>
            <a:ext cx="3913334" cy="38922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62722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</a:pPr>
            <a:r>
              <a:rPr lang="ru-RU" sz="2000" dirty="0"/>
              <a:t>Кроссплатформенность</a:t>
            </a:r>
          </a:p>
        </p:txBody>
      </p:sp>
      <p:sp>
        <p:nvSpPr>
          <p:cNvPr id="10" name="Объект 1">
            <a:extLst>
              <a:ext uri="{FF2B5EF4-FFF2-40B4-BE49-F238E27FC236}">
                <a16:creationId xmlns="" xmlns:a16="http://schemas.microsoft.com/office/drawing/2014/main" id="{C23A4059-6942-B44E-AFB0-03E79BAB7EF0}"/>
              </a:ext>
            </a:extLst>
          </p:cNvPr>
          <p:cNvSpPr txBox="1">
            <a:spLocks/>
          </p:cNvSpPr>
          <p:nvPr/>
        </p:nvSpPr>
        <p:spPr>
          <a:xfrm>
            <a:off x="7915701" y="1984927"/>
            <a:ext cx="3606908" cy="43318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62722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</a:pPr>
            <a:r>
              <a:rPr lang="ru-RU" sz="2000" dirty="0"/>
              <a:t>Настройка ограничений количества запросов</a:t>
            </a:r>
          </a:p>
        </p:txBody>
      </p:sp>
      <p:sp>
        <p:nvSpPr>
          <p:cNvPr id="11" name="Объект 1">
            <a:extLst>
              <a:ext uri="{FF2B5EF4-FFF2-40B4-BE49-F238E27FC236}">
                <a16:creationId xmlns="" xmlns:a16="http://schemas.microsoft.com/office/drawing/2014/main" id="{C6752F9D-F6AD-A042-9C4E-151DA89028E5}"/>
              </a:ext>
            </a:extLst>
          </p:cNvPr>
          <p:cNvSpPr txBox="1">
            <a:spLocks/>
          </p:cNvSpPr>
          <p:nvPr/>
        </p:nvSpPr>
        <p:spPr>
          <a:xfrm>
            <a:off x="7915701" y="3228355"/>
            <a:ext cx="2442950" cy="38922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62722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</a:pPr>
            <a:r>
              <a:rPr lang="ru-RU" sz="2000" dirty="0"/>
              <a:t>Фильтрация по типу данных</a:t>
            </a:r>
          </a:p>
        </p:txBody>
      </p:sp>
      <p:sp>
        <p:nvSpPr>
          <p:cNvPr id="12" name="Объект 1">
            <a:extLst>
              <a:ext uri="{FF2B5EF4-FFF2-40B4-BE49-F238E27FC236}">
                <a16:creationId xmlns="" xmlns:a16="http://schemas.microsoft.com/office/drawing/2014/main" id="{CAB752F5-FC55-A849-BE29-5DC2F5C4FE80}"/>
              </a:ext>
            </a:extLst>
          </p:cNvPr>
          <p:cNvSpPr txBox="1">
            <a:spLocks/>
          </p:cNvSpPr>
          <p:nvPr/>
        </p:nvSpPr>
        <p:spPr>
          <a:xfrm>
            <a:off x="7915702" y="4194575"/>
            <a:ext cx="3439236" cy="38922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62722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</a:pPr>
            <a:r>
              <a:rPr lang="ru-RU" sz="2000" dirty="0"/>
              <a:t>Соответствие требованиям </a:t>
            </a:r>
            <a:r>
              <a:rPr lang="ru-RU" sz="2000" dirty="0" err="1"/>
              <a:t>Минкомсвязи</a:t>
            </a:r>
            <a:endParaRPr lang="ru-RU" sz="2000" dirty="0"/>
          </a:p>
        </p:txBody>
      </p:sp>
      <p:sp>
        <p:nvSpPr>
          <p:cNvPr id="13" name="Объект 1">
            <a:extLst>
              <a:ext uri="{FF2B5EF4-FFF2-40B4-BE49-F238E27FC236}">
                <a16:creationId xmlns="" xmlns:a16="http://schemas.microsoft.com/office/drawing/2014/main" id="{A0FAE68A-9022-8847-93E2-D30B64BD3486}"/>
              </a:ext>
            </a:extLst>
          </p:cNvPr>
          <p:cNvSpPr txBox="1">
            <a:spLocks/>
          </p:cNvSpPr>
          <p:nvPr/>
        </p:nvSpPr>
        <p:spPr>
          <a:xfrm>
            <a:off x="7915701" y="5184747"/>
            <a:ext cx="3730532" cy="55497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62722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SzPct val="100000"/>
            </a:pPr>
            <a:r>
              <a:rPr lang="ru-RU" sz="2000" dirty="0"/>
              <a:t>Возможность интеграции с несколькими системами </a:t>
            </a:r>
          </a:p>
        </p:txBody>
      </p:sp>
      <p:sp>
        <p:nvSpPr>
          <p:cNvPr id="14" name="Ромб 13"/>
          <p:cNvSpPr/>
          <p:nvPr/>
        </p:nvSpPr>
        <p:spPr>
          <a:xfrm>
            <a:off x="1217205" y="1752475"/>
            <a:ext cx="989388" cy="989388"/>
          </a:xfrm>
          <a:prstGeom prst="diamond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омб 15"/>
          <p:cNvSpPr/>
          <p:nvPr/>
        </p:nvSpPr>
        <p:spPr>
          <a:xfrm>
            <a:off x="1217205" y="2801802"/>
            <a:ext cx="989388" cy="989388"/>
          </a:xfrm>
          <a:prstGeom prst="diamond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омб 16"/>
          <p:cNvSpPr/>
          <p:nvPr/>
        </p:nvSpPr>
        <p:spPr>
          <a:xfrm>
            <a:off x="1217205" y="3851129"/>
            <a:ext cx="989388" cy="989388"/>
          </a:xfrm>
          <a:prstGeom prst="diamond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омб 17"/>
          <p:cNvSpPr/>
          <p:nvPr/>
        </p:nvSpPr>
        <p:spPr>
          <a:xfrm>
            <a:off x="1217205" y="4900457"/>
            <a:ext cx="989388" cy="989388"/>
          </a:xfrm>
          <a:prstGeom prst="diamond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омб 18"/>
          <p:cNvSpPr/>
          <p:nvPr/>
        </p:nvSpPr>
        <p:spPr>
          <a:xfrm>
            <a:off x="6774119" y="1752475"/>
            <a:ext cx="989388" cy="989388"/>
          </a:xfrm>
          <a:prstGeom prst="diamond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омб 19"/>
          <p:cNvSpPr/>
          <p:nvPr/>
        </p:nvSpPr>
        <p:spPr>
          <a:xfrm>
            <a:off x="6774119" y="2801802"/>
            <a:ext cx="989388" cy="989388"/>
          </a:xfrm>
          <a:prstGeom prst="diamond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омб 20"/>
          <p:cNvSpPr/>
          <p:nvPr/>
        </p:nvSpPr>
        <p:spPr>
          <a:xfrm>
            <a:off x="6774119" y="3851129"/>
            <a:ext cx="989388" cy="989388"/>
          </a:xfrm>
          <a:prstGeom prst="diamond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омб 21"/>
          <p:cNvSpPr/>
          <p:nvPr/>
        </p:nvSpPr>
        <p:spPr>
          <a:xfrm>
            <a:off x="6774119" y="4900457"/>
            <a:ext cx="989388" cy="989388"/>
          </a:xfrm>
          <a:prstGeom prst="diamond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691" y="2012223"/>
            <a:ext cx="471061" cy="4710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962" y="3076066"/>
            <a:ext cx="454318" cy="4543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30" y="4051806"/>
            <a:ext cx="562974" cy="562974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542" y="5178757"/>
            <a:ext cx="417358" cy="41735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920" y="2043036"/>
            <a:ext cx="395785" cy="395785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920" y="3013576"/>
            <a:ext cx="576712" cy="57671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543" y="4153634"/>
            <a:ext cx="361930" cy="36193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9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936" y="5184747"/>
            <a:ext cx="437752" cy="437752"/>
          </a:xfrm>
          <a:prstGeom prst="rect">
            <a:avLst/>
          </a:prstGeom>
        </p:spPr>
      </p:pic>
      <p:sp>
        <p:nvSpPr>
          <p:cNvPr id="28" name="Прямоугольник: скругленные верхние углы 15">
            <a:extLst>
              <a:ext uri="{FF2B5EF4-FFF2-40B4-BE49-F238E27FC236}">
                <a16:creationId xmlns:a16="http://schemas.microsoft.com/office/drawing/2014/main" xmlns="" id="{4DA73D34-18A4-4262-9726-66FB465C8285}"/>
              </a:ext>
            </a:extLst>
          </p:cNvPr>
          <p:cNvSpPr/>
          <p:nvPr/>
        </p:nvSpPr>
        <p:spPr>
          <a:xfrm rot="5400000">
            <a:off x="10192345" y="-130972"/>
            <a:ext cx="1288277" cy="1637806"/>
          </a:xfrm>
          <a:prstGeom prst="round2SameRect">
            <a:avLst>
              <a:gd name="adj1" fmla="val 8525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BAC52E07-42C9-420A-8491-C0B011800D9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0656754" y="178288"/>
            <a:ext cx="1077524" cy="99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752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E5396A8-D7B4-CE44-A4DF-908914B2E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7A28-19B1-4A5C-8060-45B46973A227}" type="slidenum">
              <a:rPr lang="ru-RU" smtClean="0"/>
              <a:t>7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FDB5C8-4678-9344-B6BB-972363EFE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237" y="325328"/>
            <a:ext cx="9031014" cy="741407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+mj-lt"/>
              </a:rPr>
              <a:t>ВАРИАНТЫ ПРИОБРЕТЕНИЯ РЕШЕНИЯ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888228" y="2961360"/>
            <a:ext cx="312817" cy="312817"/>
            <a:chOff x="5622877" y="1679599"/>
            <a:chExt cx="693822" cy="693822"/>
          </a:xfrm>
        </p:grpSpPr>
        <p:sp>
          <p:nvSpPr>
            <p:cNvPr id="3" name="Овал 2"/>
            <p:cNvSpPr/>
            <p:nvPr/>
          </p:nvSpPr>
          <p:spPr>
            <a:xfrm>
              <a:off x="5622877" y="1679599"/>
              <a:ext cx="693822" cy="6938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746603" y="1847709"/>
              <a:ext cx="446370" cy="357602"/>
              <a:chOff x="247867" y="1392072"/>
              <a:chExt cx="791925" cy="634438"/>
            </a:xfrm>
          </p:grpSpPr>
          <p:cxnSp>
            <p:nvCxnSpPr>
              <p:cNvPr id="8" name="Прямая соединительная линия 7"/>
              <p:cNvCxnSpPr/>
              <p:nvPr/>
            </p:nvCxnSpPr>
            <p:spPr>
              <a:xfrm>
                <a:off x="247867" y="1679599"/>
                <a:ext cx="335474" cy="346911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 flipV="1">
                <a:off x="583341" y="1392072"/>
                <a:ext cx="456451" cy="634438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TextBox 12"/>
          <p:cNvSpPr txBox="1"/>
          <p:nvPr/>
        </p:nvSpPr>
        <p:spPr>
          <a:xfrm>
            <a:off x="1313888" y="1598264"/>
            <a:ext cx="421935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SaaS</a:t>
            </a:r>
            <a:endParaRPr lang="ru-RU" sz="2800" b="1" dirty="0">
              <a:solidFill>
                <a:srgbClr val="002060"/>
              </a:solidFill>
            </a:endParaRPr>
          </a:p>
          <a:p>
            <a:pPr algn="ctr"/>
            <a:endParaRPr lang="en-US" sz="2000" b="1" dirty="0"/>
          </a:p>
          <a:p>
            <a:r>
              <a:rPr lang="ru-RU" sz="1400" i="1" dirty="0"/>
              <a:t>Кому подходит: брокеры, депозитарии, управляющие компании и т.д.</a:t>
            </a:r>
          </a:p>
          <a:p>
            <a:endParaRPr lang="ru-RU" sz="1400" dirty="0"/>
          </a:p>
          <a:p>
            <a:r>
              <a:rPr lang="ru-RU" sz="1400" b="1" dirty="0"/>
              <a:t>Низкая себестоимость на входе</a:t>
            </a:r>
          </a:p>
          <a:p>
            <a:r>
              <a:rPr lang="ru-RU" sz="1400" dirty="0"/>
              <a:t>Приобретение подключения к СМЭВ и оплата подписки на предоставление запросов к выбранным видам сведений</a:t>
            </a:r>
          </a:p>
          <a:p>
            <a:endParaRPr lang="ru-RU" sz="1400" dirty="0"/>
          </a:p>
          <a:p>
            <a:r>
              <a:rPr lang="ru-RU" sz="1400" b="1" dirty="0"/>
              <a:t>Отказоустойчивость</a:t>
            </a:r>
          </a:p>
          <a:p>
            <a:r>
              <a:rPr lang="ru-RU" sz="1400" dirty="0"/>
              <a:t>Ответственность за исправность работы взаимодействия между системой заказчика и ведомствами мы берем на себя</a:t>
            </a:r>
          </a:p>
          <a:p>
            <a:endParaRPr lang="ru-RU" sz="1400" dirty="0"/>
          </a:p>
          <a:p>
            <a:r>
              <a:rPr lang="ru-RU" sz="1400" b="1" dirty="0"/>
              <a:t>Простота поддержки</a:t>
            </a:r>
          </a:p>
          <a:p>
            <a:r>
              <a:rPr lang="ru-RU" sz="1400" dirty="0"/>
              <a:t>Возможность удаленного администрирования, помощь в устранении неполадок и настройке.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888228" y="4028166"/>
            <a:ext cx="312817" cy="312817"/>
            <a:chOff x="5622877" y="1679599"/>
            <a:chExt cx="693822" cy="693822"/>
          </a:xfrm>
        </p:grpSpPr>
        <p:sp>
          <p:nvSpPr>
            <p:cNvPr id="15" name="Овал 14"/>
            <p:cNvSpPr/>
            <p:nvPr/>
          </p:nvSpPr>
          <p:spPr>
            <a:xfrm>
              <a:off x="5622877" y="1679599"/>
              <a:ext cx="693822" cy="6938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5746603" y="1847709"/>
              <a:ext cx="446370" cy="357602"/>
              <a:chOff x="247867" y="1392072"/>
              <a:chExt cx="791925" cy="634438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47867" y="1679599"/>
                <a:ext cx="335474" cy="346911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 flipV="1">
                <a:off x="583341" y="1392072"/>
                <a:ext cx="456451" cy="634438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9" name="Группа 18"/>
          <p:cNvGrpSpPr/>
          <p:nvPr/>
        </p:nvGrpSpPr>
        <p:grpSpPr>
          <a:xfrm>
            <a:off x="888228" y="5079042"/>
            <a:ext cx="312817" cy="312817"/>
            <a:chOff x="5622877" y="1679599"/>
            <a:chExt cx="693822" cy="693822"/>
          </a:xfrm>
        </p:grpSpPr>
        <p:sp>
          <p:nvSpPr>
            <p:cNvPr id="20" name="Овал 19"/>
            <p:cNvSpPr/>
            <p:nvPr/>
          </p:nvSpPr>
          <p:spPr>
            <a:xfrm>
              <a:off x="5622877" y="1679599"/>
              <a:ext cx="693822" cy="6938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5746603" y="1847709"/>
              <a:ext cx="446370" cy="357602"/>
              <a:chOff x="247867" y="1392072"/>
              <a:chExt cx="791925" cy="634438"/>
            </a:xfrm>
          </p:grpSpPr>
          <p:cxnSp>
            <p:nvCxnSpPr>
              <p:cNvPr id="22" name="Прямая соединительная линия 21"/>
              <p:cNvCxnSpPr/>
              <p:nvPr/>
            </p:nvCxnSpPr>
            <p:spPr>
              <a:xfrm>
                <a:off x="247867" y="1679599"/>
                <a:ext cx="335474" cy="346911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flipV="1">
                <a:off x="583341" y="1392072"/>
                <a:ext cx="456451" cy="634438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" name="Группа 23"/>
          <p:cNvGrpSpPr/>
          <p:nvPr/>
        </p:nvGrpSpPr>
        <p:grpSpPr>
          <a:xfrm>
            <a:off x="6057752" y="2961360"/>
            <a:ext cx="312817" cy="312817"/>
            <a:chOff x="5622877" y="1679599"/>
            <a:chExt cx="693822" cy="693822"/>
          </a:xfrm>
        </p:grpSpPr>
        <p:sp>
          <p:nvSpPr>
            <p:cNvPr id="25" name="Овал 24"/>
            <p:cNvSpPr/>
            <p:nvPr/>
          </p:nvSpPr>
          <p:spPr>
            <a:xfrm>
              <a:off x="5622877" y="1679599"/>
              <a:ext cx="693822" cy="69382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6" name="Группа 25"/>
            <p:cNvGrpSpPr/>
            <p:nvPr/>
          </p:nvGrpSpPr>
          <p:grpSpPr>
            <a:xfrm>
              <a:off x="5746603" y="1847709"/>
              <a:ext cx="446370" cy="357602"/>
              <a:chOff x="247867" y="1392072"/>
              <a:chExt cx="791925" cy="634438"/>
            </a:xfrm>
          </p:grpSpPr>
          <p:cxnSp>
            <p:nvCxnSpPr>
              <p:cNvPr id="27" name="Прямая соединительная линия 26"/>
              <p:cNvCxnSpPr/>
              <p:nvPr/>
            </p:nvCxnSpPr>
            <p:spPr>
              <a:xfrm>
                <a:off x="247867" y="1679599"/>
                <a:ext cx="335474" cy="346911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 flipV="1">
                <a:off x="583341" y="1392072"/>
                <a:ext cx="456451" cy="634438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9" name="TextBox 28"/>
          <p:cNvSpPr txBox="1"/>
          <p:nvPr/>
        </p:nvSpPr>
        <p:spPr>
          <a:xfrm>
            <a:off x="6483412" y="1598264"/>
            <a:ext cx="495341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In-house</a:t>
            </a:r>
            <a:endParaRPr lang="ru-RU" sz="2800" b="1" dirty="0">
              <a:solidFill>
                <a:schemeClr val="accent2"/>
              </a:solidFill>
            </a:endParaRPr>
          </a:p>
          <a:p>
            <a:pPr algn="ctr"/>
            <a:endParaRPr lang="en-US" sz="2000" b="1" dirty="0"/>
          </a:p>
          <a:p>
            <a:r>
              <a:rPr lang="ru-RU" sz="1400" i="1" dirty="0"/>
              <a:t>Кому подходит: государственные информационные системы, платежные агенты, банки т.д.</a:t>
            </a:r>
          </a:p>
          <a:p>
            <a:endParaRPr lang="ru-RU" sz="1400" dirty="0"/>
          </a:p>
          <a:p>
            <a:r>
              <a:rPr lang="ru-RU" sz="1400" b="1" dirty="0" err="1"/>
              <a:t>Высоконагружаемость</a:t>
            </a:r>
            <a:endParaRPr lang="ru-RU" sz="1400" b="1" dirty="0"/>
          </a:p>
          <a:p>
            <a:r>
              <a:rPr lang="ru-RU" sz="1400" dirty="0"/>
              <a:t>Возможность отправки любого количества запросов в любое количество ведомств, ограниченное лишь ресурсом собственных мощностей</a:t>
            </a:r>
          </a:p>
          <a:p>
            <a:endParaRPr lang="ru-RU" sz="1400" dirty="0"/>
          </a:p>
          <a:p>
            <a:r>
              <a:rPr lang="ru-RU" sz="1400" b="1" dirty="0"/>
              <a:t>Усиленная безопасность</a:t>
            </a:r>
          </a:p>
          <a:p>
            <a:r>
              <a:rPr lang="ru-RU" sz="1400" dirty="0"/>
              <a:t>Заказчик по желанию может организовать дополнительные меры безопасности данных помимо тех, что отвечают стандартным требованиям по безопасности, если это необходимо</a:t>
            </a:r>
          </a:p>
          <a:p>
            <a:r>
              <a:rPr lang="ru-RU" sz="1400" dirty="0"/>
              <a:t>.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6057752" y="4028166"/>
            <a:ext cx="312817" cy="312817"/>
            <a:chOff x="5622877" y="1679599"/>
            <a:chExt cx="693822" cy="693822"/>
          </a:xfrm>
        </p:grpSpPr>
        <p:sp>
          <p:nvSpPr>
            <p:cNvPr id="31" name="Овал 30"/>
            <p:cNvSpPr/>
            <p:nvPr/>
          </p:nvSpPr>
          <p:spPr>
            <a:xfrm>
              <a:off x="5622877" y="1679599"/>
              <a:ext cx="693822" cy="693822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2" name="Группа 31"/>
            <p:cNvGrpSpPr/>
            <p:nvPr/>
          </p:nvGrpSpPr>
          <p:grpSpPr>
            <a:xfrm>
              <a:off x="5746603" y="1847709"/>
              <a:ext cx="446370" cy="357602"/>
              <a:chOff x="247867" y="1392072"/>
              <a:chExt cx="791925" cy="634438"/>
            </a:xfrm>
          </p:grpSpPr>
          <p:cxnSp>
            <p:nvCxnSpPr>
              <p:cNvPr id="33" name="Прямая соединительная линия 32"/>
              <p:cNvCxnSpPr/>
              <p:nvPr/>
            </p:nvCxnSpPr>
            <p:spPr>
              <a:xfrm>
                <a:off x="247867" y="1679599"/>
                <a:ext cx="335474" cy="346911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/>
              <p:nvPr/>
            </p:nvCxnSpPr>
            <p:spPr>
              <a:xfrm flipV="1">
                <a:off x="583341" y="1392072"/>
                <a:ext cx="456451" cy="634438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Прямоугольник: скругленные верхние углы 15">
            <a:extLst>
              <a:ext uri="{FF2B5EF4-FFF2-40B4-BE49-F238E27FC236}">
                <a16:creationId xmlns:a16="http://schemas.microsoft.com/office/drawing/2014/main" xmlns="" id="{4DA73D34-18A4-4262-9726-66FB465C8285}"/>
              </a:ext>
            </a:extLst>
          </p:cNvPr>
          <p:cNvSpPr/>
          <p:nvPr/>
        </p:nvSpPr>
        <p:spPr>
          <a:xfrm rot="5400000">
            <a:off x="10192345" y="-130972"/>
            <a:ext cx="1288277" cy="1637806"/>
          </a:xfrm>
          <a:prstGeom prst="round2SameRect">
            <a:avLst>
              <a:gd name="adj1" fmla="val 8525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BAC52E07-42C9-420A-8491-C0B011800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656754" y="178288"/>
            <a:ext cx="1077524" cy="99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34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94238" y="1989246"/>
            <a:ext cx="2618096" cy="387855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476518" y="1989246"/>
            <a:ext cx="2618096" cy="387855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58798" y="1989246"/>
            <a:ext cx="2618096" cy="387855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041078" y="1989246"/>
            <a:ext cx="2618096" cy="3878557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D507FA34-32D3-3F46-8C24-7B7DA8FAF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7A28-19B1-4A5C-8060-45B46973A227}" type="slidenum">
              <a:rPr lang="ru-RU" smtClean="0"/>
              <a:t>8</a:t>
            </a:fld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9328E15-C8EB-1D46-8C90-936784AF9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+mj-lt"/>
              </a:rPr>
              <a:t>ТАРИФИКАЦИЯ </a:t>
            </a:r>
            <a:r>
              <a:rPr lang="ru-RU" sz="2800" dirty="0">
                <a:solidFill>
                  <a:schemeClr val="accent1">
                    <a:lumMod val="90000"/>
                    <a:lumOff val="10000"/>
                  </a:schemeClr>
                </a:solidFill>
                <a:latin typeface="+mj-lt"/>
              </a:rPr>
              <a:t>СМЭВ 3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AE9A4449-5702-0A44-956D-A255FF0F2F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66" t="6129" r="76733" b="61597"/>
          <a:stretch/>
        </p:blipFill>
        <p:spPr>
          <a:xfrm>
            <a:off x="986013" y="4008106"/>
            <a:ext cx="1957998" cy="182139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94236" y="1989246"/>
            <a:ext cx="2618097" cy="5288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Минимальный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76518" y="1989246"/>
            <a:ext cx="2618097" cy="5288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Базовый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258798" y="1989246"/>
            <a:ext cx="2618097" cy="5288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Расширенный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9041080" y="1989246"/>
            <a:ext cx="2618097" cy="528872"/>
          </a:xfrm>
          <a:prstGeom prst="rect">
            <a:avLst/>
          </a:prstGeom>
          <a:solidFill>
            <a:srgbClr val="477C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Продвинутый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4000" y="2728479"/>
            <a:ext cx="2242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ru-RU" sz="1400" dirty="0"/>
              <a:t>Лицензия/подписка</a:t>
            </a:r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ru-RU" sz="1400" dirty="0"/>
              <a:t>Доступ к базе знаний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74116" y="2728479"/>
            <a:ext cx="22420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ru-RU" sz="1400" dirty="0"/>
              <a:t>Лицензия/подписка</a:t>
            </a:r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ru-RU" sz="1400" dirty="0"/>
              <a:t>Консультирование</a:t>
            </a:r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ru-RU" sz="1400" dirty="0"/>
              <a:t>Доступ к базе знаний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356397" y="2728479"/>
            <a:ext cx="25204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ru-RU" sz="1400" dirty="0"/>
              <a:t>Лицензия/подписка</a:t>
            </a:r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ru-RU" sz="1400" dirty="0"/>
              <a:t>Консультирование</a:t>
            </a:r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ru-RU" sz="1400" dirty="0"/>
              <a:t>Доступ к базе знаний</a:t>
            </a:r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ru-RU" sz="1400" dirty="0"/>
              <a:t>Поддержка обновлений</a:t>
            </a:r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ru-RU" sz="1400" dirty="0"/>
              <a:t>Удаленное администрирование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38679" y="2728479"/>
            <a:ext cx="25204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ru-RU" sz="1400" dirty="0"/>
              <a:t>Лицензия/подписка</a:t>
            </a:r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ru-RU" sz="1400" dirty="0"/>
              <a:t>Консультирование</a:t>
            </a:r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ru-RU" sz="1400" dirty="0"/>
              <a:t>Доступ к базе знаний</a:t>
            </a:r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ru-RU" sz="1400" dirty="0"/>
              <a:t>Поддержка обновлений</a:t>
            </a:r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ru-RU" sz="1400" dirty="0"/>
              <a:t>Удаленное администрирование</a:t>
            </a:r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ü"/>
            </a:pPr>
            <a:r>
              <a:rPr lang="ru-RU" sz="1400" dirty="0"/>
              <a:t>Настройка и интеграция под ключ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AE9A4449-5702-0A44-956D-A255FF0F2F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473" t="4135" r="28426" b="63591"/>
          <a:stretch/>
        </p:blipFill>
        <p:spPr>
          <a:xfrm>
            <a:off x="3724711" y="3928524"/>
            <a:ext cx="1957998" cy="18213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AE9A4449-5702-0A44-956D-A255FF0F2F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71" t="50749" r="53128" b="16977"/>
          <a:stretch/>
        </p:blipFill>
        <p:spPr>
          <a:xfrm>
            <a:off x="6834595" y="4211290"/>
            <a:ext cx="1739574" cy="161820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AE9A4449-5702-0A44-956D-A255FF0F2F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973" t="53454" r="2926" b="16977"/>
          <a:stretch/>
        </p:blipFill>
        <p:spPr>
          <a:xfrm>
            <a:off x="9529141" y="4346917"/>
            <a:ext cx="1739574" cy="1482581"/>
          </a:xfrm>
          <a:prstGeom prst="rect">
            <a:avLst/>
          </a:prstGeom>
        </p:spPr>
      </p:pic>
      <p:sp>
        <p:nvSpPr>
          <p:cNvPr id="20" name="Прямоугольник: скругленные верхние углы 15">
            <a:extLst>
              <a:ext uri="{FF2B5EF4-FFF2-40B4-BE49-F238E27FC236}">
                <a16:creationId xmlns:a16="http://schemas.microsoft.com/office/drawing/2014/main" xmlns="" id="{4DA73D34-18A4-4262-9726-66FB465C8285}"/>
              </a:ext>
            </a:extLst>
          </p:cNvPr>
          <p:cNvSpPr/>
          <p:nvPr/>
        </p:nvSpPr>
        <p:spPr>
          <a:xfrm rot="5400000">
            <a:off x="10192345" y="-130972"/>
            <a:ext cx="1288277" cy="1637806"/>
          </a:xfrm>
          <a:prstGeom prst="round2SameRect">
            <a:avLst>
              <a:gd name="adj1" fmla="val 8525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BAC52E07-42C9-420A-8491-C0B011800D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656754" y="178288"/>
            <a:ext cx="1077524" cy="99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31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+mj-lt"/>
              </a:rPr>
              <a:t>СЕРВИСНАЯ ПОДДЕРЖКА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77A28-19B1-4A5C-8060-45B46973A227}" type="slidenum">
              <a:rPr lang="ru-RU" smtClean="0"/>
              <a:t>9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94236" y="1441284"/>
            <a:ext cx="11334117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Компания </a:t>
            </a:r>
            <a:r>
              <a:rPr lang="ru-RU" sz="20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СИТИМАТИКС</a:t>
            </a:r>
            <a:r>
              <a:rPr lang="ru-RU" sz="2000" b="1" dirty="0" smtClean="0">
                <a:solidFill>
                  <a:schemeClr val="accent1">
                    <a:lumMod val="90000"/>
                    <a:lumOff val="1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создает оптимальные условия для развития и масштабирования бизнеса своих клиентов и поддерживает стандарты обслуживания европейского уровня: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41194" y="4148981"/>
            <a:ext cx="2480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Говорим на русском и английском языках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4237" y="5537428"/>
            <a:ext cx="10920008" cy="792000"/>
          </a:xfrm>
          <a:prstGeom prst="rect">
            <a:avLst/>
          </a:prstGeom>
          <a:solidFill>
            <a:srgbClr val="0070C0"/>
          </a:solidFill>
        </p:spPr>
        <p:txBody>
          <a:bodyPr wrap="square" rtlCol="0" anchor="ctr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Также мы предоставляем дополнительную сервисную помощь в администрировании ваших информационных систем и приложений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2751" y="4104115"/>
            <a:ext cx="29714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Круглосуточная техническая поддержка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407133" y="4072986"/>
            <a:ext cx="21199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Минимальная скорость ответа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694237" y="2449545"/>
            <a:ext cx="891378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1489486" y="3011039"/>
            <a:ext cx="955343" cy="955343"/>
          </a:xfrm>
          <a:prstGeom prst="ellipse">
            <a:avLst/>
          </a:prstGeom>
          <a:solidFill>
            <a:schemeClr val="accent1">
              <a:lumMod val="90000"/>
              <a:lumOff val="1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4780867" y="3011039"/>
            <a:ext cx="955343" cy="955343"/>
          </a:xfrm>
          <a:prstGeom prst="ellipse">
            <a:avLst/>
          </a:prstGeom>
          <a:solidFill>
            <a:schemeClr val="accent1">
              <a:lumMod val="90000"/>
              <a:lumOff val="1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791774" y="3011039"/>
            <a:ext cx="955343" cy="955343"/>
          </a:xfrm>
          <a:prstGeom prst="ellipse">
            <a:avLst/>
          </a:prstGeom>
          <a:solidFill>
            <a:schemeClr val="accent1">
              <a:lumMod val="90000"/>
              <a:lumOff val="1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76" y="3066633"/>
            <a:ext cx="834465" cy="80556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527" y="3121225"/>
            <a:ext cx="797795" cy="77183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774" y="3054771"/>
            <a:ext cx="918694" cy="886878"/>
          </a:xfrm>
          <a:prstGeom prst="rect">
            <a:avLst/>
          </a:prstGeom>
        </p:spPr>
      </p:pic>
      <p:sp>
        <p:nvSpPr>
          <p:cNvPr id="18" name="Прямоугольник: скругленные верхние углы 15">
            <a:extLst>
              <a:ext uri="{FF2B5EF4-FFF2-40B4-BE49-F238E27FC236}">
                <a16:creationId xmlns:a16="http://schemas.microsoft.com/office/drawing/2014/main" xmlns="" id="{4DA73D34-18A4-4262-9726-66FB465C8285}"/>
              </a:ext>
            </a:extLst>
          </p:cNvPr>
          <p:cNvSpPr/>
          <p:nvPr/>
        </p:nvSpPr>
        <p:spPr>
          <a:xfrm rot="5400000">
            <a:off x="10192345" y="-130972"/>
            <a:ext cx="1288277" cy="1637806"/>
          </a:xfrm>
          <a:prstGeom prst="round2SameRect">
            <a:avLst>
              <a:gd name="adj1" fmla="val 8525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BAC52E07-42C9-420A-8491-C0B011800D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656754" y="178288"/>
            <a:ext cx="1077524" cy="999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719549"/>
      </p:ext>
    </p:extLst>
  </p:cSld>
  <p:clrMapOvr>
    <a:masterClrMapping/>
  </p:clrMapOvr>
</p:sld>
</file>

<file path=ppt/theme/theme1.xml><?xml version="1.0" encoding="utf-8"?>
<a:theme xmlns:a="http://schemas.openxmlformats.org/drawingml/2006/main" name="Презентация проекта смартсити шаблон">
  <a:themeElements>
    <a:clrScheme name="Другая 5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002060"/>
      </a:accent1>
      <a:accent2>
        <a:srgbClr val="864EA9"/>
      </a:accent2>
      <a:accent3>
        <a:srgbClr val="0033CC"/>
      </a:accent3>
      <a:accent4>
        <a:srgbClr val="6600CC"/>
      </a:accent4>
      <a:accent5>
        <a:srgbClr val="84ACB6"/>
      </a:accent5>
      <a:accent6>
        <a:srgbClr val="6F8183"/>
      </a:accent6>
      <a:hlink>
        <a:srgbClr val="AD84C6"/>
      </a:hlink>
      <a:folHlink>
        <a:srgbClr val="8C8C8C"/>
      </a:folHlink>
    </a:clrScheme>
    <a:fontScheme name="Другая 6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уф стерилизатор.pdf.pdf</Template>
  <TotalTime>678</TotalTime>
  <Words>998</Words>
  <Application>Microsoft Office PowerPoint</Application>
  <PresentationFormat>Широкоэкранный</PresentationFormat>
  <Paragraphs>185</Paragraphs>
  <Slides>11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Yu Gothic UI</vt:lpstr>
      <vt:lpstr>Yu Gothic UI Light</vt:lpstr>
      <vt:lpstr>Yu Gothic UI Semilight</vt:lpstr>
      <vt:lpstr>Arial</vt:lpstr>
      <vt:lpstr>Calibri</vt:lpstr>
      <vt:lpstr>Segoe UI</vt:lpstr>
      <vt:lpstr>Segoe UI Semibold</vt:lpstr>
      <vt:lpstr>Ubuntu</vt:lpstr>
      <vt:lpstr>Wingdings</vt:lpstr>
      <vt:lpstr>Презентация проекта смартсити шаблон</vt:lpstr>
      <vt:lpstr>Презентация PowerPoint</vt:lpstr>
      <vt:lpstr>ЧТО ТАКОЕ СМЭВ 3</vt:lpstr>
      <vt:lpstr>АДАПТЕР СИТИМАТИКС СМЭВ 3</vt:lpstr>
      <vt:lpstr>ДЛЯ КОГО ПРЕДНАЗНАЧЕН АДАПТЕР СМЭВ 3</vt:lpstr>
      <vt:lpstr>АРХИТЕКТУРА РЕШЕНИЯ</vt:lpstr>
      <vt:lpstr>ПРЕИМУЩЕСТВА АДАПТЕРА СМЭВ 3 от СИТИМАТИКС</vt:lpstr>
      <vt:lpstr>ВАРИАНТЫ ПРИОБРЕТЕНИЯ РЕШЕНИЯ</vt:lpstr>
      <vt:lpstr>ТАРИФИКАЦИЯ СМЭВ 3</vt:lpstr>
      <vt:lpstr>СЕРВИСНАЯ ПОДДЕРЖКА</vt:lpstr>
      <vt:lpstr>КАК ПОДКЛЮЧИТЬСЯ К СМЭВ3</vt:lpstr>
      <vt:lpstr>КАКИЕ СВЕДЕНИЯ ПЕРЕДАЮТСЯ ЧЕРЕЗ СМЭВ 3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Кутуков Константин Валерьевич</dc:creator>
  <cp:lastModifiedBy>Кузнецова Татьяна Владимировна</cp:lastModifiedBy>
  <cp:revision>57</cp:revision>
  <dcterms:created xsi:type="dcterms:W3CDTF">2021-07-14T13:05:12Z</dcterms:created>
  <dcterms:modified xsi:type="dcterms:W3CDTF">2023-05-24T10:05:03Z</dcterms:modified>
</cp:coreProperties>
</file>