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2" r:id="rId9"/>
    <p:sldId id="269" r:id="rId10"/>
    <p:sldId id="270" r:id="rId11"/>
    <p:sldId id="271" r:id="rId12"/>
    <p:sldId id="272" r:id="rId13"/>
    <p:sldId id="263" r:id="rId14"/>
    <p:sldId id="264" r:id="rId15"/>
    <p:sldId id="268" r:id="rId16"/>
  </p:sldIdLst>
  <p:sldSz cx="9144000" cy="5143500" type="screen16x9"/>
  <p:notesSz cx="6808788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SkLhBGvtV4n2IdLcwD8BS0FYh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795" autoAdjust="0"/>
  </p:normalViewPr>
  <p:slideViewPr>
    <p:cSldViewPr snapToGrid="0">
      <p:cViewPr varScale="1">
        <p:scale>
          <a:sx n="126" d="100"/>
          <a:sy n="126" d="100"/>
        </p:scale>
        <p:origin x="119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8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Численность инвалидов в Ханты-Мансийском автономном округе - Югре </a:t>
            </a:r>
            <a:endParaRPr lang="ru-RU" sz="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3387424435783069"/>
          <c:y val="3.7934836463890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348813558485282E-2"/>
          <c:y val="0.13361479775636495"/>
          <c:w val="0.92875269645798819"/>
          <c:h val="0.70100516115398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6723</c:v>
                </c:pt>
                <c:pt idx="1">
                  <c:v>7097</c:v>
                </c:pt>
                <c:pt idx="2">
                  <c:v>7466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2-48C6-91C4-B690629572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взрослые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52711</c:v>
                </c:pt>
                <c:pt idx="1">
                  <c:v>53226</c:v>
                </c:pt>
                <c:pt idx="2">
                  <c:v>53424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82-48C6-91C4-B6906295726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59790208"/>
        <c:axId val="159791744"/>
        <c:axId val="0"/>
      </c:bar3DChart>
      <c:catAx>
        <c:axId val="15979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9791744"/>
        <c:crosses val="autoZero"/>
        <c:auto val="1"/>
        <c:lblAlgn val="ctr"/>
        <c:lblOffset val="100"/>
        <c:noMultiLvlLbl val="0"/>
      </c:catAx>
      <c:valAx>
        <c:axId val="159791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979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1228420201561429"/>
          <c:y val="0.91095058502163873"/>
          <c:w val="0.49278449945908154"/>
          <c:h val="8.666616634500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800" dirty="0">
                <a:latin typeface="Verdana" panose="020B0604030504040204" pitchFamily="34" charset="0"/>
                <a:ea typeface="Verdana" panose="020B0604030504040204" pitchFamily="34" charset="0"/>
              </a:rPr>
              <a:t>Количество ИПРА инвалида (ребенка-инвалида)с отметкой о нуждаемости в физкультурно-оздоровительных мероприятиях </a:t>
            </a:r>
          </a:p>
        </c:rich>
      </c:tx>
      <c:layout>
        <c:manualLayout>
          <c:xMode val="edge"/>
          <c:yMode val="edge"/>
          <c:x val="0.14390255876659855"/>
          <c:y val="4.862909972985959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1472028400340703E-2"/>
                  <c:y val="-0.1042241130281783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81C-4A91-9578-233E5758007F}"/>
                </c:ext>
              </c:extLst>
            </c:dLbl>
            <c:dLbl>
              <c:idx val="1"/>
              <c:layout>
                <c:manualLayout>
                  <c:x val="-6.7525403919822813E-2"/>
                  <c:y val="-8.3379290422542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81C-4A91-9578-233E5758007F}"/>
                </c:ext>
              </c:extLst>
            </c:dLbl>
            <c:dLbl>
              <c:idx val="2"/>
              <c:layout>
                <c:manualLayout>
                  <c:x val="-7.0552091679563861E-2"/>
                  <c:y val="-9.90129073767693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81C-4A91-9578-233E575800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3823</c:v>
                </c:pt>
                <c:pt idx="1">
                  <c:v>5682</c:v>
                </c:pt>
                <c:pt idx="2">
                  <c:v>8530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1C-4A91-9578-233E575800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1157632"/>
        <c:axId val="51159424"/>
      </c:lineChart>
      <c:catAx>
        <c:axId val="51157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159424"/>
        <c:crosses val="autoZero"/>
        <c:auto val="1"/>
        <c:lblAlgn val="ctr"/>
        <c:lblOffset val="100"/>
        <c:noMultiLvlLbl val="0"/>
      </c:catAx>
      <c:valAx>
        <c:axId val="51159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15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406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21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790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51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6129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34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0879" y="4716661"/>
            <a:ext cx="544703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4538"/>
            <a:ext cx="6618288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72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/>
        </p:nvSpPr>
        <p:spPr>
          <a:xfrm>
            <a:off x="539999" y="1481295"/>
            <a:ext cx="5059064" cy="216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Комплексное сопровождение людей с ограниченными возможностями здоровья и их семей в аспекте адаптивной физической культуры и спорта в Ханты-Мансийском автономном округе - Югре</a:t>
            </a:r>
          </a:p>
        </p:txBody>
      </p:sp>
      <p:sp>
        <p:nvSpPr>
          <p:cNvPr id="88" name="Google Shape;88;p1"/>
          <p:cNvSpPr txBox="1"/>
          <p:nvPr/>
        </p:nvSpPr>
        <p:spPr>
          <a:xfrm>
            <a:off x="540000" y="3792241"/>
            <a:ext cx="45521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Вторушин Михаил Петрович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директор БУ «Центр адаптивного спорта Югры» </a:t>
            </a:r>
            <a:endParaRPr dirty="0"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9063" y="2949187"/>
            <a:ext cx="3544937" cy="226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92" y="229850"/>
            <a:ext cx="892769" cy="81774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DDEBAEE-6A2A-688D-8F5D-9B1F3D61B8D4}"/>
              </a:ext>
            </a:extLst>
          </p:cNvPr>
          <p:cNvGrpSpPr/>
          <p:nvPr/>
        </p:nvGrpSpPr>
        <p:grpSpPr>
          <a:xfrm>
            <a:off x="330408" y="280241"/>
            <a:ext cx="5444958" cy="767356"/>
            <a:chOff x="330408" y="280241"/>
            <a:chExt cx="5444958" cy="76735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1F87D23-1DFE-0CF8-345D-B07D93C1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08" y="280241"/>
              <a:ext cx="892769" cy="767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88;p1">
              <a:extLst>
                <a:ext uri="{FF2B5EF4-FFF2-40B4-BE49-F238E27FC236}">
                  <a16:creationId xmlns:a16="http://schemas.microsoft.com/office/drawing/2014/main" id="{804B4A1D-506A-507C-D1C8-0A26A56B6A54}"/>
                </a:ext>
              </a:extLst>
            </p:cNvPr>
            <p:cNvSpPr txBox="1"/>
            <p:nvPr/>
          </p:nvSpPr>
          <p:spPr>
            <a:xfrm>
              <a:off x="1223177" y="433107"/>
              <a:ext cx="45521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БУ ХМАО-ЮГРЫ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«Центр адаптивного спорта» 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 amt="20000"/>
          </a:blip>
          <a:srcRect l="20863" r="20736" b="989"/>
          <a:stretch/>
        </p:blipFill>
        <p:spPr>
          <a:xfrm rot="5400000">
            <a:off x="6549390" y="2548891"/>
            <a:ext cx="5143502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381579" y="73473"/>
            <a:ext cx="52832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РЕСУРСНОЕ ОБЕСПЕЧЕНИЕ СИСТЕМЫ</a:t>
            </a:r>
            <a:endParaRPr dirty="0"/>
          </a:p>
        </p:txBody>
      </p:sp>
      <p:sp>
        <p:nvSpPr>
          <p:cNvPr id="161" name="Google Shape;161;p7"/>
          <p:cNvSpPr txBox="1"/>
          <p:nvPr/>
        </p:nvSpPr>
        <p:spPr>
          <a:xfrm>
            <a:off x="372361" y="73473"/>
            <a:ext cx="5028462" cy="79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Грантовая</a:t>
            </a: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поддержка </a:t>
            </a:r>
            <a:endParaRPr lang="ru-RU" sz="1200" dirty="0" smtClean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1200" b="1" i="1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12 </a:t>
            </a:r>
            <a:r>
              <a:rPr lang="ru-RU" sz="1200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480 866 рублей </a:t>
            </a: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гранты Президента </a:t>
            </a:r>
            <a:r>
              <a:rPr lang="ru-RU" sz="1200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РФ</a:t>
            </a:r>
            <a:endParaRPr lang="ru-RU" sz="1200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AC6522-8E3B-845B-9B17-EDB962633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B43CA-FC76-557F-0609-D74AC5607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88381"/>
              </p:ext>
            </p:extLst>
          </p:nvPr>
        </p:nvGraphicFramePr>
        <p:xfrm>
          <a:off x="225751" y="858692"/>
          <a:ext cx="8504021" cy="410966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6867">
                  <a:extLst>
                    <a:ext uri="{9D8B030D-6E8A-4147-A177-3AD203B41FA5}">
                      <a16:colId xmlns:a16="http://schemas.microsoft.com/office/drawing/2014/main" val="275587503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4100093463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2083422625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3175334915"/>
                    </a:ext>
                  </a:extLst>
                </a:gridCol>
                <a:gridCol w="2648326">
                  <a:extLst>
                    <a:ext uri="{9D8B030D-6E8A-4147-A177-3AD203B41FA5}">
                      <a16:colId xmlns:a16="http://schemas.microsoft.com/office/drawing/2014/main" val="2203246225"/>
                    </a:ext>
                  </a:extLst>
                </a:gridCol>
              </a:tblGrid>
              <a:tr h="55034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НКО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Город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проекта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Сумма грантовой поддержки, руб</a:t>
                      </a:r>
                      <a:r>
                        <a:rPr lang="ru-RU" sz="9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программы физкультурно-оздоровительной направленности</a:t>
                      </a:r>
                      <a:endParaRPr lang="ru-RU" sz="900" b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976613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Местная общественная организация Коррекционно-развивающий центр «</a:t>
                      </a:r>
                      <a:r>
                        <a:rPr lang="ru-RU" sz="9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ЛогоПлюс</a:t>
                      </a: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» Белоярского район</a:t>
                      </a:r>
                      <a:endParaRPr lang="ru-RU" sz="9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Белоярский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«Поверь в себя»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499 505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Организация досуга и развлекательной деятельности для детей с РАС и другими ментальными нарушениями «Поверь в себя»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033596"/>
                  </a:ext>
                </a:extLst>
              </a:tr>
              <a:tr h="668278"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АНО «Спортивный комплекс «СПОРТЛЕКС»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Лангепас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«Даешь мечте дорогу!»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2 463 948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"Лыжи мечты. Роллер спорт"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95965"/>
                  </a:ext>
                </a:extLst>
              </a:tr>
              <a:tr h="78620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Региональная общественная организация развития внедорожного автоспорта и автотуризма «Клуб 4х4»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Радужный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«Малая академия картинга»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1 761 764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28408"/>
                  </a:ext>
                </a:extLst>
              </a:tr>
              <a:tr h="550347">
                <a:tc row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Местная общественная организация 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по поддержке развития и популяризации физической культуры и спорта "Арена спорта"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"Старты Мечты"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403 068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"Лига мечты. Роллер спорт"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198830"/>
                  </a:ext>
                </a:extLst>
              </a:tr>
              <a:tr h="550347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"Ролики Мечты. Игры"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1 080 880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"Лига мечты. Роллер спорт"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687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327967" y="138100"/>
            <a:ext cx="52832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РЕСУРСНОЕ ОБЕСПЕЧЕНИЕ СИСТЕМЫ</a:t>
            </a:r>
            <a:endParaRPr dirty="0"/>
          </a:p>
        </p:txBody>
      </p:sp>
      <p:sp>
        <p:nvSpPr>
          <p:cNvPr id="161" name="Google Shape;161;p7"/>
          <p:cNvSpPr txBox="1"/>
          <p:nvPr/>
        </p:nvSpPr>
        <p:spPr>
          <a:xfrm>
            <a:off x="327967" y="257129"/>
            <a:ext cx="5028462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  <a:buClr>
                <a:srgbClr val="FECE00"/>
              </a:buClr>
              <a:buSzPct val="200000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Грантовая</a:t>
            </a: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поддержка </a:t>
            </a:r>
          </a:p>
          <a:p>
            <a:pPr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b="1" i="1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9 </a:t>
            </a:r>
            <a:r>
              <a:rPr lang="ru-RU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390 134 рублей </a:t>
            </a: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гранты губернатора Югры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40" y="123573"/>
            <a:ext cx="619565" cy="5675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BB43CA-FC76-557F-0609-D74AC5607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72" y="124697"/>
            <a:ext cx="658943" cy="566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24706"/>
              </p:ext>
            </p:extLst>
          </p:nvPr>
        </p:nvGraphicFramePr>
        <p:xfrm>
          <a:off x="328884" y="1288080"/>
          <a:ext cx="8504021" cy="352044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6867">
                  <a:extLst>
                    <a:ext uri="{9D8B030D-6E8A-4147-A177-3AD203B41FA5}">
                      <a16:colId xmlns:a16="http://schemas.microsoft.com/office/drawing/2014/main" val="3684819050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4033736160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3593371603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3716490390"/>
                    </a:ext>
                  </a:extLst>
                </a:gridCol>
                <a:gridCol w="2648326">
                  <a:extLst>
                    <a:ext uri="{9D8B030D-6E8A-4147-A177-3AD203B41FA5}">
                      <a16:colId xmlns:a16="http://schemas.microsoft.com/office/drawing/2014/main" val="1787604716"/>
                    </a:ext>
                  </a:extLst>
                </a:gridCol>
              </a:tblGrid>
              <a:tr h="55034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НКО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Город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проекта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Сумма грантовой поддержки, руб</a:t>
                      </a:r>
                      <a:r>
                        <a:rPr lang="ru-RU" sz="9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программы физкультурно-оздоровительной направленности</a:t>
                      </a:r>
                      <a:endParaRPr lang="ru-RU" sz="900" b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225833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Местная общественная организация Коррекционно-развивающий центр «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ЛогоПлюс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» Белоярского района </a:t>
                      </a:r>
                      <a:endParaRPr lang="ru-RU" sz="900" b="0" i="0" u="none" strike="noStrike" cap="none" dirty="0" smtClean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Белоярский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«Поверь в себя»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2 822 925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660003"/>
                  </a:ext>
                </a:extLst>
              </a:tr>
              <a:tr h="668278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Нефтеюганская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районная организация общероссийской общественной организации «Всероссийское общество инвалидов»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Нефтеюганский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район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«Кёрлинг без ограничений»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1 109 000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Проект «Кёрлинг без ограничений» направлен на популяризацию, внедрение и развитие инклюзивных видов спорта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8985044"/>
                  </a:ext>
                </a:extLst>
              </a:tr>
              <a:tr h="78620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Местная общественная организация 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по поддержке развития и популяризации физической культуры и спорта "Арена спорта"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"Старты Мечты"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476 338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"Лига мечты. Роллер спорт"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4277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03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327967" y="138100"/>
            <a:ext cx="52832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РЕСУРСНОЕ ОБЕСПЕЧЕНИЕ СИСТЕМЫ</a:t>
            </a:r>
            <a:endParaRPr dirty="0"/>
          </a:p>
        </p:txBody>
      </p:sp>
      <p:sp>
        <p:nvSpPr>
          <p:cNvPr id="161" name="Google Shape;161;p7"/>
          <p:cNvSpPr txBox="1"/>
          <p:nvPr/>
        </p:nvSpPr>
        <p:spPr>
          <a:xfrm>
            <a:off x="327967" y="257129"/>
            <a:ext cx="5028462" cy="86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20000"/>
              </a:lnSpc>
              <a:buClr>
                <a:srgbClr val="FECE00"/>
              </a:buClr>
              <a:buSzPct val="200000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Грантовая</a:t>
            </a: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поддержка </a:t>
            </a:r>
          </a:p>
          <a:p>
            <a:pPr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b="1" i="1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9 </a:t>
            </a:r>
            <a:r>
              <a:rPr lang="ru-RU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390 134 рублей </a:t>
            </a: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гранты губернатора Югры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40" y="123573"/>
            <a:ext cx="619565" cy="5675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BB43CA-FC76-557F-0609-D74AC5607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72" y="124697"/>
            <a:ext cx="658943" cy="566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94520"/>
              </p:ext>
            </p:extLst>
          </p:nvPr>
        </p:nvGraphicFramePr>
        <p:xfrm>
          <a:off x="328884" y="1288080"/>
          <a:ext cx="8504021" cy="357965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6867">
                  <a:extLst>
                    <a:ext uri="{9D8B030D-6E8A-4147-A177-3AD203B41FA5}">
                      <a16:colId xmlns:a16="http://schemas.microsoft.com/office/drawing/2014/main" val="3684819050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4033736160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3593371603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3716490390"/>
                    </a:ext>
                  </a:extLst>
                </a:gridCol>
                <a:gridCol w="2648326">
                  <a:extLst>
                    <a:ext uri="{9D8B030D-6E8A-4147-A177-3AD203B41FA5}">
                      <a16:colId xmlns:a16="http://schemas.microsoft.com/office/drawing/2014/main" val="1787604716"/>
                    </a:ext>
                  </a:extLst>
                </a:gridCol>
              </a:tblGrid>
              <a:tr h="55034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НКО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Город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проекта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Сумма грантовой поддержки, руб</a:t>
                      </a:r>
                      <a:r>
                        <a:rPr lang="ru-RU" sz="9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программы физкультурно-оздоровительной направленности</a:t>
                      </a:r>
                      <a:endParaRPr lang="ru-RU" sz="900" b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225833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Региональная спортивная общественная организация Ханты-Мансийского автономного </a:t>
                      </a: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округа-Югры 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"Федерация хоккея"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Нефтеюганск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"Мы вместе"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1 493 516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Следж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-хоккей для детей с поражением опорно-двигательного аппарата и 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спец.хоккей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для детей с ОВЗ и ментальными нарушениями для физкультурно-оздоровительных занятий на </a:t>
                      </a: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льду</a:t>
                      </a:r>
                      <a:endParaRPr lang="ru-RU" sz="10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0660003"/>
                  </a:ext>
                </a:extLst>
              </a:tr>
              <a:tr h="842091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Автономная некоммерческая организация «Спортивный комплекс «СПОРТЛЕКС»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Лангепас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"С мечтой вместе навсегда!"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2 423 475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"Лыжи мечты. Роллер спорт"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8985044"/>
                  </a:ext>
                </a:extLst>
              </a:tr>
              <a:tr h="1173557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Местная общественная организация г. 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по поддержке развития и популяризации физической культуры и спорта "Арена спорта"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Урай</a:t>
                      </a:r>
                      <a:endParaRPr lang="ru-RU" sz="10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Ролики Мечты (Игры)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1 064 880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"Лига мечты. Роллер спорт"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4277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07718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 txBox="1"/>
          <p:nvPr/>
        </p:nvSpPr>
        <p:spPr>
          <a:xfrm>
            <a:off x="1331651" y="2414167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4572000" y="1537555"/>
            <a:ext cx="372965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16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Снижение </a:t>
            </a:r>
            <a:r>
              <a:rPr lang="ru-RU" sz="1600" dirty="0" err="1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софинансирования</a:t>
            </a:r>
            <a:r>
              <a:rPr lang="ru-RU" sz="16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 из средств федерального бюджета мероприятий, направленных на развитие основных направлений реабилитации и абилитации </a:t>
            </a: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rgbClr val="B2B3B3"/>
              </a:buClr>
              <a:buSzPts val="1200"/>
              <a:buFont typeface="Arial"/>
              <a:buChar char="•"/>
            </a:pPr>
            <a:endParaRPr lang="ru-RU" sz="1200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514098" y="1076002"/>
            <a:ext cx="3729655" cy="362472"/>
          </a:xfrm>
          <a:prstGeom prst="rect">
            <a:avLst/>
          </a:prstGeom>
          <a:solidFill>
            <a:srgbClr val="FF7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РИСКИ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387283" y="1539011"/>
            <a:ext cx="3729656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16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Сохранение статуса «реабилитационных программ, мероприятий» и исключение их перехода в статус «дополнительных общеразвивающих программы в области физической культуры и спорта» </a:t>
            </a: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endParaRPr lang="ru-RU" sz="12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4572000" y="1076002"/>
            <a:ext cx="3729655" cy="362472"/>
          </a:xfrm>
          <a:prstGeom prst="rect">
            <a:avLst/>
          </a:prstGeom>
          <a:solidFill>
            <a:srgbClr val="FF7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ОГРАНИЧЕНИЯ</a:t>
            </a:r>
            <a:endParaRPr sz="14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5" name="Google Shape;175;p8"/>
          <p:cNvPicPr preferRelativeResize="0"/>
          <p:nvPr/>
        </p:nvPicPr>
        <p:blipFill rotWithShape="1">
          <a:blip r:embed="rId3">
            <a:alphaModFix amt="20000"/>
          </a:blip>
          <a:srcRect l="-49" r="-266" b="65371"/>
          <a:stretch/>
        </p:blipFill>
        <p:spPr>
          <a:xfrm>
            <a:off x="-28803" y="5255421"/>
            <a:ext cx="9172803" cy="12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F79A40-3847-3F5C-3F1D-CC9D914DD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73A38A-F691-B4DD-C711-178D09E3F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 txBox="1"/>
          <p:nvPr/>
        </p:nvSpPr>
        <p:spPr>
          <a:xfrm>
            <a:off x="425965" y="710275"/>
            <a:ext cx="5750009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ЭФФЕКТЫ ОТ РЕАЛИЗАЦИИ СИСТЕМЫ</a:t>
            </a:r>
            <a:endParaRPr sz="1800" dirty="0">
              <a:solidFill>
                <a:srgbClr val="FF81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280327" y="1038913"/>
            <a:ext cx="8670114" cy="208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Создание дополнительных условий для занятий адаптивной физической культурой и спортом для людей с инвалидностью, в том числе с участием НКО</a:t>
            </a:r>
          </a:p>
          <a:p>
            <a:pPr marL="285750" lvl="0" indent="-28575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Осуществление индивидуального отбора спортивно одаренных детей и зачисление их на этап спортивной подготовки</a:t>
            </a:r>
          </a:p>
          <a:p>
            <a:pPr marL="285750" lvl="0" indent="-28575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Площадка по организации работы пилотного проекта Всероссийской федерации спорта лиц с интеллектуальными нарушениями по вовлечению в занятия людей с синдромами и тяжелыми интеллектуальными нарушениями, а также спортсменов с высоко функциональным аутизмом</a:t>
            </a:r>
          </a:p>
          <a:p>
            <a:pPr marL="285750" lvl="0" indent="-285750">
              <a:lnSpc>
                <a:spcPct val="1200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Апробация системы при организации спортивно-реабилитационного сбора с 18 по 22 марта 2023 г. для участников специальной военной операции, получивших тяжелые травмы и инвалидность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28616E-6EEC-118D-7609-77473012A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24" y="3360691"/>
            <a:ext cx="2387921" cy="1592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13" y="3362886"/>
            <a:ext cx="2382371" cy="1587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5" y="3372146"/>
            <a:ext cx="2387921" cy="15808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9C1BE1-70A1-FC6A-62E5-A0208373C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16A928-E248-60CB-B96F-99E4349A9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/>
        </p:nvSpPr>
        <p:spPr>
          <a:xfrm>
            <a:off x="2796077" y="3263191"/>
            <a:ext cx="41617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200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8 (3467) 38-88-48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A5A5A5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-US" sz="1200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e-mail</a:t>
            </a:r>
            <a:r>
              <a:rPr lang="ru-RU" sz="1200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1200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csi-hm@yandex.ru</a:t>
            </a:r>
            <a:endParaRPr sz="1200" dirty="0">
              <a:solidFill>
                <a:srgbClr val="A5A5A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540000" y="1395209"/>
            <a:ext cx="6252686" cy="57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СПАСИБО ЗА ВНИМАНИЕ!</a:t>
            </a:r>
            <a:endParaRPr sz="3200">
              <a:solidFill>
                <a:srgbClr val="FF81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2769577" y="2693572"/>
            <a:ext cx="41617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800" b="1" dirty="0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rPr>
              <a:t>Михаил Петрович Вторушин</a:t>
            </a:r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9063" y="2878218"/>
            <a:ext cx="3544937" cy="226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B048C-41B7-DCEB-6E68-1B3C26B8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92" y="229850"/>
            <a:ext cx="892769" cy="81774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A0F7701-2CD0-567C-ADDE-F667191EFFF5}"/>
              </a:ext>
            </a:extLst>
          </p:cNvPr>
          <p:cNvGrpSpPr/>
          <p:nvPr/>
        </p:nvGrpSpPr>
        <p:grpSpPr>
          <a:xfrm>
            <a:off x="330408" y="280241"/>
            <a:ext cx="5444958" cy="767356"/>
            <a:chOff x="330408" y="280241"/>
            <a:chExt cx="5444958" cy="76735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2331F06-F01A-9BF4-FAC5-407CAD23C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08" y="280241"/>
              <a:ext cx="892769" cy="767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88;p1">
              <a:extLst>
                <a:ext uri="{FF2B5EF4-FFF2-40B4-BE49-F238E27FC236}">
                  <a16:creationId xmlns:a16="http://schemas.microsoft.com/office/drawing/2014/main" id="{B5C6091C-91D8-70D4-860C-7B07FAA48ED8}"/>
                </a:ext>
              </a:extLst>
            </p:cNvPr>
            <p:cNvSpPr txBox="1"/>
            <p:nvPr/>
          </p:nvSpPr>
          <p:spPr>
            <a:xfrm>
              <a:off x="1223177" y="433107"/>
              <a:ext cx="45521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БУ ХМАО-ЮГРЫ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  <a:latin typeface="Verdana"/>
                  <a:ea typeface="Verdana"/>
                  <a:cs typeface="Verdana"/>
                  <a:sym typeface="Verdana"/>
                </a:rPr>
                <a:t>«Центр адаптивного спорта» 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93718B4-A82A-64CF-CCFB-D28B8FE23234}"/>
              </a:ext>
            </a:extLst>
          </p:cNvPr>
          <p:cNvSpPr txBox="1"/>
          <p:nvPr/>
        </p:nvSpPr>
        <p:spPr>
          <a:xfrm>
            <a:off x="2286000" y="241692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1EBCB-7337-B9CE-5A36-609AE1CA2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51" y="1067987"/>
            <a:ext cx="2309826" cy="41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440723" y="1110607"/>
            <a:ext cx="8183510" cy="328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FFC000"/>
              </a:buClr>
              <a:buSzPts val="2200"/>
            </a:pPr>
            <a:r>
              <a:rPr lang="ru-RU" sz="1800" i="1" dirty="0">
                <a:solidFill>
                  <a:srgbClr val="4F4F4F"/>
                </a:solidFill>
                <a:latin typeface="Verdana"/>
                <a:ea typeface="Verdana"/>
                <a:cs typeface="Verdana"/>
              </a:rPr>
              <a:t>«В законодательстве Российской Федерации в сфере физической культуры и спорта полномочия соответствующего федерального органа исполнительной власти и исполнительных органов государственной власти субъектов РФ в части организации проведения физической реабилитации всех инвалидов независимо от их профессионального спортивного потенциала с использованием средств и методов адаптивной физической культуры и адаптивного спорта в настоящее время определены не в полной мере»</a:t>
            </a:r>
          </a:p>
          <a:p>
            <a:pPr lvl="0">
              <a:lnSpc>
                <a:spcPct val="120000"/>
              </a:lnSpc>
            </a:pPr>
            <a:endParaRPr lang="ru-RU" sz="1200" i="1" dirty="0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4E387-8D61-13BA-AF8A-31D26A59054B}"/>
              </a:ext>
            </a:extLst>
          </p:cNvPr>
          <p:cNvSpPr txBox="1"/>
          <p:nvPr/>
        </p:nvSpPr>
        <p:spPr>
          <a:xfrm>
            <a:off x="440723" y="4347024"/>
            <a:ext cx="7006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Концепция развития в Российской Федерации системы комплексной реабилитации и абилитации инвалидов, в том числе детей-инвалидов, на период до 2025 года, утвержденной распоряжением Правительством Российской Федерации от 18.12.2021 г. № 3711-р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32C15D-1851-5BF0-762E-67A02A004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B01A3B-3085-871A-7BCE-2AD225BFB0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30" r="-296" b="8614"/>
          <a:stretch/>
        </p:blipFill>
        <p:spPr>
          <a:xfrm>
            <a:off x="5720298" y="2997105"/>
            <a:ext cx="3360760" cy="2046860"/>
          </a:xfrm>
          <a:prstGeom prst="rect">
            <a:avLst/>
          </a:prstGeom>
        </p:spPr>
      </p:pic>
      <p:sp>
        <p:nvSpPr>
          <p:cNvPr id="111" name="Google Shape;111;p3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540000" y="684919"/>
            <a:ext cx="3247159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О СИСТЕМЕ</a:t>
            </a:r>
            <a:endParaRPr sz="1800" dirty="0">
              <a:solidFill>
                <a:srgbClr val="FF81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540000" y="1086370"/>
            <a:ext cx="6904859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FECE00"/>
                </a:solidFill>
                <a:latin typeface="Verdana"/>
                <a:ea typeface="Verdana"/>
                <a:cs typeface="Verdana"/>
                <a:sym typeface="Verdana"/>
              </a:rPr>
              <a:t>ЦЕЛИ</a:t>
            </a:r>
            <a:endParaRPr dirty="0"/>
          </a:p>
        </p:txBody>
      </p:sp>
      <p:sp>
        <p:nvSpPr>
          <p:cNvPr id="116" name="Google Shape;116;p3"/>
          <p:cNvSpPr txBox="1"/>
          <p:nvPr/>
        </p:nvSpPr>
        <p:spPr>
          <a:xfrm>
            <a:off x="311640" y="1338204"/>
            <a:ext cx="4955113" cy="164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FECE00"/>
              </a:buClr>
              <a:buSzPts val="2200"/>
              <a:buFont typeface="Arial"/>
              <a:buChar char="•"/>
            </a:pPr>
            <a:r>
              <a:rPr lang="ru-RU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Увеличение доли граждан, систематически занимающихся физической культурой и спортом</a:t>
            </a: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ts val="2200"/>
              <a:buFont typeface="Arial"/>
              <a:buChar char="•"/>
            </a:pPr>
            <a:r>
              <a:rPr lang="ru-RU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Увеличение  доли лиц с ограниченными возможностями здоровья и инвалидов, систематически занимающихся физической культурой и спортом</a:t>
            </a:r>
            <a:endParaRPr lang="ru-RU" strike="sngStrike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311640" y="2997105"/>
            <a:ext cx="7087378" cy="3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FECE00"/>
                </a:solidFill>
                <a:latin typeface="Verdana"/>
                <a:ea typeface="Verdana"/>
                <a:cs typeface="Verdana"/>
                <a:sym typeface="Verdana"/>
              </a:rPr>
              <a:t>    СУТЬ </a:t>
            </a:r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1"/>
          <a:stretch/>
        </p:blipFill>
        <p:spPr>
          <a:xfrm>
            <a:off x="5720298" y="1019330"/>
            <a:ext cx="3344169" cy="1916043"/>
          </a:xfrm>
          <a:prstGeom prst="rect">
            <a:avLst/>
          </a:prstGeom>
        </p:spPr>
      </p:pic>
      <p:sp>
        <p:nvSpPr>
          <p:cNvPr id="13" name="Google Shape;116;p3"/>
          <p:cNvSpPr txBox="1"/>
          <p:nvPr/>
        </p:nvSpPr>
        <p:spPr>
          <a:xfrm>
            <a:off x="311640" y="3276277"/>
            <a:ext cx="4955113" cy="112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FECE00"/>
              </a:buClr>
              <a:buSzPts val="2200"/>
              <a:buFont typeface="Arial"/>
              <a:buChar char="•"/>
            </a:pPr>
            <a:r>
              <a:rPr lang="ru-RU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Совершенствование системы комплексной реабилитации и абилитации, обеспечение комплексного сопровождения людей с инвалидностью и их семей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41F63C-8283-62BF-9733-93617C779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65AEAC-30F6-532F-1E32-A5681AEFE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540000" y="774014"/>
            <a:ext cx="6137526" cy="36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АНАЛИЗ РЫНКА, ЦЕЛЕВЫЕ СЕГМЕНТЫ</a:t>
            </a:r>
            <a:endParaRPr sz="1800" dirty="0">
              <a:solidFill>
                <a:srgbClr val="FF81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54609210"/>
              </p:ext>
            </p:extLst>
          </p:nvPr>
        </p:nvGraphicFramePr>
        <p:xfrm>
          <a:off x="198180" y="1097054"/>
          <a:ext cx="4614101" cy="356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84724835"/>
              </p:ext>
            </p:extLst>
          </p:nvPr>
        </p:nvGraphicFramePr>
        <p:xfrm>
          <a:off x="4728031" y="1136487"/>
          <a:ext cx="4169014" cy="324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FDD8E9-2643-3CA3-A405-3AF124EB2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F76BB-9059-0236-1666-7F44BC3B4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 txBox="1"/>
          <p:nvPr/>
        </p:nvSpPr>
        <p:spPr>
          <a:xfrm>
            <a:off x="503606" y="774700"/>
            <a:ext cx="8136788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ЭТАПЫ ОРГАНИЗАЦИИ РАБОТЫ РЕГИОНАЛЬНОЙ СИСТЕМЫ</a:t>
            </a:r>
            <a:endParaRPr sz="1800" dirty="0">
              <a:solidFill>
                <a:srgbClr val="FF81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1331651" y="2406666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15259" y="2142630"/>
            <a:ext cx="2423506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Разработка и утверждение нормативных актов </a:t>
            </a:r>
          </a:p>
          <a:p>
            <a:pPr lvl="0">
              <a:buClr>
                <a:srgbClr val="B2B3B3"/>
              </a:buClr>
              <a:buSzPts val="1200"/>
            </a:pPr>
            <a:endParaRPr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Заключение соглашений о взаимодействии </a:t>
            </a: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Определение базовых организаций </a:t>
            </a: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endParaRPr sz="10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235088" y="1233898"/>
            <a:ext cx="2496608" cy="536838"/>
          </a:xfrm>
          <a:prstGeom prst="rect">
            <a:avLst/>
          </a:prstGeom>
          <a:solidFill>
            <a:srgbClr val="FECE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I </a:t>
            </a: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ЭТАП – 2016-2019 гг.</a:t>
            </a:r>
          </a:p>
          <a:p>
            <a:pPr lvl="0" algn="ctr">
              <a:lnSpc>
                <a:spcPct val="107000"/>
              </a:lnSpc>
            </a:pP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Формирование региональной модели взаимодействия</a:t>
            </a:r>
          </a:p>
        </p:txBody>
      </p:sp>
      <p:sp>
        <p:nvSpPr>
          <p:cNvPr id="139" name="Google Shape;139;p5"/>
          <p:cNvSpPr txBox="1"/>
          <p:nvPr/>
        </p:nvSpPr>
        <p:spPr>
          <a:xfrm>
            <a:off x="5975548" y="1233898"/>
            <a:ext cx="2933364" cy="685019"/>
          </a:xfrm>
          <a:prstGeom prst="rect">
            <a:avLst/>
          </a:prstGeom>
          <a:solidFill>
            <a:srgbClr val="FECE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III </a:t>
            </a: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ЭТАП – 2022 г.</a:t>
            </a:r>
          </a:p>
          <a:p>
            <a:pPr lvl="0" algn="ctr">
              <a:lnSpc>
                <a:spcPct val="107000"/>
              </a:lnSpc>
            </a:pP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Проработка и внедрение правового механизма предоставления реабилитационных услуг</a:t>
            </a:r>
            <a:endParaRPr sz="900" dirty="0"/>
          </a:p>
        </p:txBody>
      </p:sp>
      <p:sp>
        <p:nvSpPr>
          <p:cNvPr id="140" name="Google Shape;140;p5"/>
          <p:cNvSpPr txBox="1"/>
          <p:nvPr/>
        </p:nvSpPr>
        <p:spPr>
          <a:xfrm>
            <a:off x="3029202" y="1233898"/>
            <a:ext cx="2648840" cy="536838"/>
          </a:xfrm>
          <a:prstGeom prst="rect">
            <a:avLst/>
          </a:prstGeom>
          <a:solidFill>
            <a:srgbClr val="FECE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II</a:t>
            </a: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ЭТАП – 2019-2021 гг. </a:t>
            </a:r>
          </a:p>
          <a:p>
            <a:pPr lvl="0" algn="ctr">
              <a:lnSpc>
                <a:spcPct val="107000"/>
              </a:lnSpc>
            </a:pPr>
            <a:r>
              <a:rPr lang="ru-RU" sz="9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Поиск и внедрение механизма вовлечения в систему АФК и АС</a:t>
            </a:r>
            <a:endParaRPr sz="900" dirty="0"/>
          </a:p>
        </p:txBody>
      </p:sp>
      <p:sp>
        <p:nvSpPr>
          <p:cNvPr id="142" name="Google Shape;142;p5"/>
          <p:cNvSpPr txBox="1"/>
          <p:nvPr/>
        </p:nvSpPr>
        <p:spPr>
          <a:xfrm>
            <a:off x="5878350" y="2107577"/>
            <a:ext cx="2983933" cy="220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Clr>
                <a:srgbClr val="B2B3B3"/>
              </a:buClr>
              <a:buSzPts val="12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Федеральная модельная площадка по обобщению и распространению опыта по вовлечению различных категорий населения («фокус группа» - «Адаптивная физическая культура») в занятия физической культурой и спортом:</a:t>
            </a:r>
          </a:p>
          <a:p>
            <a:pPr marL="171450" lvl="0" indent="-171450">
              <a:buClr>
                <a:srgbClr val="B2B3B3"/>
              </a:buClr>
              <a:buSzPts val="1200"/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Выделение из ведомственного перечня услуги «физическая реабилитация»</a:t>
            </a:r>
          </a:p>
          <a:p>
            <a:pPr marL="17145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Расчет нормирования затрат</a:t>
            </a: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Организация совместных занятий с семьёй</a:t>
            </a:r>
          </a:p>
          <a:p>
            <a:pPr marL="171450" lvl="0" indent="-171450">
              <a:buClr>
                <a:srgbClr val="B2B3B3"/>
              </a:buClr>
              <a:buSzPts val="12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6760" y="3229608"/>
            <a:ext cx="2789920" cy="1427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Google Shape;141;p5"/>
          <p:cNvSpPr txBox="1"/>
          <p:nvPr/>
        </p:nvSpPr>
        <p:spPr>
          <a:xfrm>
            <a:off x="2882827" y="2107577"/>
            <a:ext cx="2941590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Федеральная экспериментальная площадка по разработке моделей и механизмов вовлечения инвалидов и лиц с ограниченными возможностями здоровья в занятия физической культурой и спортом (фокус-группа «Адаптивная физическая культура»):</a:t>
            </a:r>
          </a:p>
          <a:p>
            <a:pPr marL="214313" lvl="0" indent="-214313">
              <a:buClr>
                <a:srgbClr val="B2B3B3"/>
              </a:buClr>
              <a:buSzPts val="1200"/>
              <a:buFont typeface="Arial"/>
              <a:buChar char="•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Разработка программ физкультурно-оздоровительной направленности</a:t>
            </a: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cs typeface="Verdana"/>
                <a:sym typeface="Verdana"/>
              </a:rPr>
              <a:t>Апробация программ физкультурно-оздоровительной направленности</a:t>
            </a: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endParaRPr sz="900" dirty="0">
              <a:solidFill>
                <a:srgbClr val="4F4F4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sym typeface="Verdana"/>
              </a:rPr>
              <a:t>Масштабирование реализации программ физкультурно-оздоровительной направленности</a:t>
            </a: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endParaRPr lang="ru-RU" sz="900" dirty="0">
              <a:solidFill>
                <a:srgbClr val="4F4F4F"/>
              </a:solidFill>
              <a:latin typeface="Verdana"/>
              <a:ea typeface="Verdana"/>
              <a:sym typeface="Verdana"/>
            </a:endParaRPr>
          </a:p>
          <a:p>
            <a:pPr marL="171450" lvl="0" indent="-171450">
              <a:buClr>
                <a:srgbClr val="B2B3B3"/>
              </a:buClr>
              <a:buSzPts val="1200"/>
              <a:buFont typeface="Verdana" panose="020B0604030504040204" pitchFamily="34" charset="0"/>
              <a:buChar char="–"/>
            </a:pPr>
            <a:r>
              <a:rPr lang="ru-RU" sz="900" dirty="0">
                <a:solidFill>
                  <a:srgbClr val="4F4F4F"/>
                </a:solidFill>
                <a:latin typeface="Verdana"/>
                <a:ea typeface="Verdana"/>
                <a:sym typeface="Verdana"/>
              </a:rPr>
              <a:t>Методическое и материальное сопровождение программ физкультурно-оздоровительной направленности </a:t>
            </a:r>
            <a:endParaRPr sz="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3D272-A072-6F4E-34AA-2DF6ED70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F0EC79-EC68-3137-1CC2-E8F20B9C2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442519" y="701765"/>
            <a:ext cx="5107990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РЕЗУЛЬТАТЫ РАБОТЫ СИСТЕМЫ</a:t>
            </a:r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677" y="1022704"/>
            <a:ext cx="4725511" cy="3979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23" y="1251652"/>
            <a:ext cx="3944601" cy="2395601"/>
          </a:xfrm>
          <a:prstGeom prst="rect">
            <a:avLst/>
          </a:prstGeom>
        </p:spPr>
      </p:pic>
      <p:sp>
        <p:nvSpPr>
          <p:cNvPr id="150" name="Google Shape;150;p6"/>
          <p:cNvSpPr txBox="1"/>
          <p:nvPr/>
        </p:nvSpPr>
        <p:spPr>
          <a:xfrm>
            <a:off x="293677" y="1022704"/>
            <a:ext cx="4818954" cy="408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22 муниципальных образования</a:t>
            </a: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107 программ ФОН</a:t>
            </a: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35 организаций </a:t>
            </a:r>
            <a:r>
              <a:rPr lang="ru-RU" sz="1200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ФКиС</a:t>
            </a: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включены в региональную систему комплексного сопровождения людей с инвалидностью </a:t>
            </a: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2679 человек, вовлеченных в занятия АФК, из них 1421 - дети</a:t>
            </a: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11 некоммерческих организаций </a:t>
            </a: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включение в региональный перечень государственных (муниципальных) услуг Ханты-Мансийского автономного округа – Югры новых работ: </a:t>
            </a:r>
          </a:p>
          <a:p>
            <a:pPr marL="228600" lvl="1" indent="-228600">
              <a:lnSpc>
                <a:spcPct val="120000"/>
              </a:lnSpc>
              <a:buClr>
                <a:srgbClr val="FECE0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«Информирование и консультирование инвалида и членов его семьи по вопросам адаптивной физической культуры и адаптивного спорта»</a:t>
            </a:r>
          </a:p>
          <a:p>
            <a:pPr marL="228600" lvl="1" indent="-228600">
              <a:lnSpc>
                <a:spcPct val="120000"/>
              </a:lnSpc>
              <a:buClr>
                <a:srgbClr val="FECE00"/>
              </a:buClr>
              <a:buSzPct val="100000"/>
              <a:buFont typeface="+mj-lt"/>
              <a:buAutoNum type="arabicPeriod"/>
            </a:pP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«Организация и проведение физической реабилитации для инвалида (ребенка-инвалида), людей с ОВЗ, в том числе с участием членов их семей и/или сопровождающих» </a:t>
            </a:r>
            <a:endParaRPr sz="1000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F1FC0-2473-03AF-6158-E808E1091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F945CD-E6A5-AE6D-641F-9C2C45001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75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/>
        </p:nvSpPr>
        <p:spPr>
          <a:xfrm>
            <a:off x="1331651" y="3094702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3"/>
          <a:srcRect l="2582" t="766" r="8360" b="4001"/>
          <a:stretch>
            <a:fillRect/>
          </a:stretch>
        </p:blipFill>
        <p:spPr>
          <a:xfrm rot="-5400000">
            <a:off x="524405" y="2265393"/>
            <a:ext cx="2129124" cy="170755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3"/>
          <a:srcRect l="2582" t="766" r="8360" b="4001"/>
          <a:stretch>
            <a:fillRect/>
          </a:stretch>
        </p:blipFill>
        <p:spPr>
          <a:xfrm rot="-5400000">
            <a:off x="1410338" y="2808601"/>
            <a:ext cx="1700660" cy="1363924"/>
          </a:xfrm>
          <a:prstGeom prst="rect">
            <a:avLst/>
          </a:prstGeom>
        </p:spPr>
      </p:pic>
      <p:sp>
        <p:nvSpPr>
          <p:cNvPr id="12" name="TextBox 21"/>
          <p:cNvSpPr txBox="1"/>
          <p:nvPr/>
        </p:nvSpPr>
        <p:spPr>
          <a:xfrm>
            <a:off x="491123" y="1310790"/>
            <a:ext cx="3903237" cy="49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4 программы физкультурно-оздоровительной направленности удостоены знака качества</a:t>
            </a:r>
          </a:p>
          <a:p>
            <a:pPr algn="ctr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«Лучшее </a:t>
            </a:r>
            <a:r>
              <a:rPr lang="en-US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–</a:t>
            </a: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детям» 2018 г., 2019 г., 2020 г., 2022 г.</a:t>
            </a:r>
            <a:endParaRPr lang="en-US" sz="900" b="1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07" y="2097588"/>
            <a:ext cx="3648639" cy="2558044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4942143" y="1338531"/>
            <a:ext cx="3805403" cy="332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 место в Федеральном проекте </a:t>
            </a:r>
            <a:r>
              <a:rPr lang="ru-RU" sz="900" b="1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ФизкультРАСС</a:t>
            </a: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</a:p>
          <a:p>
            <a:pPr algn="ctr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900" b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«Ни минуты не теряя, мы здоровье укрепляем!» 2022 г. </a:t>
            </a:r>
            <a:endParaRPr lang="en-US" sz="900" b="1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rcRect l="2582" t="766" r="8360" b="4001"/>
          <a:stretch>
            <a:fillRect/>
          </a:stretch>
        </p:blipFill>
        <p:spPr>
          <a:xfrm rot="-5400000">
            <a:off x="2159513" y="3352793"/>
            <a:ext cx="1304391" cy="1046118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3"/>
          <a:srcRect l="2582" t="766" r="8360" b="4001"/>
          <a:stretch>
            <a:fillRect/>
          </a:stretch>
        </p:blipFill>
        <p:spPr>
          <a:xfrm rot="-5400000">
            <a:off x="2744166" y="3717725"/>
            <a:ext cx="1040963" cy="8348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CCB8AB-C81A-D321-F35C-16EC11C7B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64A83-0C87-3EA6-C5BA-C816A39456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 amt="20000"/>
          </a:blip>
          <a:srcRect l="20863" r="20736" b="989"/>
          <a:stretch/>
        </p:blipFill>
        <p:spPr>
          <a:xfrm rot="5400000">
            <a:off x="4827269" y="826770"/>
            <a:ext cx="5143502" cy="348996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455378" y="882261"/>
            <a:ext cx="52832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РЕСУРСНОЕ ОБЕСПЕЧЕНИЕ СИСТЕМЫ</a:t>
            </a:r>
            <a:endParaRPr dirty="0"/>
          </a:p>
        </p:txBody>
      </p:sp>
      <p:sp>
        <p:nvSpPr>
          <p:cNvPr id="161" name="Google Shape;161;p7"/>
          <p:cNvSpPr txBox="1"/>
          <p:nvPr/>
        </p:nvSpPr>
        <p:spPr>
          <a:xfrm>
            <a:off x="451328" y="1849290"/>
            <a:ext cx="5028462" cy="2419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Государственная программа Российской Федерации «Доступная среда»</a:t>
            </a:r>
          </a:p>
          <a:p>
            <a:pPr lvl="0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2 071 800 рублей</a:t>
            </a: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Государственная программа Ханты-Мансийского автономного округа - Югры «Социальное и демографическое развитие» </a:t>
            </a:r>
          </a:p>
          <a:p>
            <a:pPr lvl="0"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10 649 127 рублей</a:t>
            </a:r>
            <a:endParaRPr b="1" i="1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3FA296-82CB-DF47-C620-7601B79A7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20"/>
          <a:stretch/>
        </p:blipFill>
        <p:spPr>
          <a:xfrm>
            <a:off x="5654038" y="3185410"/>
            <a:ext cx="3315715" cy="19043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769971-CD72-63CD-2C1B-0FA173EAF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96" b="5178"/>
          <a:stretch/>
        </p:blipFill>
        <p:spPr>
          <a:xfrm>
            <a:off x="5654038" y="1227318"/>
            <a:ext cx="3315715" cy="19043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AC6522-8E3B-845B-9B17-EDB962633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B43CA-FC76-557F-0609-D74AC56073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 amt="20000"/>
          </a:blip>
          <a:srcRect l="20863" r="20736" b="989"/>
          <a:stretch/>
        </p:blipFill>
        <p:spPr>
          <a:xfrm rot="5400000">
            <a:off x="6549390" y="2548891"/>
            <a:ext cx="5143502" cy="4571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7"/>
          <p:cNvSpPr txBox="1"/>
          <p:nvPr/>
        </p:nvSpPr>
        <p:spPr>
          <a:xfrm>
            <a:off x="1331651" y="2630010"/>
            <a:ext cx="184731" cy="248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7"/>
          <p:cNvSpPr txBox="1"/>
          <p:nvPr/>
        </p:nvSpPr>
        <p:spPr>
          <a:xfrm>
            <a:off x="381579" y="73473"/>
            <a:ext cx="5283284" cy="38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FF8100"/>
                </a:solidFill>
                <a:latin typeface="Verdana"/>
                <a:ea typeface="Verdana"/>
                <a:cs typeface="Verdana"/>
                <a:sym typeface="Verdana"/>
              </a:rPr>
              <a:t>РЕСУРСНОЕ ОБЕСПЕЧЕНИЕ СИСТЕМЫ</a:t>
            </a:r>
            <a:endParaRPr dirty="0"/>
          </a:p>
        </p:txBody>
      </p:sp>
      <p:sp>
        <p:nvSpPr>
          <p:cNvPr id="161" name="Google Shape;161;p7"/>
          <p:cNvSpPr txBox="1"/>
          <p:nvPr/>
        </p:nvSpPr>
        <p:spPr>
          <a:xfrm>
            <a:off x="372361" y="73473"/>
            <a:ext cx="5028462" cy="79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endParaRPr lang="ru-RU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71450" indent="-171450">
              <a:lnSpc>
                <a:spcPct val="120000"/>
              </a:lnSpc>
              <a:buClr>
                <a:srgbClr val="FECE00"/>
              </a:buClr>
              <a:buSzPct val="200000"/>
              <a:buFont typeface="Arial"/>
              <a:buChar char="•"/>
            </a:pPr>
            <a:r>
              <a:rPr lang="ru-RU" sz="1200" dirty="0" err="1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Грантовая</a:t>
            </a: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поддержка </a:t>
            </a:r>
            <a:endParaRPr lang="ru-RU" sz="1200" dirty="0" smtClean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20000"/>
              </a:lnSpc>
              <a:buClr>
                <a:srgbClr val="FECE00"/>
              </a:buClr>
              <a:buSzPct val="200000"/>
            </a:pPr>
            <a:r>
              <a:rPr lang="ru-RU" sz="1200" b="1" i="1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12 </a:t>
            </a:r>
            <a:r>
              <a:rPr lang="ru-RU" sz="1200" b="1" i="1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480 866 рублей </a:t>
            </a:r>
            <a:r>
              <a:rPr lang="ru-RU" sz="1200" dirty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гранты Президента </a:t>
            </a:r>
            <a:r>
              <a:rPr lang="ru-RU" sz="1200" dirty="0" smtClean="0">
                <a:solidFill>
                  <a:srgbClr val="4F4F4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РФ</a:t>
            </a:r>
            <a:endParaRPr lang="ru-RU" sz="1200" dirty="0">
              <a:solidFill>
                <a:srgbClr val="4F4F4F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AC6522-8E3B-845B-9B17-EDB962633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27" y="178379"/>
            <a:ext cx="619565" cy="5675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BB43CA-FC76-557F-0609-D74AC56073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32" y="179503"/>
            <a:ext cx="658943" cy="5663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294949"/>
              </p:ext>
            </p:extLst>
          </p:nvPr>
        </p:nvGraphicFramePr>
        <p:xfrm>
          <a:off x="225751" y="858692"/>
          <a:ext cx="8504021" cy="4251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816867">
                  <a:extLst>
                    <a:ext uri="{9D8B030D-6E8A-4147-A177-3AD203B41FA5}">
                      <a16:colId xmlns:a16="http://schemas.microsoft.com/office/drawing/2014/main" val="275587503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4100093463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2083422625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3175334915"/>
                    </a:ext>
                  </a:extLst>
                </a:gridCol>
                <a:gridCol w="2648326">
                  <a:extLst>
                    <a:ext uri="{9D8B030D-6E8A-4147-A177-3AD203B41FA5}">
                      <a16:colId xmlns:a16="http://schemas.microsoft.com/office/drawing/2014/main" val="2203246225"/>
                    </a:ext>
                  </a:extLst>
                </a:gridCol>
              </a:tblGrid>
              <a:tr h="55034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НКО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Город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проекта</a:t>
                      </a:r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Сумма грантовой поддержки, руб.</a:t>
                      </a:r>
                      <a:endParaRPr lang="ru-RU" sz="9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Наименование программы физкультурно-оздоровительной направленности</a:t>
                      </a:r>
                      <a:endParaRPr lang="ru-RU" sz="900" b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ru-RU" sz="900" b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976613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Фонд поддержки и развития массового спорта ХМАО-Югры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Мегион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"Баланс жизни"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1 894 550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Программа реабилитации для детей и подростков с инвалидностью посредством роллер-спорта и беговых лыж</a:t>
                      </a:r>
                      <a:endParaRPr lang="ru-RU" sz="9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033596"/>
                  </a:ext>
                </a:extLst>
              </a:tr>
              <a:tr h="668278"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Региональная общественная организация «Центр адаптивного спорта и здоровья» ХМАО-Югры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Советский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"ДЖИН- Двигайся, Живи и Надейся"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500 000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по организации спортивно-оздоровительного клуба для детей инвалидов и молодых инвалидов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95965"/>
                  </a:ext>
                </a:extLst>
              </a:tr>
              <a:tr h="78620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РОО ХМАО-Югры "Федерация спорта лиц с поражением ОДА"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Сургут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«Шаг по-новому»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491 535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 средствами АФК для детей-инвалидов и инвалидов старше 18 лет с поражением опорно-двигательного аппарата "Реабилитационные шаги"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528408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Региональное общественное движение инвалидов «ПЛАНЕТА СПОРТ» ХМАО-Югры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Югорск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"Волейбол сидя окрыляет и объединяет"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2 592 294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Программа физкультурно-оздоровительной направленности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198830"/>
                  </a:ext>
                </a:extLst>
              </a:tr>
              <a:tr h="55034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Некоммерческое партнерство «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Следж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-хоккейный клуб «Югра» 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г. Ханты-Мансийск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«Наши сани едут сами»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793 322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Реабилитация,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абилитация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 и социализация детей с инвалидностью посредством </a:t>
                      </a:r>
                      <a:r>
                        <a:rPr lang="ru-RU" sz="900" b="0" i="0" u="none" strike="noStrike" cap="none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следж</a:t>
                      </a:r>
                      <a:r>
                        <a:rPr lang="ru-RU" sz="900" b="0" i="0" u="none" strike="noStrike" cap="none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  <a:sym typeface="Arial"/>
                        </a:rPr>
                        <a:t>-хоккея в рамках программы «Наши сани едут сами»</a:t>
                      </a:r>
                      <a:endParaRPr lang="ru-RU" sz="900" b="0" i="0" u="none" strike="noStrike" cap="none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687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33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1329</Words>
  <Application>Microsoft Office PowerPoint</Application>
  <PresentationFormat>Экран (16:9)</PresentationFormat>
  <Paragraphs>196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Логинова</cp:lastModifiedBy>
  <cp:revision>109</cp:revision>
  <cp:lastPrinted>2023-03-31T10:39:03Z</cp:lastPrinted>
  <dcterms:created xsi:type="dcterms:W3CDTF">2022-08-21T12:36:01Z</dcterms:created>
  <dcterms:modified xsi:type="dcterms:W3CDTF">2023-04-12T11:31:44Z</dcterms:modified>
</cp:coreProperties>
</file>