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</p:sldIdLst>
  <p:sldSz cx="9906000" cy="6858000" type="A4"/>
  <p:notesSz cx="6858000" cy="9144000"/>
  <p:defaultTextStyle>
    <a:defPPr>
      <a:defRPr lang="ru-RU"/>
    </a:defPPr>
    <a:lvl1pPr marL="0" algn="l" defTabSz="957700" rtl="0" eaLnBrk="1" latinLnBrk="0" hangingPunct="1">
      <a:defRPr sz="1833" kern="1200">
        <a:solidFill>
          <a:schemeClr val="tx1"/>
        </a:solidFill>
        <a:latin typeface="+mn-lt"/>
        <a:ea typeface="+mn-ea"/>
        <a:cs typeface="+mn-cs"/>
      </a:defRPr>
    </a:lvl1pPr>
    <a:lvl2pPr marL="478849" algn="l" defTabSz="957700" rtl="0" eaLnBrk="1" latinLnBrk="0" hangingPunct="1">
      <a:defRPr sz="1833" kern="1200">
        <a:solidFill>
          <a:schemeClr val="tx1"/>
        </a:solidFill>
        <a:latin typeface="+mn-lt"/>
        <a:ea typeface="+mn-ea"/>
        <a:cs typeface="+mn-cs"/>
      </a:defRPr>
    </a:lvl2pPr>
    <a:lvl3pPr marL="957700" algn="l" defTabSz="957700" rtl="0" eaLnBrk="1" latinLnBrk="0" hangingPunct="1">
      <a:defRPr sz="1833" kern="1200">
        <a:solidFill>
          <a:schemeClr val="tx1"/>
        </a:solidFill>
        <a:latin typeface="+mn-lt"/>
        <a:ea typeface="+mn-ea"/>
        <a:cs typeface="+mn-cs"/>
      </a:defRPr>
    </a:lvl3pPr>
    <a:lvl4pPr marL="1436550" algn="l" defTabSz="957700" rtl="0" eaLnBrk="1" latinLnBrk="0" hangingPunct="1">
      <a:defRPr sz="1833" kern="1200">
        <a:solidFill>
          <a:schemeClr val="tx1"/>
        </a:solidFill>
        <a:latin typeface="+mn-lt"/>
        <a:ea typeface="+mn-ea"/>
        <a:cs typeface="+mn-cs"/>
      </a:defRPr>
    </a:lvl4pPr>
    <a:lvl5pPr marL="1915399" algn="l" defTabSz="957700" rtl="0" eaLnBrk="1" latinLnBrk="0" hangingPunct="1">
      <a:defRPr sz="1833" kern="1200">
        <a:solidFill>
          <a:schemeClr val="tx1"/>
        </a:solidFill>
        <a:latin typeface="+mn-lt"/>
        <a:ea typeface="+mn-ea"/>
        <a:cs typeface="+mn-cs"/>
      </a:defRPr>
    </a:lvl5pPr>
    <a:lvl6pPr marL="2394250" algn="l" defTabSz="957700" rtl="0" eaLnBrk="1" latinLnBrk="0" hangingPunct="1">
      <a:defRPr sz="1833" kern="1200">
        <a:solidFill>
          <a:schemeClr val="tx1"/>
        </a:solidFill>
        <a:latin typeface="+mn-lt"/>
        <a:ea typeface="+mn-ea"/>
        <a:cs typeface="+mn-cs"/>
      </a:defRPr>
    </a:lvl6pPr>
    <a:lvl7pPr marL="2873099" algn="l" defTabSz="957700" rtl="0" eaLnBrk="1" latinLnBrk="0" hangingPunct="1">
      <a:defRPr sz="1833" kern="1200">
        <a:solidFill>
          <a:schemeClr val="tx1"/>
        </a:solidFill>
        <a:latin typeface="+mn-lt"/>
        <a:ea typeface="+mn-ea"/>
        <a:cs typeface="+mn-cs"/>
      </a:defRPr>
    </a:lvl7pPr>
    <a:lvl8pPr marL="3351950" algn="l" defTabSz="957700" rtl="0" eaLnBrk="1" latinLnBrk="0" hangingPunct="1">
      <a:defRPr sz="1833" kern="1200">
        <a:solidFill>
          <a:schemeClr val="tx1"/>
        </a:solidFill>
        <a:latin typeface="+mn-lt"/>
        <a:ea typeface="+mn-ea"/>
        <a:cs typeface="+mn-cs"/>
      </a:defRPr>
    </a:lvl8pPr>
    <a:lvl9pPr marL="3830798" algn="l" defTabSz="957700" rtl="0" eaLnBrk="1" latinLnBrk="0" hangingPunct="1">
      <a:defRPr sz="18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лашова Татьяна Сергеевна" initials="БТС" lastIdx="8" clrIdx="0">
    <p:extLst>
      <p:ext uri="{19B8F6BF-5375-455C-9EA6-DF929625EA0E}">
        <p15:presenceInfo xmlns:p15="http://schemas.microsoft.com/office/powerpoint/2012/main" userId="S-1-5-21-744344963-2494446924-3180816502-140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200"/>
    <a:srgbClr val="1DC4FF"/>
    <a:srgbClr val="99FF33"/>
    <a:srgbClr val="0099FF"/>
    <a:srgbClr val="6D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2907" autoAdjust="0"/>
  </p:normalViewPr>
  <p:slideViewPr>
    <p:cSldViewPr>
      <p:cViewPr varScale="1">
        <p:scale>
          <a:sx n="95" d="100"/>
          <a:sy n="95" d="100"/>
        </p:scale>
        <p:origin x="1836" y="66"/>
      </p:cViewPr>
      <p:guideLst>
        <p:guide orient="horz" pos="2161"/>
        <p:guide pos="3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3A65E-45E2-41AE-84B2-699519E29FB9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8523B-0071-4D6E-A7B8-A200722A1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757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37883" algn="l" defTabSz="16757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75765" algn="l" defTabSz="16757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513648" algn="l" defTabSz="16757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51531" algn="l" defTabSz="16757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189413" algn="l" defTabSz="16757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27296" algn="l" defTabSz="16757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65178" algn="l" defTabSz="16757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703061" algn="l" defTabSz="16757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8523B-0071-4D6E-A7B8-A200722A17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7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 описание проекта добавь, что виртуальные</a:t>
            </a:r>
            <a:r>
              <a:rPr lang="ru-RU" baseline="0" smtClean="0"/>
              <a:t> туры создаются в соответствии с утвержденными ППТ.</a:t>
            </a:r>
          </a:p>
          <a:p>
            <a:endParaRPr lang="ru-RU" baseline="0" smtClean="0"/>
          </a:p>
          <a:p>
            <a:r>
              <a:rPr lang="ru-RU" baseline="0" smtClean="0"/>
              <a:t>Все заголовки выровняй по левому краю.</a:t>
            </a:r>
          </a:p>
          <a:p>
            <a:endParaRPr lang="ru-RU" baseline="0" smtClean="0"/>
          </a:p>
          <a:p>
            <a:r>
              <a:rPr lang="ru-RU" baseline="0" smtClean="0"/>
              <a:t>Также здесь укажи, что входит в функционал проекта:</a:t>
            </a:r>
            <a:br>
              <a:rPr lang="ru-RU" baseline="0" smtClean="0"/>
            </a:br>
            <a:r>
              <a:rPr lang="ru-RU" baseline="0" smtClean="0"/>
              <a:t>- возможность прогуляться по району в формате компьютерной игры</a:t>
            </a:r>
          </a:p>
          <a:p>
            <a:pPr marL="342900" indent="-342900">
              <a:buFontTx/>
              <a:buChar char="-"/>
            </a:pPr>
            <a:r>
              <a:rPr lang="ru-RU" baseline="0" smtClean="0"/>
              <a:t>Сравнить в формате было/стало</a:t>
            </a:r>
          </a:p>
          <a:p>
            <a:pPr marL="342900" indent="-342900">
              <a:buFontTx/>
              <a:buChar char="-"/>
            </a:pPr>
            <a:r>
              <a:rPr lang="ru-RU" baseline="0" smtClean="0"/>
              <a:t>Прочитать информацию об объектах</a:t>
            </a:r>
          </a:p>
          <a:p>
            <a:pPr marL="342900" indent="-342900">
              <a:buFontTx/>
              <a:buChar char="-"/>
            </a:pPr>
            <a:r>
              <a:rPr lang="ru-RU" baseline="0" smtClean="0"/>
              <a:t>Посмотреть в режиме полета</a:t>
            </a:r>
          </a:p>
          <a:p>
            <a:pPr marL="342900" indent="-342900">
              <a:buFontTx/>
              <a:buChar char="-"/>
            </a:pPr>
            <a:r>
              <a:rPr lang="ru-RU" baseline="0" smtClean="0"/>
              <a:t>Посмотреть в режиме 3д </a:t>
            </a:r>
          </a:p>
          <a:p>
            <a:pPr marL="342900" indent="-342900">
              <a:buFontTx/>
              <a:buChar char="-"/>
            </a:pPr>
            <a:r>
              <a:rPr lang="ru-RU" baseline="0" smtClean="0"/>
              <a:t>Посмотреть карту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8523B-0071-4D6E-A7B8-A200722A17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7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8523B-0071-4D6E-A7B8-A200722A17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4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8523B-0071-4D6E-A7B8-A200722A17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0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8523B-0071-4D6E-A7B8-A200722A17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0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8523B-0071-4D6E-A7B8-A200722A17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4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3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2" y="3886204"/>
            <a:ext cx="6934202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4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6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0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584845" y="234952"/>
            <a:ext cx="801424" cy="49942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8860" y="234952"/>
            <a:ext cx="2240888" cy="49942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4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1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8" y="4406907"/>
            <a:ext cx="8420100" cy="1362075"/>
          </a:xfrm>
        </p:spPr>
        <p:txBody>
          <a:bodyPr anchor="t"/>
          <a:lstStyle>
            <a:lvl1pPr algn="l">
              <a:defRPr sz="38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8" y="2906719"/>
            <a:ext cx="8420100" cy="1500186"/>
          </a:xfrm>
        </p:spPr>
        <p:txBody>
          <a:bodyPr anchor="b"/>
          <a:lstStyle>
            <a:lvl1pPr marL="0" indent="0">
              <a:buNone/>
              <a:defRPr sz="1861">
                <a:solidFill>
                  <a:schemeClr val="tx1">
                    <a:tint val="75000"/>
                  </a:schemeClr>
                </a:solidFill>
              </a:defRPr>
            </a:lvl1pPr>
            <a:lvl2pPr marL="442091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2pPr>
            <a:lvl3pPr marL="884180" indent="0">
              <a:buNone/>
              <a:defRPr sz="1523">
                <a:solidFill>
                  <a:schemeClr val="tx1">
                    <a:tint val="75000"/>
                  </a:schemeClr>
                </a:solidFill>
              </a:defRPr>
            </a:lvl3pPr>
            <a:lvl4pPr marL="132626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4pPr>
            <a:lvl5pPr marL="176836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5pPr>
            <a:lvl6pPr marL="2210451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6pPr>
            <a:lvl7pPr marL="2652540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7pPr>
            <a:lvl8pPr marL="3094631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8pPr>
            <a:lvl9pPr marL="3536718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1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8859" y="1366837"/>
            <a:ext cx="1520296" cy="3862388"/>
          </a:xfrm>
        </p:spPr>
        <p:txBody>
          <a:bodyPr/>
          <a:lstStyle>
            <a:lvl1pPr>
              <a:defRPr sz="2707"/>
            </a:lvl1pPr>
            <a:lvl2pPr>
              <a:defRPr sz="2369"/>
            </a:lvl2pPr>
            <a:lvl3pPr>
              <a:defRPr sz="1861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64256" y="1366837"/>
            <a:ext cx="1522015" cy="3862388"/>
          </a:xfrm>
        </p:spPr>
        <p:txBody>
          <a:bodyPr/>
          <a:lstStyle>
            <a:lvl1pPr>
              <a:defRPr sz="2707"/>
            </a:lvl1pPr>
            <a:lvl2pPr>
              <a:defRPr sz="2369"/>
            </a:lvl2pPr>
            <a:lvl3pPr>
              <a:defRPr sz="1861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0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4645"/>
            <a:ext cx="8915400" cy="114299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4" y="1535120"/>
            <a:ext cx="4376871" cy="63976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42091" indent="0">
              <a:buNone/>
              <a:defRPr sz="1861" b="1"/>
            </a:lvl2pPr>
            <a:lvl3pPr marL="884180" indent="0">
              <a:buNone/>
              <a:defRPr sz="1692" b="1"/>
            </a:lvl3pPr>
            <a:lvl4pPr marL="1326269" indent="0">
              <a:buNone/>
              <a:defRPr sz="1523" b="1"/>
            </a:lvl4pPr>
            <a:lvl5pPr marL="1768360" indent="0">
              <a:buNone/>
              <a:defRPr sz="1523" b="1"/>
            </a:lvl5pPr>
            <a:lvl6pPr marL="2210451" indent="0">
              <a:buNone/>
              <a:defRPr sz="1523" b="1"/>
            </a:lvl6pPr>
            <a:lvl7pPr marL="2652540" indent="0">
              <a:buNone/>
              <a:defRPr sz="1523" b="1"/>
            </a:lvl7pPr>
            <a:lvl8pPr marL="3094631" indent="0">
              <a:buNone/>
              <a:defRPr sz="1523" b="1"/>
            </a:lvl8pPr>
            <a:lvl9pPr marL="3536718" indent="0">
              <a:buNone/>
              <a:defRPr sz="15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871" cy="3951289"/>
          </a:xfrm>
        </p:spPr>
        <p:txBody>
          <a:bodyPr/>
          <a:lstStyle>
            <a:lvl1pPr>
              <a:defRPr sz="2369"/>
            </a:lvl1pPr>
            <a:lvl2pPr>
              <a:defRPr sz="1861"/>
            </a:lvl2pPr>
            <a:lvl3pPr>
              <a:defRPr sz="1692"/>
            </a:lvl3pPr>
            <a:lvl4pPr>
              <a:defRPr sz="1523"/>
            </a:lvl4pPr>
            <a:lvl5pPr>
              <a:defRPr sz="1523"/>
            </a:lvl5pPr>
            <a:lvl6pPr>
              <a:defRPr sz="1523"/>
            </a:lvl6pPr>
            <a:lvl7pPr>
              <a:defRPr sz="1523"/>
            </a:lvl7pPr>
            <a:lvl8pPr>
              <a:defRPr sz="1523"/>
            </a:lvl8pPr>
            <a:lvl9pPr>
              <a:defRPr sz="15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20"/>
            <a:ext cx="4378588" cy="63976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42091" indent="0">
              <a:buNone/>
              <a:defRPr sz="1861" b="1"/>
            </a:lvl2pPr>
            <a:lvl3pPr marL="884180" indent="0">
              <a:buNone/>
              <a:defRPr sz="1692" b="1"/>
            </a:lvl3pPr>
            <a:lvl4pPr marL="1326269" indent="0">
              <a:buNone/>
              <a:defRPr sz="1523" b="1"/>
            </a:lvl4pPr>
            <a:lvl5pPr marL="1768360" indent="0">
              <a:buNone/>
              <a:defRPr sz="1523" b="1"/>
            </a:lvl5pPr>
            <a:lvl6pPr marL="2210451" indent="0">
              <a:buNone/>
              <a:defRPr sz="1523" b="1"/>
            </a:lvl6pPr>
            <a:lvl7pPr marL="2652540" indent="0">
              <a:buNone/>
              <a:defRPr sz="1523" b="1"/>
            </a:lvl7pPr>
            <a:lvl8pPr marL="3094631" indent="0">
              <a:buNone/>
              <a:defRPr sz="1523" b="1"/>
            </a:lvl8pPr>
            <a:lvl9pPr marL="3536718" indent="0">
              <a:buNone/>
              <a:defRPr sz="15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8" cy="3951289"/>
          </a:xfrm>
        </p:spPr>
        <p:txBody>
          <a:bodyPr/>
          <a:lstStyle>
            <a:lvl1pPr>
              <a:defRPr sz="2369"/>
            </a:lvl1pPr>
            <a:lvl2pPr>
              <a:defRPr sz="1861"/>
            </a:lvl2pPr>
            <a:lvl3pPr>
              <a:defRPr sz="1692"/>
            </a:lvl3pPr>
            <a:lvl4pPr>
              <a:defRPr sz="1523"/>
            </a:lvl4pPr>
            <a:lvl5pPr>
              <a:defRPr sz="1523"/>
            </a:lvl5pPr>
            <a:lvl6pPr>
              <a:defRPr sz="1523"/>
            </a:lvl6pPr>
            <a:lvl7pPr>
              <a:defRPr sz="1523"/>
            </a:lvl7pPr>
            <a:lvl8pPr>
              <a:defRPr sz="1523"/>
            </a:lvl8pPr>
            <a:lvl9pPr>
              <a:defRPr sz="15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9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5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1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4" cy="1162049"/>
          </a:xfrm>
        </p:spPr>
        <p:txBody>
          <a:bodyPr anchor="b"/>
          <a:lstStyle>
            <a:lvl1pPr algn="l">
              <a:defRPr sz="18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50"/>
            <a:ext cx="5537729" cy="5853114"/>
          </a:xfrm>
        </p:spPr>
        <p:txBody>
          <a:bodyPr/>
          <a:lstStyle>
            <a:lvl1pPr>
              <a:defRPr sz="3046"/>
            </a:lvl1pPr>
            <a:lvl2pPr>
              <a:defRPr sz="2707"/>
            </a:lvl2pPr>
            <a:lvl3pPr>
              <a:defRPr sz="2369"/>
            </a:lvl3pPr>
            <a:lvl4pPr>
              <a:defRPr sz="1861"/>
            </a:lvl4pPr>
            <a:lvl5pPr>
              <a:defRPr sz="1861"/>
            </a:lvl5pPr>
            <a:lvl6pPr>
              <a:defRPr sz="1861"/>
            </a:lvl6pPr>
            <a:lvl7pPr>
              <a:defRPr sz="1861"/>
            </a:lvl7pPr>
            <a:lvl8pPr>
              <a:defRPr sz="1861"/>
            </a:lvl8pPr>
            <a:lvl9pPr>
              <a:defRPr sz="18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6"/>
            <a:ext cx="3259004" cy="4691063"/>
          </a:xfrm>
        </p:spPr>
        <p:txBody>
          <a:bodyPr/>
          <a:lstStyle>
            <a:lvl1pPr marL="0" indent="0">
              <a:buNone/>
              <a:defRPr sz="1354"/>
            </a:lvl1pPr>
            <a:lvl2pPr marL="442091" indent="0">
              <a:buNone/>
              <a:defRPr sz="1184"/>
            </a:lvl2pPr>
            <a:lvl3pPr marL="884180" indent="0">
              <a:buNone/>
              <a:defRPr sz="1015"/>
            </a:lvl3pPr>
            <a:lvl4pPr marL="1326269" indent="0">
              <a:buNone/>
              <a:defRPr sz="846"/>
            </a:lvl4pPr>
            <a:lvl5pPr marL="1768360" indent="0">
              <a:buNone/>
              <a:defRPr sz="846"/>
            </a:lvl5pPr>
            <a:lvl6pPr marL="2210451" indent="0">
              <a:buNone/>
              <a:defRPr sz="846"/>
            </a:lvl6pPr>
            <a:lvl7pPr marL="2652540" indent="0">
              <a:buNone/>
              <a:defRPr sz="846"/>
            </a:lvl7pPr>
            <a:lvl8pPr marL="3094631" indent="0">
              <a:buNone/>
              <a:defRPr sz="846"/>
            </a:lvl8pPr>
            <a:lvl9pPr marL="3536718" indent="0">
              <a:buNone/>
              <a:defRPr sz="8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9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7" y="4800606"/>
            <a:ext cx="5943600" cy="566737"/>
          </a:xfrm>
        </p:spPr>
        <p:txBody>
          <a:bodyPr anchor="b"/>
          <a:lstStyle>
            <a:lvl1pPr algn="l">
              <a:defRPr sz="18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7" y="612776"/>
            <a:ext cx="5943600" cy="4114800"/>
          </a:xfrm>
        </p:spPr>
        <p:txBody>
          <a:bodyPr/>
          <a:lstStyle>
            <a:lvl1pPr marL="0" indent="0">
              <a:buNone/>
              <a:defRPr sz="3046"/>
            </a:lvl1pPr>
            <a:lvl2pPr marL="442091" indent="0">
              <a:buNone/>
              <a:defRPr sz="2707"/>
            </a:lvl2pPr>
            <a:lvl3pPr marL="884180" indent="0">
              <a:buNone/>
              <a:defRPr sz="2369"/>
            </a:lvl3pPr>
            <a:lvl4pPr marL="1326269" indent="0">
              <a:buNone/>
              <a:defRPr sz="1861"/>
            </a:lvl4pPr>
            <a:lvl5pPr marL="1768360" indent="0">
              <a:buNone/>
              <a:defRPr sz="1861"/>
            </a:lvl5pPr>
            <a:lvl6pPr marL="2210451" indent="0">
              <a:buNone/>
              <a:defRPr sz="1861"/>
            </a:lvl6pPr>
            <a:lvl7pPr marL="2652540" indent="0">
              <a:buNone/>
              <a:defRPr sz="1861"/>
            </a:lvl7pPr>
            <a:lvl8pPr marL="3094631" indent="0">
              <a:buNone/>
              <a:defRPr sz="1861"/>
            </a:lvl8pPr>
            <a:lvl9pPr marL="3536718" indent="0">
              <a:buNone/>
              <a:defRPr sz="18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7" y="5367338"/>
            <a:ext cx="5943600" cy="804862"/>
          </a:xfrm>
        </p:spPr>
        <p:txBody>
          <a:bodyPr/>
          <a:lstStyle>
            <a:lvl1pPr marL="0" indent="0">
              <a:buNone/>
              <a:defRPr sz="1354"/>
            </a:lvl1pPr>
            <a:lvl2pPr marL="442091" indent="0">
              <a:buNone/>
              <a:defRPr sz="1184"/>
            </a:lvl2pPr>
            <a:lvl3pPr marL="884180" indent="0">
              <a:buNone/>
              <a:defRPr sz="1015"/>
            </a:lvl3pPr>
            <a:lvl4pPr marL="1326269" indent="0">
              <a:buNone/>
              <a:defRPr sz="846"/>
            </a:lvl4pPr>
            <a:lvl5pPr marL="1768360" indent="0">
              <a:buNone/>
              <a:defRPr sz="846"/>
            </a:lvl5pPr>
            <a:lvl6pPr marL="2210451" indent="0">
              <a:buNone/>
              <a:defRPr sz="846"/>
            </a:lvl6pPr>
            <a:lvl7pPr marL="2652540" indent="0">
              <a:buNone/>
              <a:defRPr sz="846"/>
            </a:lvl7pPr>
            <a:lvl8pPr marL="3094631" indent="0">
              <a:buNone/>
              <a:defRPr sz="846"/>
            </a:lvl8pPr>
            <a:lvl9pPr marL="3536718" indent="0">
              <a:buNone/>
              <a:defRPr sz="8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4645"/>
            <a:ext cx="8915400" cy="1142999"/>
          </a:xfrm>
          <a:prstGeom prst="rect">
            <a:avLst/>
          </a:prstGeom>
        </p:spPr>
        <p:txBody>
          <a:bodyPr vert="horz" lIns="52258" tIns="26129" rIns="52258" bIns="2612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3" y="1600200"/>
            <a:ext cx="8915400" cy="4525963"/>
          </a:xfrm>
          <a:prstGeom prst="rect">
            <a:avLst/>
          </a:prstGeom>
        </p:spPr>
        <p:txBody>
          <a:bodyPr vert="horz" lIns="52258" tIns="26129" rIns="52258" bIns="261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2" y="6356351"/>
            <a:ext cx="2311401" cy="365126"/>
          </a:xfrm>
          <a:prstGeom prst="rect">
            <a:avLst/>
          </a:prstGeom>
        </p:spPr>
        <p:txBody>
          <a:bodyPr vert="horz" lIns="52258" tIns="26129" rIns="52258" bIns="26129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5105-122C-4500-93F9-211E173A67D2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6" y="6356351"/>
            <a:ext cx="3136901" cy="365126"/>
          </a:xfrm>
          <a:prstGeom prst="rect">
            <a:avLst/>
          </a:prstGeom>
        </p:spPr>
        <p:txBody>
          <a:bodyPr vert="horz" lIns="52258" tIns="26129" rIns="52258" bIns="26129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5" y="6356351"/>
            <a:ext cx="2311401" cy="365126"/>
          </a:xfrm>
          <a:prstGeom prst="rect">
            <a:avLst/>
          </a:prstGeom>
        </p:spPr>
        <p:txBody>
          <a:bodyPr vert="horz" lIns="52258" tIns="26129" rIns="52258" bIns="26129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C76A-8322-468A-89B6-4C4E57D44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4180" rtl="0" eaLnBrk="1" latinLnBrk="0" hangingPunct="1">
        <a:spcBef>
          <a:spcPct val="0"/>
        </a:spcBef>
        <a:buNone/>
        <a:defRPr sz="42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566" indent="-331566" algn="l" defTabSz="88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46" kern="1200">
          <a:solidFill>
            <a:schemeClr val="tx1"/>
          </a:solidFill>
          <a:latin typeface="+mn-lt"/>
          <a:ea typeface="+mn-ea"/>
          <a:cs typeface="+mn-cs"/>
        </a:defRPr>
      </a:lvl1pPr>
      <a:lvl2pPr marL="718396" indent="-276307" algn="l" defTabSz="8841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7" kern="1200">
          <a:solidFill>
            <a:schemeClr val="tx1"/>
          </a:solidFill>
          <a:latin typeface="+mn-lt"/>
          <a:ea typeface="+mn-ea"/>
          <a:cs typeface="+mn-cs"/>
        </a:defRPr>
      </a:lvl2pPr>
      <a:lvl3pPr marL="1105226" indent="-221045" algn="l" defTabSz="88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47315" indent="-221045" algn="l" defTabSz="8841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1" kern="1200">
          <a:solidFill>
            <a:schemeClr val="tx1"/>
          </a:solidFill>
          <a:latin typeface="+mn-lt"/>
          <a:ea typeface="+mn-ea"/>
          <a:cs typeface="+mn-cs"/>
        </a:defRPr>
      </a:lvl4pPr>
      <a:lvl5pPr marL="1989405" indent="-221045" algn="l" defTabSz="88418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1" kern="1200">
          <a:solidFill>
            <a:schemeClr val="tx1"/>
          </a:solidFill>
          <a:latin typeface="+mn-lt"/>
          <a:ea typeface="+mn-ea"/>
          <a:cs typeface="+mn-cs"/>
        </a:defRPr>
      </a:lvl5pPr>
      <a:lvl6pPr marL="2431495" indent="-221045" algn="l" defTabSz="88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6pPr>
      <a:lvl7pPr marL="2873586" indent="-221045" algn="l" defTabSz="88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7pPr>
      <a:lvl8pPr marL="3315675" indent="-221045" algn="l" defTabSz="88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8pPr>
      <a:lvl9pPr marL="3757764" indent="-221045" algn="l" defTabSz="88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4180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1pPr>
      <a:lvl2pPr marL="442091" algn="l" defTabSz="884180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2pPr>
      <a:lvl3pPr marL="884180" algn="l" defTabSz="884180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3pPr>
      <a:lvl4pPr marL="1326269" algn="l" defTabSz="884180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4pPr>
      <a:lvl5pPr marL="1768360" algn="l" defTabSz="884180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5pPr>
      <a:lvl6pPr marL="2210451" algn="l" defTabSz="884180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6pPr>
      <a:lvl7pPr marL="2652540" algn="l" defTabSz="884180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7pPr>
      <a:lvl8pPr marL="3094631" algn="l" defTabSz="884180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8pPr>
      <a:lvl9pPr marL="3536718" algn="l" defTabSz="884180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16" y="1479629"/>
            <a:ext cx="6700961" cy="1489763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384" b="1" dirty="0" smtClean="0">
                <a:solidFill>
                  <a:schemeClr val="bg1"/>
                </a:solidFill>
                <a:latin typeface="ALS Hauss Medium" panose="02000000000000000000" pitchFamily="2" charset="0"/>
              </a:rPr>
              <a:t>Виртуальные туры </a:t>
            </a:r>
            <a:r>
              <a:rPr lang="ru-RU" sz="2400" dirty="0">
                <a:solidFill>
                  <a:schemeClr val="bg1"/>
                </a:solidFill>
                <a:latin typeface="ALS Hauss Medium" panose="02000000000000000000" pitchFamily="2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LS Hauss Medium" panose="02000000000000000000" pitchFamily="2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LS Hauss Medium" panose="02000000000000000000" pitchFamily="2" charset="0"/>
              </a:rPr>
              <a:t>по</a:t>
            </a:r>
            <a:r>
              <a:rPr lang="ru-RU" sz="2400" dirty="0" smtClean="0">
                <a:solidFill>
                  <a:schemeClr val="bg1"/>
                </a:solidFill>
                <a:latin typeface="ALS Hauss Medium" panose="02000000000000000000" pitchFamily="2" charset="0"/>
              </a:rPr>
              <a:t> программе </a:t>
            </a:r>
            <a:r>
              <a:rPr lang="ru-RU" sz="2400" dirty="0" smtClean="0">
                <a:solidFill>
                  <a:schemeClr val="bg1"/>
                </a:solidFill>
                <a:latin typeface="ALS Hauss Medium" panose="02000000000000000000" pitchFamily="2" charset="0"/>
              </a:rPr>
              <a:t>реновации</a:t>
            </a:r>
            <a:endParaRPr lang="ru-RU" sz="3384" dirty="0">
              <a:solidFill>
                <a:schemeClr val="bg1"/>
              </a:solidFill>
              <a:latin typeface="ALS Hauss Medium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916" y="5379611"/>
            <a:ext cx="3411399" cy="974685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</p:spTree>
    <p:extLst>
      <p:ext uri="{BB962C8B-B14F-4D97-AF65-F5344CB8AC3E}">
        <p14:creationId xmlns:p14="http://schemas.microsoft.com/office/powerpoint/2010/main" val="33425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16" y="528414"/>
            <a:ext cx="8486302" cy="483654"/>
          </a:xfrm>
        </p:spPr>
        <p:txBody>
          <a:bodyPr anchor="t">
            <a:noAutofit/>
          </a:bodyPr>
          <a:lstStyle/>
          <a:p>
            <a:pPr algn="l"/>
            <a:r>
              <a:rPr lang="ru-RU" sz="2707" b="1" dirty="0" smtClean="0">
                <a:solidFill>
                  <a:srgbClr val="0099FF"/>
                </a:solidFill>
                <a:latin typeface="ALS Hauss Medium" panose="02000000000000000000" pitchFamily="2" charset="0"/>
              </a:rPr>
              <a:t>ИДЕЯ ПРОЕКТА</a:t>
            </a:r>
            <a:endParaRPr lang="ru-RU" sz="1777" dirty="0">
              <a:solidFill>
                <a:srgbClr val="0099FF"/>
              </a:solidFill>
              <a:latin typeface="ALS Hauss Medium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931" y="1157430"/>
            <a:ext cx="194314" cy="5700570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8" name="Прямоугольник 7"/>
          <p:cNvSpPr/>
          <p:nvPr/>
        </p:nvSpPr>
        <p:spPr>
          <a:xfrm>
            <a:off x="128932" y="0"/>
            <a:ext cx="194313" cy="839867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9" name="TextBox 8"/>
          <p:cNvSpPr txBox="1"/>
          <p:nvPr/>
        </p:nvSpPr>
        <p:spPr>
          <a:xfrm>
            <a:off x="142875" y="830737"/>
            <a:ext cx="180370" cy="32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23" b="1" dirty="0">
                <a:solidFill>
                  <a:srgbClr val="0099FF"/>
                </a:solidFill>
                <a:latin typeface="ALS Hauss Black" panose="02000000000000000000" pitchFamily="2" charset="0"/>
              </a:rPr>
              <a:t>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1669" y="2241187"/>
            <a:ext cx="352524" cy="3407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4054" y="1202863"/>
            <a:ext cx="8060493" cy="81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ru-RU" sz="1400" dirty="0">
                <a:latin typeface="ALS Hauss Book" panose="02000000000000000000" pitchFamily="2" charset="0"/>
              </a:rPr>
              <a:t>В рамках пилотного проекта по размещению QR-кодов на строительных площадках проведен опрос на портале "Активный гражданин". Жители Москвы дали предложения по развитию проекта, отметив следующие </a:t>
            </a:r>
            <a:r>
              <a:rPr lang="ru-RU" sz="1400" dirty="0" smtClean="0">
                <a:latin typeface="ALS Hauss Book" panose="02000000000000000000" pitchFamily="2" charset="0"/>
              </a:rPr>
              <a:t>аспекты:</a:t>
            </a:r>
            <a:endParaRPr lang="ru-RU" sz="1400" dirty="0">
              <a:latin typeface="ALS Hauss Book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9312" y="2940940"/>
            <a:ext cx="352524" cy="34077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5961" y="2967083"/>
            <a:ext cx="7769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LS Hauss Book" panose="02000000000000000000" pitchFamily="2" charset="0"/>
              </a:rPr>
              <a:t>хочется увидеть строящийся дом в дополненной реальности или фотографии «было - стало</a:t>
            </a:r>
            <a:r>
              <a:rPr lang="ru-RU" sz="12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»</a:t>
            </a:r>
            <a:endParaRPr lang="ru-RU" sz="1200" dirty="0">
              <a:latin typeface="ALS Hauss Book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1669" y="3640693"/>
            <a:ext cx="352524" cy="3407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60019" y="3672580"/>
            <a:ext cx="7769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LS Hauss Book" panose="02000000000000000000" pitchFamily="2" charset="0"/>
              </a:rPr>
              <a:t>не хватает возможности перехода на 3D-тур по дому и придомовой </a:t>
            </a:r>
            <a:r>
              <a:rPr lang="ru-RU" sz="12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территории</a:t>
            </a:r>
            <a:endParaRPr lang="ru-RU" sz="1200" dirty="0">
              <a:latin typeface="ALS Hauss Book" panose="020000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64477" y="2273075"/>
            <a:ext cx="8057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99FF"/>
              </a:buClr>
            </a:pPr>
            <a:r>
              <a:rPr lang="ru-RU" sz="1200" dirty="0">
                <a:solidFill>
                  <a:srgbClr val="000000"/>
                </a:solidFill>
                <a:latin typeface="ALS Hauss Book" panose="02000000000000000000" pitchFamily="2" charset="0"/>
              </a:rPr>
              <a:t>не хватает сведений об объектах социальной инфраструктуры рядом со строящимся </a:t>
            </a:r>
            <a:r>
              <a:rPr lang="ru-RU" sz="12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домом</a:t>
            </a:r>
            <a:endParaRPr lang="ru-RU" sz="1200" dirty="0">
              <a:latin typeface="ALS Hauss Book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543" y="4276976"/>
            <a:ext cx="806700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 информации, полученной от префектур, жители хотели бы видеть, </a:t>
            </a:r>
            <a:r>
              <a:rPr lang="ru-RU" sz="1400" b="1" dirty="0">
                <a:solidFill>
                  <a:srgbClr val="0099FF"/>
                </a:solidFill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будет выглядеть их район после завершения переселения</a:t>
            </a:r>
            <a:r>
              <a:rPr lang="ru-RU" sz="140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 строительства по Программе реновации.</a:t>
            </a:r>
            <a:endParaRPr lang="ru-RU" sz="1400" dirty="0">
              <a:effectLst/>
              <a:latin typeface="ALS Hauss Book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17296" y="6204401"/>
            <a:ext cx="2071206" cy="60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</p:spTree>
    <p:extLst>
      <p:ext uri="{BB962C8B-B14F-4D97-AF65-F5344CB8AC3E}">
        <p14:creationId xmlns:p14="http://schemas.microsoft.com/office/powerpoint/2010/main" val="25694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22" y="499387"/>
            <a:ext cx="8894003" cy="437870"/>
          </a:xfrm>
        </p:spPr>
        <p:txBody>
          <a:bodyPr anchor="t">
            <a:noAutofit/>
          </a:bodyPr>
          <a:lstStyle/>
          <a:p>
            <a:pPr algn="l"/>
            <a:r>
              <a:rPr lang="ru-RU" sz="2707" b="1" dirty="0" smtClean="0">
                <a:solidFill>
                  <a:srgbClr val="0099FF"/>
                </a:solidFill>
                <a:latin typeface="ALS Hauss Medium" panose="02000000000000000000" pitchFamily="2" charset="0"/>
              </a:rPr>
              <a:t>ОПИСАНИЕ ПРОЕКТА</a:t>
            </a:r>
            <a:r>
              <a:rPr lang="ru-RU" sz="2707" dirty="0">
                <a:solidFill>
                  <a:srgbClr val="0099FF"/>
                </a:solidFill>
                <a:latin typeface="ALS Hauss Medium" panose="02000000000000000000" pitchFamily="2" charset="0"/>
              </a:rPr>
              <a:t/>
            </a:r>
            <a:br>
              <a:rPr lang="ru-RU" sz="2707" dirty="0">
                <a:solidFill>
                  <a:srgbClr val="0099FF"/>
                </a:solidFill>
                <a:latin typeface="ALS Hauss Medium" panose="02000000000000000000" pitchFamily="2" charset="0"/>
              </a:rPr>
            </a:br>
            <a:endParaRPr lang="ru-RU" sz="1523" dirty="0">
              <a:solidFill>
                <a:srgbClr val="0099FF"/>
              </a:solidFill>
              <a:latin typeface="ALS Hauss Medium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426" y="1068613"/>
            <a:ext cx="8726994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latin typeface="ALS Hauss Book" panose="02000000000000000000" pitchFamily="2" charset="0"/>
              </a:rPr>
              <a:t>Главной целью проекта является повышение уровня информированности граждан о реализации Программы реновации </a:t>
            </a:r>
            <a:r>
              <a:rPr lang="ru-RU" sz="12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Программы </a:t>
            </a:r>
            <a:r>
              <a:rPr lang="ru-RU" sz="1200" dirty="0">
                <a:solidFill>
                  <a:srgbClr val="000000"/>
                </a:solidFill>
                <a:latin typeface="ALS Hauss Book" panose="02000000000000000000" pitchFamily="2" charset="0"/>
              </a:rPr>
              <a:t>реновации. </a:t>
            </a:r>
            <a:r>
              <a:rPr lang="ru-RU" sz="12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Виртуальные туры создаются в соответствии с утверждёнными ППТ.</a:t>
            </a:r>
            <a:endParaRPr lang="ru-RU" sz="1200" dirty="0">
              <a:solidFill>
                <a:srgbClr val="000000"/>
              </a:solidFill>
              <a:latin typeface="ALS Hauss Book" panose="02000000000000000000" pitchFamily="2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43037" y="4880536"/>
            <a:ext cx="3587496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Планируется создать виртуальные туры по </a:t>
            </a:r>
            <a:r>
              <a:rPr lang="ru-RU" sz="1600" b="1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88</a:t>
            </a:r>
            <a:r>
              <a:rPr lang="ru-RU" sz="14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 утверждённым ППТ по Программе реновации. </a:t>
            </a:r>
            <a:endParaRPr lang="ru-RU" sz="1400" dirty="0">
              <a:solidFill>
                <a:srgbClr val="000000"/>
              </a:solidFill>
              <a:latin typeface="ALS Hauss Book" panose="02000000000000000000" pitchFamily="2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69" y="2360496"/>
            <a:ext cx="527168" cy="50959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154747" y="5210840"/>
            <a:ext cx="527168" cy="509595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650426" y="1837778"/>
            <a:ext cx="8726994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200" dirty="0">
                <a:latin typeface="ALS Hauss Book" panose="02000000000000000000" pitchFamily="2" charset="0"/>
              </a:rPr>
              <a:t>Для реализации данного проекта было решено использовать визуализацию концепции застройки на месте сносимых домов в виртуальном 3D туре с возможностью переключения в режим реального времени (карта текущей застройки</a:t>
            </a:r>
            <a:r>
              <a:rPr lang="ru-RU" sz="1200" dirty="0" smtClean="0">
                <a:latin typeface="ALS Hauss Book" panose="02000000000000000000" pitchFamily="2" charset="0"/>
              </a:rPr>
              <a:t>). </a:t>
            </a:r>
            <a:endParaRPr lang="ru-RU" sz="1200" dirty="0">
              <a:solidFill>
                <a:srgbClr val="000000"/>
              </a:solidFill>
              <a:latin typeface="ALS Hauss Book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7023" y="2822214"/>
            <a:ext cx="3729137" cy="1119058"/>
          </a:xfrm>
          <a:prstGeom prst="rect">
            <a:avLst/>
          </a:prstGeom>
          <a:noFill/>
          <a:ln w="3175">
            <a:solidFill>
              <a:srgbClr val="7FF2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0616161-AEF6-4977-86A0-E44F55C6C3C0}"/>
              </a:ext>
            </a:extLst>
          </p:cNvPr>
          <p:cNvSpPr/>
          <p:nvPr/>
        </p:nvSpPr>
        <p:spPr>
          <a:xfrm>
            <a:off x="128931" y="1157430"/>
            <a:ext cx="194314" cy="5700570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915E00B-D5D0-45ED-9ECC-9D1BFB4530ED}"/>
              </a:ext>
            </a:extLst>
          </p:cNvPr>
          <p:cNvSpPr/>
          <p:nvPr/>
        </p:nvSpPr>
        <p:spPr>
          <a:xfrm>
            <a:off x="128932" y="0"/>
            <a:ext cx="194313" cy="839867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C7653A-BC32-4F64-95E4-0DF24D52F59D}"/>
              </a:ext>
            </a:extLst>
          </p:cNvPr>
          <p:cNvSpPr txBox="1"/>
          <p:nvPr/>
        </p:nvSpPr>
        <p:spPr>
          <a:xfrm>
            <a:off x="142875" y="830737"/>
            <a:ext cx="180370" cy="32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23" b="1" dirty="0">
                <a:solidFill>
                  <a:srgbClr val="0099FF"/>
                </a:solidFill>
                <a:latin typeface="ALS Hauss Black" panose="02000000000000000000" pitchFamily="2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9370" y="2837434"/>
            <a:ext cx="3686790" cy="101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05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Виртуальный 3</a:t>
            </a:r>
            <a:r>
              <a:rPr lang="en-US" sz="105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05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тур создается с помощью технологии </a:t>
            </a:r>
            <a:r>
              <a:rPr lang="en-US" sz="1050" dirty="0" err="1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WebGL</a:t>
            </a:r>
            <a:r>
              <a:rPr lang="ru-RU" sz="105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благодаря которому любой житель города сможет увидеть интересующий его район застройки с любого устройства (</a:t>
            </a:r>
            <a:r>
              <a:rPr lang="ru-RU" sz="1050" b="1" dirty="0" smtClean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Компьютеры, </a:t>
            </a:r>
            <a:r>
              <a:rPr lang="ru-RU" sz="1050" b="1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смартфоны, планшеты </a:t>
            </a:r>
            <a:r>
              <a:rPr lang="ru-RU" sz="105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en-US" sz="1050" b="1" dirty="0" err="1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ru-RU" sz="105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050" b="1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en-US" sz="105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платформах).</a:t>
            </a:r>
            <a:endParaRPr lang="ru-RU" sz="1050" dirty="0">
              <a:effectLst/>
              <a:latin typeface="ALS Hauss Book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107" y="4253069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99FF"/>
                </a:solidFill>
                <a:latin typeface="ALS Hauss Medium" panose="02000000000000000000" pitchFamily="2" charset="0"/>
              </a:rPr>
              <a:t>Сроки реализации:</a:t>
            </a:r>
            <a:endParaRPr lang="ru-RU" dirty="0">
              <a:latin typeface="ALS Hauss Medium" panose="02000000000000000000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43038" y="4853871"/>
            <a:ext cx="3776905" cy="1102693"/>
          </a:xfrm>
          <a:prstGeom prst="rect">
            <a:avLst/>
          </a:prstGeom>
          <a:noFill/>
          <a:ln w="3175">
            <a:solidFill>
              <a:srgbClr val="7FF2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5" name="Прямоугольник 34"/>
          <p:cNvSpPr/>
          <p:nvPr/>
        </p:nvSpPr>
        <p:spPr>
          <a:xfrm>
            <a:off x="7677720" y="6186314"/>
            <a:ext cx="2071206" cy="60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159856" y="5499710"/>
            <a:ext cx="3827263" cy="2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987119" y="4880536"/>
            <a:ext cx="1" cy="625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55400" y="4884967"/>
            <a:ext cx="7698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LS Hauss Book" panose="02000000000000000000" pitchFamily="2" charset="0"/>
              </a:rPr>
              <a:t>3</a:t>
            </a:r>
            <a:r>
              <a:rPr lang="ru-RU" sz="1000" dirty="0" smtClean="0">
                <a:latin typeface="ALS Hauss Book" panose="02000000000000000000" pitchFamily="2" charset="0"/>
              </a:rPr>
              <a:t> недели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7890372" y="4865872"/>
            <a:ext cx="785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LS Hauss Book" panose="02000000000000000000" pitchFamily="2" charset="0"/>
              </a:rPr>
              <a:t>1 неделя</a:t>
            </a:r>
            <a:endParaRPr lang="ru-RU" sz="1000" dirty="0">
              <a:latin typeface="ALS Hauss Book" panose="02000000000000000000" pitchFamily="2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117255" y="5134516"/>
            <a:ext cx="2589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LS Hauss Book" panose="02000000000000000000" pitchFamily="2" charset="0"/>
              </a:rPr>
              <a:t>Проектирование, моделирование и разработка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55435" y="5159225"/>
            <a:ext cx="10967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LS Hauss Book" panose="02000000000000000000" pitchFamily="2" charset="0"/>
              </a:rPr>
              <a:t>Тестирование </a:t>
            </a:r>
            <a:r>
              <a:rPr lang="ru-RU" sz="1000" dirty="0" smtClean="0">
                <a:latin typeface="ALS Hauss Book" panose="02000000000000000000" pitchFamily="2" charset="0"/>
              </a:rPr>
              <a:t> </a:t>
            </a:r>
            <a:endParaRPr lang="ru-RU" sz="1000" dirty="0">
              <a:latin typeface="ALS Hauss Book" panose="02000000000000000000" pitchFamily="2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H="1" flipV="1">
            <a:off x="7537941" y="4892670"/>
            <a:ext cx="7347" cy="61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5159856" y="4892670"/>
            <a:ext cx="1" cy="607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5159857" y="5088372"/>
            <a:ext cx="3827263" cy="16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159857" y="4892669"/>
            <a:ext cx="3827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5159856" y="5599819"/>
            <a:ext cx="38272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000000"/>
                </a:solidFill>
                <a:latin typeface="ALS Hauss Book" panose="02000000000000000000" pitchFamily="2" charset="0"/>
              </a:rPr>
              <a:t>Среднее значение срока реализации для одного квартала/микрорайона - один месяц. </a:t>
            </a:r>
          </a:p>
        </p:txBody>
      </p:sp>
    </p:spTree>
    <p:extLst>
      <p:ext uri="{BB962C8B-B14F-4D97-AF65-F5344CB8AC3E}">
        <p14:creationId xmlns:p14="http://schemas.microsoft.com/office/powerpoint/2010/main" val="16005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60238" y="5500206"/>
            <a:ext cx="2071206" cy="60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7146C5B2-7A92-443E-928F-C4F283DC99EE}"/>
              </a:ext>
            </a:extLst>
          </p:cNvPr>
          <p:cNvSpPr txBox="1">
            <a:spLocks/>
          </p:cNvSpPr>
          <p:nvPr/>
        </p:nvSpPr>
        <p:spPr>
          <a:xfrm>
            <a:off x="566916" y="476672"/>
            <a:ext cx="8894003" cy="450498"/>
          </a:xfrm>
          <a:prstGeom prst="rect">
            <a:avLst/>
          </a:prstGeom>
        </p:spPr>
        <p:txBody>
          <a:bodyPr vert="horz" lIns="88419" tIns="44210" rIns="88419" bIns="44210" rtlCol="0" anchor="t">
            <a:noAutofit/>
          </a:bodyPr>
          <a:lstStyle>
            <a:lvl1pPr algn="ctr" defTabSz="52258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7" b="1" dirty="0" smtClean="0">
                <a:solidFill>
                  <a:srgbClr val="0099FF"/>
                </a:solidFill>
                <a:latin typeface="ALS Hauss Medium" panose="02000000000000000000" pitchFamily="2" charset="0"/>
              </a:rPr>
              <a:t>ОПИСАНИЕ ПРОЕКТА</a:t>
            </a:r>
            <a:r>
              <a:rPr lang="ru-RU" sz="2707" dirty="0">
                <a:solidFill>
                  <a:srgbClr val="0099FF"/>
                </a:solidFill>
                <a:latin typeface="ALS Hauss Medium" panose="02000000000000000000" pitchFamily="2" charset="0"/>
              </a:rPr>
              <a:t/>
            </a:r>
            <a:br>
              <a:rPr lang="ru-RU" sz="2707" dirty="0">
                <a:solidFill>
                  <a:srgbClr val="0099FF"/>
                </a:solidFill>
                <a:latin typeface="ALS Hauss Medium" panose="02000000000000000000" pitchFamily="2" charset="0"/>
              </a:rPr>
            </a:br>
            <a:endParaRPr lang="ru-RU" sz="1523" dirty="0">
              <a:solidFill>
                <a:srgbClr val="0099FF"/>
              </a:solidFill>
              <a:latin typeface="ALS Hauss Medium" panose="02000000000000000000" pitchFamily="2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27B559B-E811-4E53-8501-C6BDEA6E2C6E}"/>
              </a:ext>
            </a:extLst>
          </p:cNvPr>
          <p:cNvSpPr/>
          <p:nvPr/>
        </p:nvSpPr>
        <p:spPr>
          <a:xfrm>
            <a:off x="128931" y="1157430"/>
            <a:ext cx="194314" cy="5700570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D0A36DB-AC2B-489A-8189-07605FFD40AD}"/>
              </a:ext>
            </a:extLst>
          </p:cNvPr>
          <p:cNvSpPr/>
          <p:nvPr/>
        </p:nvSpPr>
        <p:spPr>
          <a:xfrm>
            <a:off x="128932" y="0"/>
            <a:ext cx="194313" cy="839867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BA457D-68AC-49A9-AF7E-786838FD9372}"/>
              </a:ext>
            </a:extLst>
          </p:cNvPr>
          <p:cNvSpPr txBox="1"/>
          <p:nvPr/>
        </p:nvSpPr>
        <p:spPr>
          <a:xfrm>
            <a:off x="142875" y="830737"/>
            <a:ext cx="180370" cy="32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23" b="1" dirty="0">
                <a:solidFill>
                  <a:srgbClr val="0099FF"/>
                </a:solidFill>
                <a:latin typeface="ALS Hauss Black" panose="02000000000000000000" pitchFamily="2" charset="0"/>
              </a:rPr>
              <a:t>3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1EA8861-3806-421C-89F6-88C78AC0DB38}"/>
              </a:ext>
            </a:extLst>
          </p:cNvPr>
          <p:cNvSpPr/>
          <p:nvPr/>
        </p:nvSpPr>
        <p:spPr>
          <a:xfrm>
            <a:off x="8337377" y="6275601"/>
            <a:ext cx="1568624" cy="58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2" name="Прямоугольник 1"/>
          <p:cNvSpPr/>
          <p:nvPr/>
        </p:nvSpPr>
        <p:spPr>
          <a:xfrm>
            <a:off x="566916" y="921717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99FF"/>
                </a:solidFill>
                <a:latin typeface="ALS Hauss Medium" panose="02000000000000000000" pitchFamily="2" charset="0"/>
              </a:rPr>
              <a:t>Функциональность виртуального 3</a:t>
            </a:r>
            <a:r>
              <a:rPr lang="en-US" sz="1800" b="1" dirty="0">
                <a:solidFill>
                  <a:srgbClr val="0099FF"/>
                </a:solidFill>
                <a:latin typeface="ALS Hauss Medium" panose="02000000000000000000" pitchFamily="2" charset="0"/>
              </a:rPr>
              <a:t>D </a:t>
            </a:r>
            <a:r>
              <a:rPr lang="ru-RU" sz="1800" b="1" dirty="0">
                <a:solidFill>
                  <a:srgbClr val="0099FF"/>
                </a:solidFill>
                <a:latin typeface="ALS Hauss Medium" panose="02000000000000000000" pitchFamily="2" charset="0"/>
              </a:rPr>
              <a:t>тура</a:t>
            </a:r>
            <a:endParaRPr lang="ru-RU" dirty="0">
              <a:latin typeface="ALS Hauss Medium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916" y="1457266"/>
            <a:ext cx="8894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Открыв приложение на любом устройстве, пользователь сможет выбрать 3 режима просмотра </a:t>
            </a:r>
            <a:r>
              <a:rPr lang="ru-RU" sz="1400" dirty="0" smtClean="0"/>
              <a:t>района: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15095" y="3379742"/>
            <a:ext cx="2729965" cy="1401461"/>
          </a:xfrm>
          <a:prstGeom prst="rect">
            <a:avLst/>
          </a:prstGeom>
          <a:noFill/>
          <a:ln w="3175">
            <a:solidFill>
              <a:srgbClr val="1DC4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>
              <a:solidFill>
                <a:srgbClr val="0099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6813" y="1931259"/>
            <a:ext cx="2650679" cy="2849943"/>
          </a:xfrm>
          <a:prstGeom prst="rect">
            <a:avLst/>
          </a:prstGeom>
          <a:noFill/>
          <a:ln w="3175">
            <a:solidFill>
              <a:srgbClr val="7FF2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4" name="Прямоугольник 33"/>
          <p:cNvSpPr/>
          <p:nvPr/>
        </p:nvSpPr>
        <p:spPr>
          <a:xfrm>
            <a:off x="518356" y="1931260"/>
            <a:ext cx="2726704" cy="1247990"/>
          </a:xfrm>
          <a:prstGeom prst="rect">
            <a:avLst/>
          </a:prstGeom>
          <a:noFill/>
          <a:ln w="3175">
            <a:solidFill>
              <a:srgbClr val="1DC4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>
              <a:solidFill>
                <a:srgbClr val="0099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0129" y="2029575"/>
            <a:ext cx="2464046" cy="235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ALS Hauss Book" panose="02000000000000000000" pitchFamily="2" charset="0"/>
              </a:rPr>
              <a:t>                     </a:t>
            </a:r>
            <a:r>
              <a:rPr lang="ru-RU" sz="1100" dirty="0" smtClean="0">
                <a:latin typeface="ALS Hauss Medium" panose="02000000000000000000" pitchFamily="2" charset="0"/>
              </a:rPr>
              <a:t>Основной режим</a:t>
            </a:r>
          </a:p>
          <a:p>
            <a:pPr algn="just"/>
            <a:endParaRPr lang="ru-RU" sz="1100" dirty="0">
              <a:latin typeface="ALS Hauss Book" panose="02000000000000000000" pitchFamily="2" charset="0"/>
            </a:endParaRP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100" dirty="0">
                <a:latin typeface="ALS Hauss Book" panose="02000000000000000000" pitchFamily="2" charset="0"/>
              </a:rPr>
              <a:t>Пользователь сам управляет движением и может пойти в любом направлении. В этом режиме есть возможность подойти к информационному стенду и узнать информацию об объектах. Также по всему району расставлены места, в которых можно увидеть район в настоящем времени.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979" y="3438993"/>
            <a:ext cx="2673762" cy="16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ALS Hauss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1100" dirty="0" smtClean="0">
                <a:latin typeface="ALS Hauss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3D </a:t>
            </a:r>
            <a:r>
              <a:rPr lang="ru-RU" sz="1100" dirty="0" smtClean="0">
                <a:latin typeface="ALS Hauss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данном режиме можно увидеть весь район с высоты птичьего полета. Имеется возможность приближать и отдалять район, а также перемещаться по нему.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050" dirty="0">
              <a:effectLst/>
              <a:latin typeface="ALS Hauss Book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245" y="2029575"/>
            <a:ext cx="2890496" cy="118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ALS Hauss Medium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Режим полета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Пользователь </a:t>
            </a:r>
            <a:r>
              <a:rPr lang="ru-RU" sz="1100" dirty="0">
                <a:latin typeface="ALS Hauss Book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движется по определенно заданному маршруту имя возможность рассматривать окружение.</a:t>
            </a:r>
            <a:endParaRPr lang="ru-RU" sz="1100" dirty="0">
              <a:effectLst/>
              <a:latin typeface="ALS Hauss Book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9244" y="1931259"/>
            <a:ext cx="3472199" cy="2849943"/>
          </a:xfrm>
          <a:prstGeom prst="rect">
            <a:avLst/>
          </a:prstGeom>
          <a:noFill/>
          <a:ln w="3175">
            <a:solidFill>
              <a:srgbClr val="1DC4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>
              <a:solidFill>
                <a:srgbClr val="0099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8727" y="1992443"/>
            <a:ext cx="3332717" cy="2706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LS Hauss Medium" panose="02000000000000000000" pitchFamily="2" charset="0"/>
                <a:cs typeface="Times New Roman" panose="02020603050405020304" pitchFamily="18" charset="0"/>
              </a:rPr>
              <a:t>   Дополнительные возможности</a:t>
            </a:r>
          </a:p>
          <a:p>
            <a:endParaRPr lang="ru-RU" sz="1100" dirty="0" smtClean="0">
              <a:latin typeface="ALS Hauss Medium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13000"/>
              </a:lnSpc>
              <a:spcAft>
                <a:spcPts val="1000"/>
              </a:spcAft>
            </a:pPr>
            <a:r>
              <a:rPr lang="ru-RU" sz="1100" dirty="0">
                <a:latin typeface="ALS Hauss Book" panose="02000000000000000000" pitchFamily="2" charset="0"/>
              </a:rPr>
              <a:t>И</a:t>
            </a:r>
            <a:r>
              <a:rPr lang="ru-RU" sz="1100" dirty="0" smtClean="0">
                <a:latin typeface="ALS Hauss Book" panose="02000000000000000000" pitchFamily="2" charset="0"/>
              </a:rPr>
              <a:t>меется возможность открыть карту </a:t>
            </a:r>
            <a:r>
              <a:rPr lang="ru-RU" sz="1100" dirty="0">
                <a:latin typeface="ALS Hauss Book" panose="02000000000000000000" pitchFamily="2" charset="0"/>
              </a:rPr>
              <a:t>окружения, которая показывает текущее местоположение, точки к которым можно переместится, названия улиц и номера домов</a:t>
            </a:r>
            <a:r>
              <a:rPr lang="ru-RU" sz="1100" dirty="0" smtClean="0">
                <a:latin typeface="ALS Hauss Book" panose="02000000000000000000" pitchFamily="2" charset="0"/>
              </a:rPr>
              <a:t>.</a:t>
            </a:r>
            <a:endParaRPr lang="ru-RU" sz="1100" dirty="0">
              <a:latin typeface="ALS Hauss Book" panose="02000000000000000000" pitchFamily="2" charset="0"/>
            </a:endParaRPr>
          </a:p>
          <a:p>
            <a:pPr algn="just">
              <a:lnSpc>
                <a:spcPct val="113000"/>
              </a:lnSpc>
              <a:spcAft>
                <a:spcPts val="1000"/>
              </a:spcAft>
            </a:pPr>
            <a:r>
              <a:rPr lang="ru-RU" sz="1100" dirty="0" smtClean="0">
                <a:latin typeface="ALS Hauss Book" panose="02000000000000000000" pitchFamily="2" charset="0"/>
              </a:rPr>
              <a:t>Во время самого тура в правом верхнем углу находится мини-карта, которая показывает местоположение, направление улиц и метро.</a:t>
            </a:r>
          </a:p>
          <a:p>
            <a:pPr algn="just">
              <a:lnSpc>
                <a:spcPct val="113000"/>
              </a:lnSpc>
              <a:spcAft>
                <a:spcPts val="1000"/>
              </a:spcAft>
            </a:pPr>
            <a:r>
              <a:rPr lang="ru-RU" sz="1100" dirty="0" smtClean="0">
                <a:latin typeface="ALS Hauss Book" panose="02000000000000000000" pitchFamily="2" charset="0"/>
              </a:rPr>
              <a:t>В режиме 3</a:t>
            </a:r>
            <a:r>
              <a:rPr lang="en-US" sz="1100" dirty="0" smtClean="0">
                <a:latin typeface="ALS Hauss Book" panose="02000000000000000000" pitchFamily="2" charset="0"/>
              </a:rPr>
              <a:t>D</a:t>
            </a:r>
            <a:r>
              <a:rPr lang="ru-RU" sz="1100" dirty="0" smtClean="0">
                <a:latin typeface="ALS Hauss Book" panose="02000000000000000000" pitchFamily="2" charset="0"/>
              </a:rPr>
              <a:t> просмотра можно открыть слои и </a:t>
            </a:r>
            <a:r>
              <a:rPr lang="ru-RU" sz="1100" dirty="0" err="1" smtClean="0">
                <a:latin typeface="ALS Hauss Book" panose="02000000000000000000" pitchFamily="2" charset="0"/>
              </a:rPr>
              <a:t>инфографику</a:t>
            </a:r>
            <a:r>
              <a:rPr lang="ru-RU" sz="1100" dirty="0" smtClean="0">
                <a:latin typeface="ALS Hauss Book" panose="02000000000000000000" pitchFamily="2" charset="0"/>
              </a:rPr>
              <a:t>, чтобы наглядно увидеть  </a:t>
            </a:r>
            <a:endParaRPr lang="ru-RU" sz="1100" dirty="0">
              <a:latin typeface="ALS Hauss Book" panose="02000000000000000000" pitchFamily="2" charset="0"/>
            </a:endParaRPr>
          </a:p>
          <a:p>
            <a:endParaRPr lang="ru-RU" sz="1100" dirty="0">
              <a:latin typeface="ALS Hauss Book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4" y="4981694"/>
            <a:ext cx="2729966" cy="1543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09" y="4981695"/>
            <a:ext cx="2650684" cy="15436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44" y="4928827"/>
            <a:ext cx="3472199" cy="1596518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515094" y="4981694"/>
            <a:ext cx="2729965" cy="1543650"/>
          </a:xfrm>
          <a:prstGeom prst="rect">
            <a:avLst/>
          </a:prstGeom>
          <a:noFill/>
          <a:ln w="3175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6259245" y="4947418"/>
            <a:ext cx="3472198" cy="1577926"/>
          </a:xfrm>
          <a:prstGeom prst="rect">
            <a:avLst/>
          </a:prstGeom>
          <a:noFill/>
          <a:ln w="3175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3426814" y="4981694"/>
            <a:ext cx="2650680" cy="1543649"/>
          </a:xfrm>
          <a:prstGeom prst="rect">
            <a:avLst/>
          </a:prstGeom>
          <a:noFill/>
          <a:ln w="31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</p:spTree>
    <p:extLst>
      <p:ext uri="{BB962C8B-B14F-4D97-AF65-F5344CB8AC3E}">
        <p14:creationId xmlns:p14="http://schemas.microsoft.com/office/powerpoint/2010/main" val="28309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16" y="548681"/>
            <a:ext cx="8894003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2707" b="1" dirty="0" smtClean="0">
                <a:solidFill>
                  <a:srgbClr val="0099FF"/>
                </a:solidFill>
                <a:latin typeface="ALS Hauss Medium" panose="02000000000000000000" pitchFamily="2" charset="0"/>
              </a:rPr>
              <a:t>АЛГОРИТМ СОЗДАНИЯ 3</a:t>
            </a:r>
            <a:r>
              <a:rPr lang="en-US" sz="2707" b="1" dirty="0" smtClean="0">
                <a:solidFill>
                  <a:srgbClr val="0099FF"/>
                </a:solidFill>
                <a:latin typeface="ALS Hauss Medium" panose="02000000000000000000" pitchFamily="2" charset="0"/>
              </a:rPr>
              <a:t>D</a:t>
            </a:r>
            <a:r>
              <a:rPr lang="ru-RU" sz="2707" b="1" dirty="0" smtClean="0">
                <a:solidFill>
                  <a:srgbClr val="0099FF"/>
                </a:solidFill>
                <a:latin typeface="ALS Hauss Medium" panose="02000000000000000000" pitchFamily="2" charset="0"/>
              </a:rPr>
              <a:t>-МОДЕЛЕЙ</a:t>
            </a:r>
            <a:endParaRPr lang="ru-RU" sz="1523" dirty="0">
              <a:solidFill>
                <a:srgbClr val="0099FF"/>
              </a:solidFill>
              <a:latin typeface="ALS Hauss Medium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05863" y="5943340"/>
            <a:ext cx="2071206" cy="60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961BAD2-C028-4508-B1F1-FB958C1965D3}"/>
              </a:ext>
            </a:extLst>
          </p:cNvPr>
          <p:cNvSpPr/>
          <p:nvPr/>
        </p:nvSpPr>
        <p:spPr>
          <a:xfrm>
            <a:off x="128931" y="1157430"/>
            <a:ext cx="194314" cy="5700570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D6F3746-D62A-4C63-888A-2572860793A3}"/>
              </a:ext>
            </a:extLst>
          </p:cNvPr>
          <p:cNvSpPr/>
          <p:nvPr/>
        </p:nvSpPr>
        <p:spPr>
          <a:xfrm>
            <a:off x="128932" y="0"/>
            <a:ext cx="194313" cy="839867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2F9273-6F91-40BC-A972-4866C7C430F9}"/>
              </a:ext>
            </a:extLst>
          </p:cNvPr>
          <p:cNvSpPr txBox="1"/>
          <p:nvPr/>
        </p:nvSpPr>
        <p:spPr>
          <a:xfrm>
            <a:off x="142875" y="830737"/>
            <a:ext cx="180370" cy="32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23" b="1" dirty="0">
                <a:solidFill>
                  <a:srgbClr val="0099FF"/>
                </a:solidFill>
                <a:latin typeface="ALS Hauss Black" panose="02000000000000000000" pitchFamily="2" charset="0"/>
              </a:rPr>
              <a:t>4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488F4E4-795D-424A-BE9C-ED1BB0AE4BF2}"/>
              </a:ext>
            </a:extLst>
          </p:cNvPr>
          <p:cNvSpPr/>
          <p:nvPr/>
        </p:nvSpPr>
        <p:spPr>
          <a:xfrm>
            <a:off x="8337377" y="6275601"/>
            <a:ext cx="1568624" cy="58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9" name="Прямоугольник 8"/>
          <p:cNvSpPr/>
          <p:nvPr/>
        </p:nvSpPr>
        <p:spPr>
          <a:xfrm>
            <a:off x="632520" y="1267055"/>
            <a:ext cx="4032448" cy="224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en-US" sz="1200" dirty="0" smtClean="0">
                <a:latin typeface="ALS Hauss Book" panose="02000000000000000000" pitchFamily="2" charset="0"/>
              </a:rPr>
              <a:t>1) </a:t>
            </a:r>
            <a:r>
              <a:rPr lang="ru-RU" sz="1200" dirty="0" smtClean="0">
                <a:latin typeface="ALS Hauss Book" panose="02000000000000000000" pitchFamily="2" charset="0"/>
              </a:rPr>
              <a:t>Чтение </a:t>
            </a:r>
            <a:r>
              <a:rPr lang="ru-RU" sz="1200" dirty="0">
                <a:latin typeface="ALS Hauss Book" panose="02000000000000000000" pitchFamily="2" charset="0"/>
              </a:rPr>
              <a:t>материалов по объекту: чертежей,  дизайн-плана, визуализации и др.  </a:t>
            </a:r>
            <a:r>
              <a:rPr lang="ru-RU" sz="1200" dirty="0" smtClean="0">
                <a:latin typeface="ALS Hauss Book" panose="02000000000000000000" pitchFamily="2" charset="0"/>
              </a:rPr>
              <a:t>материалов. Импорт </a:t>
            </a:r>
            <a:r>
              <a:rPr lang="ru-RU" sz="1200" dirty="0">
                <a:latin typeface="ALS Hauss Book" panose="02000000000000000000" pitchFamily="2" charset="0"/>
              </a:rPr>
              <a:t>чертежей/изображений здания в </a:t>
            </a:r>
            <a:r>
              <a:rPr lang="ru-RU" sz="1200" dirty="0" smtClean="0">
                <a:latin typeface="ALS Hauss Book" panose="02000000000000000000" pitchFamily="2" charset="0"/>
              </a:rPr>
              <a:t>      трёхмерную  </a:t>
            </a:r>
            <a:r>
              <a:rPr lang="ru-RU" sz="1200" dirty="0">
                <a:latin typeface="ALS Hauss Book" panose="02000000000000000000" pitchFamily="2" charset="0"/>
              </a:rPr>
              <a:t>программную среду.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en-US" sz="1200" dirty="0" smtClean="0">
                <a:latin typeface="ALS Hauss Book" panose="02000000000000000000" pitchFamily="2" charset="0"/>
              </a:rPr>
              <a:t>2) </a:t>
            </a:r>
            <a:r>
              <a:rPr lang="ru-RU" sz="1200" dirty="0" smtClean="0">
                <a:latin typeface="ALS Hauss Book" panose="02000000000000000000" pitchFamily="2" charset="0"/>
              </a:rPr>
              <a:t>Анализ </a:t>
            </a:r>
            <a:r>
              <a:rPr lang="ru-RU" sz="1200" dirty="0">
                <a:latin typeface="ALS Hauss Book" panose="02000000000000000000" pitchFamily="2" charset="0"/>
              </a:rPr>
              <a:t>фасадов здания и </a:t>
            </a:r>
            <a:r>
              <a:rPr lang="ru-RU" sz="1200" dirty="0" smtClean="0">
                <a:latin typeface="ALS Hauss Book" panose="02000000000000000000" pitchFamily="2" charset="0"/>
              </a:rPr>
              <a:t>разбивка </a:t>
            </a:r>
            <a:r>
              <a:rPr lang="ru-RU" sz="1200" dirty="0">
                <a:latin typeface="ALS Hauss Book" panose="02000000000000000000" pitchFamily="2" charset="0"/>
              </a:rPr>
              <a:t>его </a:t>
            </a:r>
            <a:r>
              <a:rPr lang="ru-RU" sz="1200" dirty="0" smtClean="0">
                <a:latin typeface="ALS Hauss Book" panose="02000000000000000000" pitchFamily="2" charset="0"/>
              </a:rPr>
              <a:t>на модули (</a:t>
            </a:r>
            <a:r>
              <a:rPr lang="ru-RU" sz="1200" dirty="0">
                <a:latin typeface="ALS Hauss Book" panose="02000000000000000000" pitchFamily="2" charset="0"/>
              </a:rPr>
              <a:t>равные элементы).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en-US" sz="1200" dirty="0" smtClean="0">
                <a:latin typeface="ALS Hauss Book" panose="02000000000000000000" pitchFamily="2" charset="0"/>
              </a:rPr>
              <a:t>3) </a:t>
            </a:r>
            <a:r>
              <a:rPr lang="ru-RU" sz="1200" dirty="0" smtClean="0">
                <a:latin typeface="ALS Hauss Book" panose="02000000000000000000" pitchFamily="2" charset="0"/>
              </a:rPr>
              <a:t>Полигональное </a:t>
            </a:r>
            <a:r>
              <a:rPr lang="ru-RU" sz="1200" dirty="0">
                <a:latin typeface="ALS Hauss Book" panose="02000000000000000000" pitchFamily="2" charset="0"/>
              </a:rPr>
              <a:t>моделирование фасадов  здания и сборка готовых фасадов  согласно плану. Моделирование  прилегающих территорий.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5046251" y="1215897"/>
            <a:ext cx="4414668" cy="2211398"/>
          </a:xfrm>
          <a:prstGeom prst="rect">
            <a:avLst/>
          </a:prstGeom>
          <a:noFill/>
          <a:ln w="3175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566916" y="1215898"/>
            <a:ext cx="4170060" cy="2211397"/>
          </a:xfrm>
          <a:prstGeom prst="rect">
            <a:avLst/>
          </a:prstGeom>
          <a:noFill/>
          <a:ln w="3175">
            <a:solidFill>
              <a:srgbClr val="7F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14" name="Прямоугольник 13"/>
          <p:cNvSpPr/>
          <p:nvPr/>
        </p:nvSpPr>
        <p:spPr>
          <a:xfrm>
            <a:off x="5117694" y="1215897"/>
            <a:ext cx="4270279" cy="215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en-US" sz="1200" dirty="0" smtClean="0">
                <a:latin typeface="ALS Hauss Book" panose="02000000000000000000" pitchFamily="2" charset="0"/>
              </a:rPr>
              <a:t>4) </a:t>
            </a:r>
            <a:r>
              <a:rPr lang="ru-RU" sz="1200" dirty="0" smtClean="0">
                <a:latin typeface="ALS Hauss Book" panose="02000000000000000000" pitchFamily="2" charset="0"/>
              </a:rPr>
              <a:t>Группировка 3</a:t>
            </a:r>
            <a:r>
              <a:rPr lang="en-US" sz="1200" dirty="0" smtClean="0">
                <a:latin typeface="ALS Hauss Book" panose="02000000000000000000" pitchFamily="2" charset="0"/>
              </a:rPr>
              <a:t>D</a:t>
            </a:r>
            <a:r>
              <a:rPr lang="ru-RU" sz="1200" dirty="0" smtClean="0">
                <a:latin typeface="ALS Hauss Book" panose="02000000000000000000" pitchFamily="2" charset="0"/>
              </a:rPr>
              <a:t>-объектов </a:t>
            </a:r>
            <a:r>
              <a:rPr lang="ru-RU" sz="1200" dirty="0">
                <a:latin typeface="ALS Hauss Book" panose="02000000000000000000" pitchFamily="2" charset="0"/>
              </a:rPr>
              <a:t>(фасадов) в  единую 3d-модель. Подготовка к </a:t>
            </a:r>
            <a:r>
              <a:rPr lang="ru-RU" sz="1200" dirty="0" err="1" smtClean="0">
                <a:latin typeface="ALS Hauss Book" panose="02000000000000000000" pitchFamily="2" charset="0"/>
              </a:rPr>
              <a:t>текстурированнию</a:t>
            </a:r>
            <a:r>
              <a:rPr lang="ru-RU" sz="1200" dirty="0" smtClean="0">
                <a:latin typeface="ALS Hauss Book" panose="02000000000000000000" pitchFamily="2" charset="0"/>
              </a:rPr>
              <a:t>.</a:t>
            </a:r>
            <a:endParaRPr lang="ru-RU" sz="1200" dirty="0">
              <a:latin typeface="ALS Hauss Book" panose="02000000000000000000" pitchFamily="2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en-US" sz="1200" dirty="0" smtClean="0">
                <a:latin typeface="ALS Hauss Book" panose="02000000000000000000" pitchFamily="2" charset="0"/>
              </a:rPr>
              <a:t>5) </a:t>
            </a:r>
            <a:r>
              <a:rPr lang="ru-RU" sz="1200" dirty="0" smtClean="0">
                <a:latin typeface="ALS Hauss Book" panose="02000000000000000000" pitchFamily="2" charset="0"/>
              </a:rPr>
              <a:t>Создание </a:t>
            </a:r>
            <a:r>
              <a:rPr lang="ru-RU" sz="1200" dirty="0">
                <a:latin typeface="ALS Hauss Book" panose="02000000000000000000" pitchFamily="2" charset="0"/>
              </a:rPr>
              <a:t>материалов и текстурных карт  и наложение их на 3d-модель здания. </a:t>
            </a: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en-US" sz="1200" dirty="0" smtClean="0">
                <a:latin typeface="ALS Hauss Book" panose="02000000000000000000" pitchFamily="2" charset="0"/>
              </a:rPr>
              <a:t>6) </a:t>
            </a:r>
            <a:r>
              <a:rPr lang="ru-RU" sz="1200" dirty="0" smtClean="0">
                <a:latin typeface="ALS Hauss Book" panose="02000000000000000000" pitchFamily="2" charset="0"/>
              </a:rPr>
              <a:t>Экспорт </a:t>
            </a:r>
            <a:r>
              <a:rPr lang="ru-RU" sz="1200" dirty="0">
                <a:latin typeface="ALS Hauss Book" panose="02000000000000000000" pitchFamily="2" charset="0"/>
              </a:rPr>
              <a:t>3d-модели в формат .</a:t>
            </a:r>
            <a:r>
              <a:rPr lang="ru-RU" sz="1200" dirty="0" err="1" smtClean="0">
                <a:latin typeface="ALS Hauss Book" panose="02000000000000000000" pitchFamily="2" charset="0"/>
              </a:rPr>
              <a:t>fbx</a:t>
            </a:r>
            <a:r>
              <a:rPr lang="ru-RU" sz="1200" dirty="0" smtClean="0">
                <a:latin typeface="ALS Hauss Book" panose="02000000000000000000" pitchFamily="2" charset="0"/>
              </a:rPr>
              <a:t>.</a:t>
            </a:r>
            <a:endParaRPr lang="ru-RU" sz="1200" dirty="0">
              <a:latin typeface="ALS Hauss Book" panose="02000000000000000000" pitchFamily="2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en-US" sz="1200" dirty="0" smtClean="0">
                <a:latin typeface="ALS Hauss Book" panose="02000000000000000000" pitchFamily="2" charset="0"/>
              </a:rPr>
              <a:t>7) </a:t>
            </a:r>
            <a:r>
              <a:rPr lang="ru-RU" sz="1200" dirty="0" smtClean="0">
                <a:latin typeface="ALS Hauss Book" panose="02000000000000000000" pitchFamily="2" charset="0"/>
              </a:rPr>
              <a:t>Экспорт </a:t>
            </a:r>
            <a:r>
              <a:rPr lang="ru-RU" sz="1200" dirty="0">
                <a:latin typeface="ALS Hauss Book" panose="02000000000000000000" pitchFamily="2" charset="0"/>
              </a:rPr>
              <a:t>.</a:t>
            </a:r>
            <a:r>
              <a:rPr lang="ru-RU" sz="1200" dirty="0" err="1">
                <a:latin typeface="ALS Hauss Book" panose="02000000000000000000" pitchFamily="2" charset="0"/>
              </a:rPr>
              <a:t>fbx</a:t>
            </a:r>
            <a:r>
              <a:rPr lang="ru-RU" sz="1200" dirty="0">
                <a:latin typeface="ALS Hauss Book" panose="02000000000000000000" pitchFamily="2" charset="0"/>
              </a:rPr>
              <a:t> в игровой движок с последующей оптимизацией под мобильные устройства. Настройка </a:t>
            </a:r>
            <a:r>
              <a:rPr lang="ru-RU" sz="1200" dirty="0" smtClean="0">
                <a:latin typeface="ALS Hauss Book" panose="02000000000000000000" pitchFamily="2" charset="0"/>
              </a:rPr>
              <a:t>освещения, материалов.</a:t>
            </a:r>
            <a:endParaRPr lang="ru-RU" sz="1200" dirty="0">
              <a:latin typeface="ALS Hauss Book" panose="02000000000000000000" pitchFamily="2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78" y="3757953"/>
            <a:ext cx="2205784" cy="95312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71" y="5060162"/>
            <a:ext cx="2220407" cy="149235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6"/>
          <a:srcRect l="31274" r="15869"/>
          <a:stretch/>
        </p:blipFill>
        <p:spPr>
          <a:xfrm>
            <a:off x="3038721" y="3757953"/>
            <a:ext cx="1622139" cy="279456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694" y="3763366"/>
            <a:ext cx="1633243" cy="94771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3202" y="5041732"/>
            <a:ext cx="1637736" cy="151078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9"/>
          <a:srcRect l="12653" r="11160"/>
          <a:stretch/>
        </p:blipFill>
        <p:spPr>
          <a:xfrm>
            <a:off x="7210340" y="3762737"/>
            <a:ext cx="2107328" cy="2789781"/>
          </a:xfrm>
          <a:prstGeom prst="rect">
            <a:avLst/>
          </a:prstGeom>
        </p:spPr>
      </p:pic>
      <p:sp>
        <p:nvSpPr>
          <p:cNvPr id="83" name="object 5"/>
          <p:cNvSpPr/>
          <p:nvPr/>
        </p:nvSpPr>
        <p:spPr>
          <a:xfrm>
            <a:off x="4721970" y="3757952"/>
            <a:ext cx="337185" cy="3100047"/>
          </a:xfrm>
          <a:custGeom>
            <a:avLst/>
            <a:gdLst/>
            <a:ahLst/>
            <a:cxnLst/>
            <a:rect l="l" t="t" r="r" b="b"/>
            <a:pathLst>
              <a:path w="337185" h="3427095">
                <a:moveTo>
                  <a:pt x="0" y="3427054"/>
                </a:moveTo>
                <a:lnTo>
                  <a:pt x="337022" y="3427054"/>
                </a:lnTo>
                <a:lnTo>
                  <a:pt x="337022" y="0"/>
                </a:lnTo>
                <a:lnTo>
                  <a:pt x="0" y="0"/>
                </a:lnTo>
                <a:lnTo>
                  <a:pt x="0" y="3427054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"/>
          <p:cNvSpPr/>
          <p:nvPr/>
        </p:nvSpPr>
        <p:spPr>
          <a:xfrm>
            <a:off x="6812046" y="3757953"/>
            <a:ext cx="337185" cy="3100047"/>
          </a:xfrm>
          <a:custGeom>
            <a:avLst/>
            <a:gdLst/>
            <a:ahLst/>
            <a:cxnLst/>
            <a:rect l="l" t="t" r="r" b="b"/>
            <a:pathLst>
              <a:path w="337185" h="3427095">
                <a:moveTo>
                  <a:pt x="0" y="3427054"/>
                </a:moveTo>
                <a:lnTo>
                  <a:pt x="337022" y="3427054"/>
                </a:lnTo>
                <a:lnTo>
                  <a:pt x="337022" y="0"/>
                </a:lnTo>
                <a:lnTo>
                  <a:pt x="0" y="0"/>
                </a:lnTo>
                <a:lnTo>
                  <a:pt x="0" y="3427054"/>
                </a:lnTo>
                <a:close/>
              </a:path>
            </a:pathLst>
          </a:custGeom>
          <a:solidFill>
            <a:srgbClr val="0099FF"/>
          </a:solidFill>
          <a:ln>
            <a:solidFill>
              <a:srgbClr val="1DC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5"/>
          <p:cNvSpPr/>
          <p:nvPr/>
        </p:nvSpPr>
        <p:spPr>
          <a:xfrm>
            <a:off x="2647311" y="3757951"/>
            <a:ext cx="337185" cy="3100047"/>
          </a:xfrm>
          <a:custGeom>
            <a:avLst/>
            <a:gdLst/>
            <a:ahLst/>
            <a:cxnLst/>
            <a:rect l="l" t="t" r="r" b="b"/>
            <a:pathLst>
              <a:path w="337185" h="3427095">
                <a:moveTo>
                  <a:pt x="0" y="3427054"/>
                </a:moveTo>
                <a:lnTo>
                  <a:pt x="337022" y="3427054"/>
                </a:lnTo>
                <a:lnTo>
                  <a:pt x="337022" y="0"/>
                </a:lnTo>
                <a:lnTo>
                  <a:pt x="0" y="0"/>
                </a:lnTo>
                <a:lnTo>
                  <a:pt x="0" y="3427054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5"/>
          <p:cNvSpPr/>
          <p:nvPr/>
        </p:nvSpPr>
        <p:spPr>
          <a:xfrm>
            <a:off x="9378776" y="3757951"/>
            <a:ext cx="337185" cy="3100049"/>
          </a:xfrm>
          <a:custGeom>
            <a:avLst/>
            <a:gdLst/>
            <a:ahLst/>
            <a:cxnLst/>
            <a:rect l="l" t="t" r="r" b="b"/>
            <a:pathLst>
              <a:path w="337185" h="3427095">
                <a:moveTo>
                  <a:pt x="0" y="3427054"/>
                </a:moveTo>
                <a:lnTo>
                  <a:pt x="337022" y="3427054"/>
                </a:lnTo>
                <a:lnTo>
                  <a:pt x="337022" y="0"/>
                </a:lnTo>
                <a:lnTo>
                  <a:pt x="0" y="0"/>
                </a:lnTo>
                <a:lnTo>
                  <a:pt x="0" y="3427054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5"/>
          <p:cNvSpPr/>
          <p:nvPr/>
        </p:nvSpPr>
        <p:spPr>
          <a:xfrm rot="5400000">
            <a:off x="5009217" y="-1138833"/>
            <a:ext cx="120626" cy="9672941"/>
          </a:xfrm>
          <a:custGeom>
            <a:avLst/>
            <a:gdLst/>
            <a:ahLst/>
            <a:cxnLst/>
            <a:rect l="l" t="t" r="r" b="b"/>
            <a:pathLst>
              <a:path w="337185" h="3427095">
                <a:moveTo>
                  <a:pt x="0" y="3427054"/>
                </a:moveTo>
                <a:lnTo>
                  <a:pt x="337022" y="3427054"/>
                </a:lnTo>
                <a:lnTo>
                  <a:pt x="337022" y="0"/>
                </a:lnTo>
                <a:lnTo>
                  <a:pt x="0" y="0"/>
                </a:lnTo>
                <a:lnTo>
                  <a:pt x="0" y="3427054"/>
                </a:lnTo>
                <a:close/>
              </a:path>
            </a:pathLst>
          </a:custGeom>
          <a:solidFill>
            <a:srgbClr val="00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211896" y="4676349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LS Hauss Book" panose="02000000000000000000" pitchFamily="2" charset="0"/>
              </a:rPr>
              <a:t>3,4</a:t>
            </a:r>
            <a:r>
              <a:rPr lang="en-US" sz="1800" dirty="0">
                <a:latin typeface="ALS Hauss Book" panose="02000000000000000000" pitchFamily="2" charset="0"/>
              </a:rPr>
              <a:t>)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053" y="6501457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LS Hauss Book" panose="02000000000000000000" pitchFamily="2" charset="0"/>
              </a:rPr>
              <a:t>3,4)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82079" y="6529464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LS Hauss Book" panose="02000000000000000000" pitchFamily="2" charset="0"/>
              </a:rPr>
              <a:t>3,4)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97208" y="4695003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LS Hauss Book" panose="02000000000000000000" pitchFamily="2" charset="0"/>
              </a:rPr>
              <a:t>5,6) 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244" y="6537129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LS Hauss Book" panose="02000000000000000000" pitchFamily="2" charset="0"/>
              </a:rPr>
              <a:t>5,6) 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89857" y="6520593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ALS Hauss Book" panose="02000000000000000000" pitchFamily="2" charset="0"/>
              </a:rPr>
              <a:t>7</a:t>
            </a:r>
            <a:r>
              <a:rPr lang="en-US" sz="1800" dirty="0" smtClean="0">
                <a:latin typeface="ALS Hauss Book" panose="02000000000000000000" pitchFamily="2" charset="0"/>
              </a:rPr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7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16" y="476672"/>
            <a:ext cx="8894003" cy="445350"/>
          </a:xfrm>
        </p:spPr>
        <p:txBody>
          <a:bodyPr anchor="t">
            <a:noAutofit/>
          </a:bodyPr>
          <a:lstStyle/>
          <a:p>
            <a:pPr algn="l"/>
            <a:r>
              <a:rPr lang="ru-RU" sz="2707" b="1" dirty="0" smtClean="0">
                <a:solidFill>
                  <a:srgbClr val="0099FF"/>
                </a:solidFill>
                <a:latin typeface="ALS Hauss Medium" panose="02000000000000000000" pitchFamily="2" charset="0"/>
              </a:rPr>
              <a:t>Список районов</a:t>
            </a:r>
            <a:endParaRPr lang="ru-RU" sz="1523" dirty="0">
              <a:solidFill>
                <a:srgbClr val="0099FF"/>
              </a:solidFill>
              <a:latin typeface="ALS Hauss Medium" panose="02000000000000000000" pitchFamily="2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8BF83CA-EED0-42AB-A667-95DF1A91B8EE}"/>
              </a:ext>
            </a:extLst>
          </p:cNvPr>
          <p:cNvSpPr/>
          <p:nvPr/>
        </p:nvSpPr>
        <p:spPr>
          <a:xfrm>
            <a:off x="128931" y="1157430"/>
            <a:ext cx="194314" cy="5700570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115C9D8-0340-4109-83BE-A0ED8F3C1CAB}"/>
              </a:ext>
            </a:extLst>
          </p:cNvPr>
          <p:cNvSpPr/>
          <p:nvPr/>
        </p:nvSpPr>
        <p:spPr>
          <a:xfrm>
            <a:off x="128932" y="0"/>
            <a:ext cx="194313" cy="839867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D7610B-FFFB-4114-AFBB-66C6FA647168}"/>
              </a:ext>
            </a:extLst>
          </p:cNvPr>
          <p:cNvSpPr txBox="1"/>
          <p:nvPr/>
        </p:nvSpPr>
        <p:spPr>
          <a:xfrm>
            <a:off x="142875" y="830737"/>
            <a:ext cx="180370" cy="32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23" b="1" dirty="0">
                <a:solidFill>
                  <a:srgbClr val="0099FF"/>
                </a:solidFill>
                <a:latin typeface="ALS Hauss Black" panose="02000000000000000000" pitchFamily="2" charset="0"/>
              </a:rPr>
              <a:t>5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17296" y="6093296"/>
            <a:ext cx="2071206" cy="60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" name="Прямоугольник 2"/>
          <p:cNvSpPr/>
          <p:nvPr/>
        </p:nvSpPr>
        <p:spPr>
          <a:xfrm>
            <a:off x="473885" y="1336290"/>
            <a:ext cx="5240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LS Hauss Book" panose="02000000000000000000" pitchFamily="2" charset="0"/>
              </a:rPr>
              <a:t> </a:t>
            </a:r>
            <a:r>
              <a:rPr lang="ru-RU" sz="1600" dirty="0" smtClean="0">
                <a:latin typeface="ALS Hauss Book" panose="02000000000000000000" pitchFamily="2" charset="0"/>
              </a:rPr>
              <a:t>ЗАО, Район Фили-</a:t>
            </a:r>
            <a:r>
              <a:rPr lang="ru-RU" sz="1600" dirty="0" err="1" smtClean="0">
                <a:latin typeface="ALS Hauss Book" panose="02000000000000000000" pitchFamily="2" charset="0"/>
              </a:rPr>
              <a:t>Давыдково</a:t>
            </a:r>
            <a:r>
              <a:rPr lang="ru-RU" sz="1600" dirty="0">
                <a:latin typeface="ALS Hauss Book" panose="02000000000000000000" pitchFamily="2" charset="0"/>
              </a:rPr>
              <a:t>, </a:t>
            </a:r>
            <a:r>
              <a:rPr lang="ru-RU" sz="1600" dirty="0" smtClean="0">
                <a:latin typeface="ALS Hauss Book" panose="02000000000000000000" pitchFamily="2" charset="0"/>
              </a:rPr>
              <a:t>кварталы 124, 125, 126</a:t>
            </a:r>
            <a:endParaRPr lang="ru-RU" sz="1600" dirty="0">
              <a:latin typeface="ALS Hauss Book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885" y="1740859"/>
            <a:ext cx="42482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LS Hauss Book" panose="02000000000000000000" pitchFamily="2" charset="0"/>
              </a:rPr>
              <a:t> </a:t>
            </a:r>
            <a:r>
              <a:rPr lang="ru-RU" sz="1600" dirty="0" smtClean="0">
                <a:latin typeface="ALS Hauss Book" panose="02000000000000000000" pitchFamily="2" charset="0"/>
              </a:rPr>
              <a:t>ЮВАО, Район </a:t>
            </a:r>
            <a:r>
              <a:rPr lang="ru-RU" sz="1600" dirty="0">
                <a:latin typeface="ALS Hauss Book" panose="02000000000000000000" pitchFamily="2" charset="0"/>
              </a:rPr>
              <a:t>Нижегородский, </a:t>
            </a:r>
            <a:r>
              <a:rPr lang="ru-RU" sz="1600" dirty="0" smtClean="0">
                <a:latin typeface="ALS Hauss Book" panose="02000000000000000000" pitchFamily="2" charset="0"/>
              </a:rPr>
              <a:t>квартал 79</a:t>
            </a:r>
            <a:endParaRPr lang="ru-RU" sz="1600" dirty="0">
              <a:latin typeface="ALS Hauss Book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885" y="2140969"/>
            <a:ext cx="4578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LS Hauss Book" panose="02000000000000000000" pitchFamily="2" charset="0"/>
              </a:rPr>
              <a:t> </a:t>
            </a:r>
            <a:r>
              <a:rPr lang="ru-RU" sz="1600" dirty="0" smtClean="0">
                <a:latin typeface="ALS Hauss Book" panose="02000000000000000000" pitchFamily="2" charset="0"/>
              </a:rPr>
              <a:t>ЦАО, Район </a:t>
            </a:r>
            <a:r>
              <a:rPr lang="ru-RU" sz="1600" dirty="0">
                <a:latin typeface="ALS Hauss Book" panose="02000000000000000000" pitchFamily="2" charset="0"/>
              </a:rPr>
              <a:t>Пресненский, к</a:t>
            </a:r>
            <a:r>
              <a:rPr lang="ru-RU" sz="1600" dirty="0" smtClean="0">
                <a:latin typeface="ALS Hauss Book" panose="02000000000000000000" pitchFamily="2" charset="0"/>
              </a:rPr>
              <a:t>варталы 798, 800</a:t>
            </a:r>
            <a:endParaRPr lang="ru-RU" sz="1600" dirty="0">
              <a:latin typeface="ALS Hauss Book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915" y="939219"/>
            <a:ext cx="8894003" cy="33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ALS Hauss Book" panose="02000000000000000000" pitchFamily="2" charset="0"/>
              </a:rPr>
              <a:t>настоящее время </a:t>
            </a:r>
            <a:r>
              <a:rPr lang="ru-RU" sz="14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разработаны 10 виртуальных туров </a:t>
            </a:r>
            <a:r>
              <a:rPr lang="ru-RU" sz="1400" dirty="0">
                <a:solidFill>
                  <a:srgbClr val="000000"/>
                </a:solidFill>
                <a:latin typeface="ALS Hauss Book" panose="02000000000000000000" pitchFamily="2" charset="0"/>
              </a:rPr>
              <a:t>по </a:t>
            </a:r>
            <a:r>
              <a:rPr lang="ru-RU" sz="14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следующим </a:t>
            </a:r>
            <a:r>
              <a:rPr lang="ru-RU" sz="1400" dirty="0">
                <a:solidFill>
                  <a:srgbClr val="000000"/>
                </a:solidFill>
                <a:latin typeface="ALS Hauss Book" panose="02000000000000000000" pitchFamily="2" charset="0"/>
              </a:rPr>
              <a:t>районам: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566919" y="1336290"/>
            <a:ext cx="5898249" cy="338554"/>
          </a:xfrm>
          <a:prstGeom prst="rect">
            <a:avLst/>
          </a:prstGeom>
          <a:noFill/>
          <a:ln w="3175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566917" y="1674845"/>
            <a:ext cx="5898251" cy="393188"/>
          </a:xfrm>
          <a:prstGeom prst="rect">
            <a:avLst/>
          </a:prstGeom>
          <a:noFill/>
          <a:ln w="3175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566914" y="2068033"/>
            <a:ext cx="5898254" cy="347043"/>
          </a:xfrm>
          <a:prstGeom prst="rect">
            <a:avLst/>
          </a:prstGeom>
          <a:noFill/>
          <a:ln w="3175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17" name="Прямоугольник 16"/>
          <p:cNvSpPr/>
          <p:nvPr/>
        </p:nvSpPr>
        <p:spPr>
          <a:xfrm>
            <a:off x="473885" y="2482502"/>
            <a:ext cx="386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LS Hauss Book" panose="02000000000000000000" pitchFamily="2" charset="0"/>
              </a:rPr>
              <a:t> </a:t>
            </a:r>
            <a:r>
              <a:rPr lang="ru-RU" sz="1600" dirty="0" smtClean="0">
                <a:latin typeface="ALS Hauss Book" panose="02000000000000000000" pitchFamily="2" charset="0"/>
              </a:rPr>
              <a:t>ВАО, Район </a:t>
            </a:r>
            <a:r>
              <a:rPr lang="ru-RU" sz="1600" dirty="0" err="1" smtClean="0">
                <a:latin typeface="ALS Hauss Book" panose="02000000000000000000" pitchFamily="2" charset="0"/>
              </a:rPr>
              <a:t>Богородское</a:t>
            </a:r>
            <a:r>
              <a:rPr lang="ru-RU" sz="1600" dirty="0" smtClean="0">
                <a:latin typeface="ALS Hauss Book" panose="02000000000000000000" pitchFamily="2" charset="0"/>
              </a:rPr>
              <a:t>, квартал 19б</a:t>
            </a:r>
            <a:endParaRPr lang="ru-RU" sz="1600" dirty="0">
              <a:latin typeface="ALS Hauss Book" panose="02000000000000000000" pitchFamily="2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566914" y="2415076"/>
            <a:ext cx="5898254" cy="347043"/>
          </a:xfrm>
          <a:prstGeom prst="rect">
            <a:avLst/>
          </a:prstGeom>
          <a:noFill/>
          <a:ln w="3175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22" name="Прямоугольник 21"/>
          <p:cNvSpPr/>
          <p:nvPr/>
        </p:nvSpPr>
        <p:spPr>
          <a:xfrm>
            <a:off x="473885" y="2835055"/>
            <a:ext cx="6066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LS Hauss Book" panose="02000000000000000000" pitchFamily="2" charset="0"/>
              </a:rPr>
              <a:t> </a:t>
            </a:r>
            <a:r>
              <a:rPr lang="ru-RU" sz="1600" dirty="0" smtClean="0">
                <a:latin typeface="ALS Hauss Book" panose="02000000000000000000" pitchFamily="2" charset="0"/>
              </a:rPr>
              <a:t>ВАО, Район Перово, микрорайоны 11-12, 21-22</a:t>
            </a:r>
            <a:r>
              <a:rPr lang="en-US" sz="1600" dirty="0" smtClean="0">
                <a:latin typeface="ALS Hauss Book" panose="02000000000000000000" pitchFamily="2" charset="0"/>
              </a:rPr>
              <a:t>;</a:t>
            </a:r>
            <a:r>
              <a:rPr lang="ru-RU" sz="1600" dirty="0" smtClean="0">
                <a:latin typeface="ALS Hauss Book" panose="02000000000000000000" pitchFamily="2" charset="0"/>
              </a:rPr>
              <a:t> 23-24, 29</a:t>
            </a:r>
            <a:r>
              <a:rPr lang="en-US" sz="1600" dirty="0" smtClean="0">
                <a:latin typeface="ALS Hauss Book" panose="02000000000000000000" pitchFamily="2" charset="0"/>
              </a:rPr>
              <a:t>;</a:t>
            </a:r>
            <a:r>
              <a:rPr lang="ru-RU" sz="1600" dirty="0" smtClean="0">
                <a:latin typeface="ALS Hauss Book" panose="02000000000000000000" pitchFamily="2" charset="0"/>
              </a:rPr>
              <a:t> 68</a:t>
            </a:r>
            <a:endParaRPr lang="ru-RU" sz="1600" dirty="0">
              <a:latin typeface="ALS Hauss Book" panose="02000000000000000000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1177163-FE63-4356-9BDE-756201A03C6A}"/>
              </a:ext>
            </a:extLst>
          </p:cNvPr>
          <p:cNvSpPr/>
          <p:nvPr/>
        </p:nvSpPr>
        <p:spPr>
          <a:xfrm>
            <a:off x="566914" y="2762119"/>
            <a:ext cx="5898254" cy="347043"/>
          </a:xfrm>
          <a:prstGeom prst="rect">
            <a:avLst/>
          </a:prstGeom>
          <a:noFill/>
          <a:ln w="3175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" y="3185057"/>
            <a:ext cx="8880890" cy="36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16" y="476672"/>
            <a:ext cx="8894003" cy="445350"/>
          </a:xfrm>
        </p:spPr>
        <p:txBody>
          <a:bodyPr anchor="t">
            <a:noAutofit/>
          </a:bodyPr>
          <a:lstStyle/>
          <a:p>
            <a:pPr algn="l"/>
            <a:r>
              <a:rPr lang="ru-RU" sz="2707" b="1" dirty="0" smtClean="0">
                <a:solidFill>
                  <a:srgbClr val="0099FF"/>
                </a:solidFill>
                <a:latin typeface="ALS Hauss Medium" panose="02000000000000000000" pitchFamily="2" charset="0"/>
              </a:rPr>
              <a:t>Скриншоты</a:t>
            </a:r>
            <a:endParaRPr lang="ru-RU" sz="1523" dirty="0">
              <a:solidFill>
                <a:srgbClr val="0099FF"/>
              </a:solidFill>
              <a:latin typeface="ALS Hauss Medium" panose="02000000000000000000" pitchFamily="2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8BF83CA-EED0-42AB-A667-95DF1A91B8EE}"/>
              </a:ext>
            </a:extLst>
          </p:cNvPr>
          <p:cNvSpPr/>
          <p:nvPr/>
        </p:nvSpPr>
        <p:spPr>
          <a:xfrm>
            <a:off x="128931" y="1157430"/>
            <a:ext cx="194314" cy="5700570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115C9D8-0340-4109-83BE-A0ED8F3C1CAB}"/>
              </a:ext>
            </a:extLst>
          </p:cNvPr>
          <p:cNvSpPr/>
          <p:nvPr/>
        </p:nvSpPr>
        <p:spPr>
          <a:xfrm>
            <a:off x="128932" y="0"/>
            <a:ext cx="194313" cy="839867"/>
          </a:xfrm>
          <a:prstGeom prst="rect">
            <a:avLst/>
          </a:prstGeom>
          <a:solidFill>
            <a:srgbClr val="0099FF"/>
          </a:solidFill>
          <a:ln w="31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D7610B-FFFB-4114-AFBB-66C6FA647168}"/>
              </a:ext>
            </a:extLst>
          </p:cNvPr>
          <p:cNvSpPr txBox="1"/>
          <p:nvPr/>
        </p:nvSpPr>
        <p:spPr>
          <a:xfrm>
            <a:off x="142875" y="830737"/>
            <a:ext cx="180370" cy="32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23" b="1" dirty="0">
                <a:solidFill>
                  <a:srgbClr val="0099FF"/>
                </a:solidFill>
                <a:latin typeface="ALS Hauss Black" panose="02000000000000000000" pitchFamily="2" charset="0"/>
              </a:rPr>
              <a:t>6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17296" y="6093296"/>
            <a:ext cx="2071206" cy="609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0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1" y="3789040"/>
            <a:ext cx="4520952" cy="288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6916" y="3579109"/>
            <a:ext cx="3954036" cy="23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Слои и </a:t>
            </a:r>
            <a:r>
              <a:rPr lang="ru-RU" sz="800" dirty="0" err="1" smtClean="0">
                <a:solidFill>
                  <a:srgbClr val="000000"/>
                </a:solidFill>
                <a:latin typeface="ALS Hauss Book" panose="02000000000000000000" pitchFamily="2" charset="0"/>
              </a:rPr>
              <a:t>инфографика</a:t>
            </a: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 11-1</a:t>
            </a:r>
            <a:r>
              <a:rPr lang="en-US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2</a:t>
            </a: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, 21-22 </a:t>
            </a:r>
            <a:r>
              <a:rPr lang="ru-RU" sz="800" dirty="0" err="1" smtClean="0">
                <a:solidFill>
                  <a:srgbClr val="000000"/>
                </a:solidFill>
                <a:latin typeface="ALS Hauss Book" panose="02000000000000000000" pitchFamily="2" charset="0"/>
              </a:rPr>
              <a:t>микрокварталов</a:t>
            </a: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ALS Hauss Book" panose="02000000000000000000" pitchFamily="2" charset="0"/>
              </a:rPr>
              <a:t>района Перово, ВАО</a:t>
            </a:r>
            <a:endParaRPr lang="ru-RU" sz="800" dirty="0">
              <a:solidFill>
                <a:srgbClr val="000000"/>
              </a:solidFill>
              <a:latin typeface="ALS Hauss Book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9905" y="6646599"/>
            <a:ext cx="3369633" cy="23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Режим 3</a:t>
            </a:r>
            <a:r>
              <a:rPr lang="en-US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D</a:t>
            </a: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 просмотра 124 квартала района Фили-</a:t>
            </a:r>
            <a:r>
              <a:rPr lang="ru-RU" sz="800" dirty="0" err="1" smtClean="0">
                <a:solidFill>
                  <a:srgbClr val="000000"/>
                </a:solidFill>
                <a:latin typeface="ALS Hauss Book" panose="02000000000000000000" pitchFamily="2" charset="0"/>
              </a:rPr>
              <a:t>Давыдково</a:t>
            </a: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, ЗАО</a:t>
            </a:r>
            <a:endParaRPr lang="ru-RU" sz="800" dirty="0">
              <a:solidFill>
                <a:srgbClr val="000000"/>
              </a:solidFill>
              <a:latin typeface="ALS Hauss Book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7068" y="6634737"/>
            <a:ext cx="2975276" cy="50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Основной режим 68 </a:t>
            </a:r>
            <a:r>
              <a:rPr lang="ru-RU" sz="800" dirty="0" err="1" smtClean="0">
                <a:solidFill>
                  <a:srgbClr val="000000"/>
                </a:solidFill>
                <a:latin typeface="ALS Hauss Book" panose="02000000000000000000" pitchFamily="2" charset="0"/>
              </a:rPr>
              <a:t>микроквартала</a:t>
            </a: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ALS Hauss Book" panose="02000000000000000000" pitchFamily="2" charset="0"/>
              </a:rPr>
              <a:t>района </a:t>
            </a: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Перово, </a:t>
            </a:r>
            <a:r>
              <a:rPr lang="ru-RU" sz="800" dirty="0">
                <a:solidFill>
                  <a:srgbClr val="000000"/>
                </a:solidFill>
                <a:latin typeface="ALS Hauss Book" panose="02000000000000000000" pitchFamily="2" charset="0"/>
              </a:rPr>
              <a:t>В</a:t>
            </a: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АО</a:t>
            </a:r>
            <a:endParaRPr lang="ru-RU" sz="800" dirty="0">
              <a:solidFill>
                <a:srgbClr val="000000"/>
              </a:solidFill>
              <a:latin typeface="ALS Hauss Book" panose="02000000000000000000" pitchFamily="2" charset="0"/>
            </a:endParaRP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21" y="1140234"/>
            <a:ext cx="4887772" cy="24327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97186" y="3587733"/>
            <a:ext cx="33650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rgbClr val="000000"/>
                </a:solidFill>
                <a:latin typeface="ALS Hauss Book" panose="02000000000000000000" pitchFamily="2" charset="0"/>
              </a:rPr>
              <a:t>Режим 3</a:t>
            </a:r>
            <a:r>
              <a:rPr lang="en-US" sz="800" dirty="0">
                <a:solidFill>
                  <a:srgbClr val="000000"/>
                </a:solidFill>
                <a:latin typeface="ALS Hauss Book" panose="02000000000000000000" pitchFamily="2" charset="0"/>
              </a:rPr>
              <a:t>D</a:t>
            </a:r>
            <a:r>
              <a:rPr lang="ru-RU" sz="800" dirty="0">
                <a:solidFill>
                  <a:srgbClr val="000000"/>
                </a:solidFill>
                <a:latin typeface="ALS Hauss Book" panose="02000000000000000000" pitchFamily="2" charset="0"/>
              </a:rPr>
              <a:t> просмотра </a:t>
            </a:r>
            <a:r>
              <a:rPr lang="ru-RU" sz="800" dirty="0" smtClean="0">
                <a:solidFill>
                  <a:srgbClr val="000000"/>
                </a:solidFill>
                <a:latin typeface="ALS Hauss Book" panose="02000000000000000000" pitchFamily="2" charset="0"/>
              </a:rPr>
              <a:t>79 квартала района Нижегородский, ЮВАО </a:t>
            </a:r>
            <a:endParaRPr lang="ru-RU" sz="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21" y="3789040"/>
            <a:ext cx="4887772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3" y="1157429"/>
            <a:ext cx="4504079" cy="24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678</Words>
  <Application>Microsoft Office PowerPoint</Application>
  <PresentationFormat>Лист A4 (210x297 мм)</PresentationFormat>
  <Paragraphs>82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ALS Hauss Black</vt:lpstr>
      <vt:lpstr>ALS Hauss Book</vt:lpstr>
      <vt:lpstr>ALS Hauss Medium</vt:lpstr>
      <vt:lpstr>Arial</vt:lpstr>
      <vt:lpstr>Calibri</vt:lpstr>
      <vt:lpstr>Times New Roman</vt:lpstr>
      <vt:lpstr>Тема Office</vt:lpstr>
      <vt:lpstr>Виртуальные туры  по программе реновации</vt:lpstr>
      <vt:lpstr>ИДЕЯ ПРОЕКТА</vt:lpstr>
      <vt:lpstr>ОПИСАНИЕ ПРОЕКТА </vt:lpstr>
      <vt:lpstr>Презентация PowerPoint</vt:lpstr>
      <vt:lpstr>АЛГОРИТМ СОЗДАНИЯ 3D-МОДЕЛЕЙ</vt:lpstr>
      <vt:lpstr>Список районов</vt:lpstr>
      <vt:lpstr>Скриншоты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может занять две-три строки, но лучше назвать покороче</dc:title>
  <dc:creator>Иванова Диана Вячеславовна</dc:creator>
  <cp:lastModifiedBy>Аухадеев Тимур Алиевич</cp:lastModifiedBy>
  <cp:revision>181</cp:revision>
  <dcterms:created xsi:type="dcterms:W3CDTF">2022-03-10T06:32:56Z</dcterms:created>
  <dcterms:modified xsi:type="dcterms:W3CDTF">2023-03-28T12:11:57Z</dcterms:modified>
</cp:coreProperties>
</file>