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59" r:id="rId5"/>
    <p:sldId id="260" r:id="rId6"/>
    <p:sldId id="261" r:id="rId7"/>
    <p:sldId id="278" r:id="rId8"/>
    <p:sldId id="263" r:id="rId9"/>
    <p:sldId id="264" r:id="rId10"/>
    <p:sldId id="265" r:id="rId11"/>
    <p:sldId id="268" r:id="rId12"/>
    <p:sldId id="269" r:id="rId13"/>
    <p:sldId id="270" r:id="rId14"/>
    <p:sldId id="272" r:id="rId15"/>
    <p:sldId id="274" r:id="rId16"/>
    <p:sldId id="280" r:id="rId17"/>
    <p:sldId id="276" r:id="rId18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Сбор заявок на оказание социальных услуг от получателя социальных услуг._x000d_
Фиксация заявки в журнал социального работника на бумажном носителе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27.02.2023</c:v>
              </c:pt>
              <c:pt idx="1">
                <c:v>28.02.2023</c:v>
              </c:pt>
              <c:pt idx="2">
                <c:v>01.02.2023</c:v>
              </c:pt>
              <c:pt idx="3">
                <c:v>02.02.2023</c:v>
              </c:pt>
            </c:strLit>
          </c:cat>
          <c:val>
            <c:numLit>
              <c:formatCode>General</c:formatCode>
              <c:ptCount val="4"/>
              <c:pt idx="0">
                <c:v>15</c:v>
              </c:pt>
              <c:pt idx="1">
                <c:v>15</c:v>
              </c:pt>
              <c:pt idx="2">
                <c:v>13</c:v>
              </c:pt>
              <c:pt idx="3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0-9CA1-430F-8AE2-F0BF54F97816}"/>
            </c:ext>
          </c:extLst>
        </c:ser>
        <c:ser>
          <c:idx val="1"/>
          <c:order val="1"/>
          <c:tx>
            <c:v>Внесение заявки в индивидуальный маршрут социального работника на бумажном носителе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27.02.2023</c:v>
              </c:pt>
              <c:pt idx="1">
                <c:v>28.02.2023</c:v>
              </c:pt>
              <c:pt idx="2">
                <c:v>01.02.2023</c:v>
              </c:pt>
              <c:pt idx="3">
                <c:v>02.02.2023</c:v>
              </c:pt>
            </c:strLit>
          </c:cat>
          <c:val>
            <c:numLit>
              <c:formatCode>General</c:formatCode>
              <c:ptCount val="4"/>
              <c:pt idx="0">
                <c:v>10</c:v>
              </c:pt>
              <c:pt idx="1">
                <c:v>10</c:v>
              </c:pt>
              <c:pt idx="2">
                <c:v>14</c:v>
              </c:pt>
              <c:pt idx="3">
                <c:v>9</c:v>
              </c:pt>
            </c:numLit>
          </c:val>
          <c:extLst>
            <c:ext xmlns:c16="http://schemas.microsoft.com/office/drawing/2014/chart" uri="{C3380CC4-5D6E-409C-BE32-E72D297353CC}">
              <c16:uniqueId val="{00000001-9CA1-430F-8AE2-F0BF54F97816}"/>
            </c:ext>
          </c:extLst>
        </c:ser>
        <c:ser>
          <c:idx val="2"/>
          <c:order val="2"/>
          <c:tx>
            <c:v>Выполнение заявки (оказание социальных услуг)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27.02.2023</c:v>
              </c:pt>
              <c:pt idx="1">
                <c:v>28.02.2023</c:v>
              </c:pt>
              <c:pt idx="2">
                <c:v>01.02.2023</c:v>
              </c:pt>
              <c:pt idx="3">
                <c:v>02.02.2023</c:v>
              </c:pt>
            </c:strLit>
          </c:cat>
          <c:val>
            <c:numLit>
              <c:formatCode>General</c:formatCode>
              <c:ptCount val="4"/>
              <c:pt idx="0">
                <c:v>30</c:v>
              </c:pt>
              <c:pt idx="1">
                <c:v>30</c:v>
              </c:pt>
              <c:pt idx="2">
                <c:v>30</c:v>
              </c:pt>
              <c:pt idx="3">
                <c:v>30</c:v>
              </c:pt>
            </c:numLit>
          </c:val>
          <c:extLst>
            <c:ext xmlns:c16="http://schemas.microsoft.com/office/drawing/2014/chart" uri="{C3380CC4-5D6E-409C-BE32-E72D297353CC}">
              <c16:uniqueId val="{00000002-9CA1-430F-8AE2-F0BF54F97816}"/>
            </c:ext>
          </c:extLst>
        </c:ser>
        <c:ser>
          <c:idx val="3"/>
          <c:order val="3"/>
          <c:tx>
            <c:v>Посещение получателя социальных услуг. Отчет по расходу денежных средств и фиксирование выполненных социальных услуг в тетрадь получателя социальных услуг. Запись выполненных услуг в журнал соц. работника на бум. носителе.  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27.02.2023</c:v>
              </c:pt>
              <c:pt idx="1">
                <c:v>28.02.2023</c:v>
              </c:pt>
              <c:pt idx="2">
                <c:v>01.02.2023</c:v>
              </c:pt>
              <c:pt idx="3">
                <c:v>02.02.2023</c:v>
              </c:pt>
            </c:strLit>
          </c:cat>
          <c:val>
            <c:numLit>
              <c:formatCode>General</c:formatCode>
              <c:ptCount val="4"/>
              <c:pt idx="0">
                <c:v>30</c:v>
              </c:pt>
              <c:pt idx="1">
                <c:v>30</c:v>
              </c:pt>
              <c:pt idx="2">
                <c:v>30</c:v>
              </c:pt>
              <c:pt idx="3">
                <c:v>30</c:v>
              </c:pt>
            </c:numLit>
          </c:val>
          <c:extLst>
            <c:ext xmlns:c16="http://schemas.microsoft.com/office/drawing/2014/chart" uri="{C3380CC4-5D6E-409C-BE32-E72D297353CC}">
              <c16:uniqueId val="{00000003-9CA1-430F-8AE2-F0BF54F97816}"/>
            </c:ext>
          </c:extLst>
        </c:ser>
        <c:ser>
          <c:idx val="4"/>
          <c:order val="4"/>
          <c:tx>
            <c:v>Заполнение и подписание акта выполненных работ на мобильном устройстве по месту проживания гражданина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27.02.2023</c:v>
              </c:pt>
              <c:pt idx="1">
                <c:v>28.02.2023</c:v>
              </c:pt>
              <c:pt idx="2">
                <c:v>01.02.2023</c:v>
              </c:pt>
              <c:pt idx="3">
                <c:v>02.02.2023</c:v>
              </c:pt>
            </c:strLit>
          </c:cat>
          <c:val>
            <c:numLit>
              <c:formatCode>General</c:formatCode>
              <c:ptCount val="4"/>
              <c:pt idx="0">
                <c:v>5</c:v>
              </c:pt>
              <c:pt idx="1">
                <c:v>3</c:v>
              </c:pt>
              <c:pt idx="2">
                <c:v>5</c:v>
              </c:pt>
              <c:pt idx="3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4-9CA1-430F-8AE2-F0BF54F97816}"/>
            </c:ext>
          </c:extLst>
        </c:ser>
        <c:ser>
          <c:idx val="5"/>
          <c:order val="5"/>
          <c:tx>
            <c:v>Длительность переходов между этапами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27.02.2023</c:v>
              </c:pt>
              <c:pt idx="1">
                <c:v>28.02.2023</c:v>
              </c:pt>
              <c:pt idx="2">
                <c:v>01.02.2023</c:v>
              </c:pt>
              <c:pt idx="3">
                <c:v>02.02.2023</c:v>
              </c:pt>
            </c:strLit>
          </c:cat>
          <c:val>
            <c:numLit>
              <c:formatCode>General</c:formatCode>
              <c:ptCount val="4"/>
              <c:pt idx="0">
                <c:v>30</c:v>
              </c:pt>
              <c:pt idx="1">
                <c:v>30</c:v>
              </c:pt>
              <c:pt idx="2">
                <c:v>32</c:v>
              </c:pt>
              <c:pt idx="3">
                <c:v>35</c:v>
              </c:pt>
            </c:numLit>
          </c:val>
          <c:extLst>
            <c:ext xmlns:c16="http://schemas.microsoft.com/office/drawing/2014/chart" uri="{C3380CC4-5D6E-409C-BE32-E72D297353CC}">
              <c16:uniqueId val="{00000005-9CA1-430F-8AE2-F0BF54F97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6"/>
          <c:order val="6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27.02.2023</c:v>
              </c:pt>
              <c:pt idx="1">
                <c:v>28.02.2023</c:v>
              </c:pt>
              <c:pt idx="2">
                <c:v>01.02.2023</c:v>
              </c:pt>
              <c:pt idx="3">
                <c:v>02.02.2023</c:v>
              </c:pt>
            </c:strLit>
          </c:cat>
          <c:val>
            <c:numLit>
              <c:formatCode>General</c:formatCode>
              <c:ptCount val="4"/>
              <c:pt idx="0">
                <c:v>120</c:v>
              </c:pt>
              <c:pt idx="1">
                <c:v>118</c:v>
              </c:pt>
              <c:pt idx="2">
                <c:v>124</c:v>
              </c:pt>
              <c:pt idx="3">
                <c:v>120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6-9CA1-430F-8AE2-F0BF54F97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7"/>
          <c:order val="7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</c:numLit>
          </c:cat>
          <c:val>
            <c:numLit>
              <c:formatCode>General</c:formatCode>
              <c:ptCount val="4"/>
              <c:pt idx="0">
                <c:v>90</c:v>
              </c:pt>
              <c:pt idx="1">
                <c:v>90</c:v>
              </c:pt>
              <c:pt idx="2">
                <c:v>90</c:v>
              </c:pt>
              <c:pt idx="3">
                <c:v>90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7-9CA1-430F-8AE2-F0BF54F97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0403276622556"/>
          <c:y val="4.4613001887160796E-2"/>
          <c:w val="0.33711405166981728"/>
          <c:h val="0.81154525932192356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Сбор заявок на оказание социальных услуг получателю социальных и фиксирование полученных данных в электронный план-график. Автоматическая фиксация заявки в журнал социального работника в электронной системе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05.04.2023</c:v>
              </c:pt>
              <c:pt idx="1">
                <c:v>13.04.2023</c:v>
              </c:pt>
              <c:pt idx="2">
                <c:v>19.04.2023</c:v>
              </c:pt>
              <c:pt idx="3">
                <c:v>26.04.2023</c:v>
              </c:pt>
            </c:strLit>
          </c:cat>
          <c:val>
            <c:numLit>
              <c:formatCode>General</c:formatCode>
              <c:ptCount val="4"/>
              <c:pt idx="0">
                <c:v>10</c:v>
              </c:pt>
              <c:pt idx="1">
                <c:v>7</c:v>
              </c:pt>
              <c:pt idx="2">
                <c:v>10</c:v>
              </c:pt>
              <c:pt idx="3">
                <c:v>9</c:v>
              </c:pt>
            </c:numLit>
          </c:val>
          <c:extLst>
            <c:ext xmlns:c16="http://schemas.microsoft.com/office/drawing/2014/chart" uri="{C3380CC4-5D6E-409C-BE32-E72D297353CC}">
              <c16:uniqueId val="{00000000-A15E-4EC1-AE00-546FA6C2B55E}"/>
            </c:ext>
          </c:extLst>
        </c:ser>
        <c:ser>
          <c:idx val="1"/>
          <c:order val="1"/>
          <c:tx>
            <c:v>Выполнение заявки (оказание социальных услуг)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05.04.2023</c:v>
              </c:pt>
              <c:pt idx="1">
                <c:v>13.04.2023</c:v>
              </c:pt>
              <c:pt idx="2">
                <c:v>19.04.2023</c:v>
              </c:pt>
              <c:pt idx="3">
                <c:v>26.04.2023</c:v>
              </c:pt>
            </c:strLit>
          </c:cat>
          <c:val>
            <c:numLit>
              <c:formatCode>General</c:formatCode>
              <c:ptCount val="4"/>
              <c:pt idx="0">
                <c:v>30</c:v>
              </c:pt>
              <c:pt idx="1">
                <c:v>30</c:v>
              </c:pt>
              <c:pt idx="2">
                <c:v>30</c:v>
              </c:pt>
              <c:pt idx="3">
                <c:v>30</c:v>
              </c:pt>
            </c:numLit>
          </c:val>
          <c:extLst>
            <c:ext xmlns:c16="http://schemas.microsoft.com/office/drawing/2014/chart" uri="{C3380CC4-5D6E-409C-BE32-E72D297353CC}">
              <c16:uniqueId val="{00000001-A15E-4EC1-AE00-546FA6C2B55E}"/>
            </c:ext>
          </c:extLst>
        </c:ser>
        <c:ser>
          <c:idx val="2"/>
          <c:order val="2"/>
          <c:tx>
            <c:v>Посещение получателя социальных услуг._x000d_
Внесение данных в электронную систему о выполненных социальных услугах. Заполнение тетради получателя социальных услуг. Автоматическое заполнение журнала социального работника в электронной системе. Автоматическое заполнение и подписание акта выполненных работ на мобильном устройстве по месту проживания гражданина.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05.04.2023</c:v>
              </c:pt>
              <c:pt idx="1">
                <c:v>13.04.2023</c:v>
              </c:pt>
              <c:pt idx="2">
                <c:v>19.04.2023</c:v>
              </c:pt>
              <c:pt idx="3">
                <c:v>26.04.2023</c:v>
              </c:pt>
            </c:strLit>
          </c:cat>
          <c:val>
            <c:numLit>
              <c:formatCode>General</c:formatCode>
              <c:ptCount val="4"/>
              <c:pt idx="0">
                <c:v>20</c:v>
              </c:pt>
              <c:pt idx="1">
                <c:v>20</c:v>
              </c:pt>
              <c:pt idx="2">
                <c:v>20</c:v>
              </c:pt>
              <c:pt idx="3">
                <c:v>20</c:v>
              </c:pt>
            </c:numLit>
          </c:val>
          <c:extLst>
            <c:ext xmlns:c16="http://schemas.microsoft.com/office/drawing/2014/chart" uri="{C3380CC4-5D6E-409C-BE32-E72D297353CC}">
              <c16:uniqueId val="{00000002-A15E-4EC1-AE00-546FA6C2B55E}"/>
            </c:ext>
          </c:extLst>
        </c:ser>
        <c:ser>
          <c:idx val="3"/>
          <c:order val="3"/>
          <c:tx>
            <c:v>Длительность переходов между этапами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05.04.2023</c:v>
              </c:pt>
              <c:pt idx="1">
                <c:v>13.04.2023</c:v>
              </c:pt>
              <c:pt idx="2">
                <c:v>19.04.2023</c:v>
              </c:pt>
              <c:pt idx="3">
                <c:v>26.04.2023</c:v>
              </c:pt>
            </c:strLit>
          </c:cat>
          <c:val>
            <c:numLit>
              <c:formatCode>General</c:formatCode>
              <c:ptCount val="4"/>
              <c:pt idx="0">
                <c:v>30</c:v>
              </c:pt>
              <c:pt idx="1">
                <c:v>35</c:v>
              </c:pt>
              <c:pt idx="2">
                <c:v>28</c:v>
              </c:pt>
              <c:pt idx="3">
                <c:v>32</c:v>
              </c:pt>
            </c:numLit>
          </c:val>
          <c:extLst>
            <c:ext xmlns:c16="http://schemas.microsoft.com/office/drawing/2014/chart" uri="{C3380CC4-5D6E-409C-BE32-E72D297353CC}">
              <c16:uniqueId val="{00000003-A15E-4EC1-AE00-546FA6C2B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4"/>
          <c:order val="4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4"/>
              <c:pt idx="0">
                <c:v>05.04.2023</c:v>
              </c:pt>
              <c:pt idx="1">
                <c:v>13.04.2023</c:v>
              </c:pt>
              <c:pt idx="2">
                <c:v>19.04.2023</c:v>
              </c:pt>
              <c:pt idx="3">
                <c:v>26.04.2023</c:v>
              </c:pt>
            </c:strLit>
          </c:cat>
          <c:val>
            <c:numLit>
              <c:formatCode>General</c:formatCode>
              <c:ptCount val="4"/>
              <c:pt idx="0">
                <c:v>90</c:v>
              </c:pt>
              <c:pt idx="1">
                <c:v>92</c:v>
              </c:pt>
              <c:pt idx="2">
                <c:v>88</c:v>
              </c:pt>
              <c:pt idx="3">
                <c:v>91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A15E-4EC1-AE00-546FA6C2B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5"/>
          <c:order val="5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</c:numLit>
          </c:cat>
          <c:val>
            <c:numLit>
              <c:formatCode>General</c:formatCode>
              <c:ptCount val="4"/>
              <c:pt idx="0">
                <c:v>90</c:v>
              </c:pt>
              <c:pt idx="1">
                <c:v>90</c:v>
              </c:pt>
              <c:pt idx="2">
                <c:v>90</c:v>
              </c:pt>
              <c:pt idx="3">
                <c:v>90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A15E-4EC1-AE00-546FA6C2B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0403276622556"/>
          <c:y val="3.3410988915641746E-2"/>
          <c:w val="0.33711405166981728"/>
          <c:h val="0.83835699876358427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28031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работы социальных работников ГБУ "Центр социального обслуживания населения Сахалинской области" путем цифровизации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lang="ru-RU" sz="12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15721"/>
              </p:ext>
            </p:extLst>
          </p:nvPr>
        </p:nvGraphicFramePr>
        <p:xfrm>
          <a:off x="361950" y="1475580"/>
          <a:ext cx="9705975" cy="217932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05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</a:t>
                      </a:r>
                      <a:endParaRPr lang="ru-RU" sz="16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процесса, производительность труда (ед. изм. минута)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Оптимизировали процесс работы социальных работников, уменьшили время протекания процесса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получателей социальных услуг на 1 социального работника (за 1 рабочий день, ед. изм. чел.)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Повысили производительность труда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6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6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6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6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Ключевые запланированные показатели достигнуты.
Стандарт процесса работы социальных работников в программе "Кондуит" и план тиражирования разработан. 
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</a:t>
            </a: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72790"/>
              </p:ext>
            </p:extLst>
          </p:nvPr>
        </p:nvGraphicFramePr>
        <p:xfrm>
          <a:off x="342228" y="1171925"/>
          <a:ext cx="10086975" cy="201168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Разработали электронный план-графика с привязкой к программе "Кондуит"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Оптимизировали процесс работы социальных работников путём цифровизации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Внедрили электронные план-графики социальных работников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Увеличили производительность труда социальных работников, а именно количество получателей социальных услуг обслуживаемых за 1 рабочий день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социальных работников работе с программой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Эффективное использование трудовых ресурсов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02" t="21687" r="12645" b="23527"/>
          <a:stretch/>
        </p:blipFill>
        <p:spPr>
          <a:xfrm>
            <a:off x="210148" y="3707829"/>
            <a:ext cx="10481665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048375"/>
          <a:chOff x="361950" y="180975"/>
          <a:chExt cx="10439400" cy="6048375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</a:t>
            </a: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 </a:t>
            </a: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ВНЕДРЕНИЯ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952500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Разработали электронный план-графика с привязкой к программе "Кондуит"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Оптимизировали процесс работы социальных работников путём </a:t>
            </a:r>
            <a:r>
              <a:rPr lang="ru-RU" sz="13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цифровизации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62806" y="2094243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28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94" y="2627709"/>
            <a:ext cx="9056068" cy="4389703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</a:t>
            </a: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 </a:t>
            </a: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ВНЕДРЕНИЯ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Внедрили электронные план-графики социальных работников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Увеличили производительность труда социальных работников, а именно количество получателей социальных услуг обслуживаемых за 1 рабочий день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58750" y="241168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2800" b="1" u="none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890" y="241168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28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2852931"/>
            <a:ext cx="3257949" cy="434796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10528" b="2201"/>
          <a:stretch/>
        </p:blipFill>
        <p:spPr>
          <a:xfrm>
            <a:off x="419416" y="2893128"/>
            <a:ext cx="3698609" cy="4307772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799" y="3855155"/>
            <a:ext cx="2506979" cy="334574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</a:t>
            </a: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 </a:t>
            </a: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ВНЕДРЕНИЯ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346" y="997202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Обучение социальных работников работе с программой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Эффективное использование трудовых ресурсов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1570" y="209567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28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54" y="2555701"/>
            <a:ext cx="3533393" cy="471556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72" y="2771725"/>
            <a:ext cx="2966995" cy="395967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838950"/>
          <a:chOff x="361950" y="180975"/>
          <a:chExt cx="10439400" cy="6838950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СТАНДАРТЫ </a:t>
            </a: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И НОРМАТИВЫ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77334"/>
              </p:ext>
            </p:extLst>
          </p:nvPr>
        </p:nvGraphicFramePr>
        <p:xfrm>
          <a:off x="593378" y="965041"/>
          <a:ext cx="9649072" cy="70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Лист" r:id="rId3" imgW="13163408" imgH="12496907" progId="Excel.Sheet.12">
                  <p:embed/>
                </p:oleObj>
              </mc:Choice>
              <mc:Fallback>
                <p:oleObj name="Лист" r:id="rId3" imgW="13163408" imgH="124969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378" y="965041"/>
                        <a:ext cx="9649072" cy="704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838950"/>
          <a:chOff x="361950" y="180975"/>
          <a:chExt cx="10439400" cy="6838950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СТАНДАРТЫ </a:t>
            </a: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И НОРМАТИВЫ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51034"/>
              </p:ext>
            </p:extLst>
          </p:nvPr>
        </p:nvGraphicFramePr>
        <p:xfrm>
          <a:off x="347663" y="1116013"/>
          <a:ext cx="9605962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Лист" r:id="rId3" imgW="12249008" imgH="7562743" progId="Excel.Sheet.12">
                  <p:embed/>
                </p:oleObj>
              </mc:Choice>
              <mc:Fallback>
                <p:oleObj name="Лист" r:id="rId3" imgW="12249008" imgH="7562743" progId="Excel.Sheet.12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63" y="1116013"/>
                        <a:ext cx="9605962" cy="593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79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Нерациональное планирование рабочего дня социальным работником приводит к снижению производительности труда.
2. Составление маршрута движения социальных работников на бумажном носителе влечет к нецелесообразному использованию бумаги.
3. Неэффективное использование трудовых ресурсов в результате приводит к снижению качества оказания социальных услуг.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Предоставление социальных услуг для получателей социальных услуг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заявок на оказание социальных услуг от получателя социальных услуг.
Фиксация заявки в журнал социального работника на бумажном носителе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Внесение заявки в индивидуальный маршрут социального работника на бумажном носителе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Выполнение заявки (оказание социальных услуг)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Посещение получателя социальных услуг. Отчет по расходу денежных средств и фиксирование выполненных социальных услуг в тетрадь получателя социальных услуг. Запись выполненных услуг в журнал соц. работника на бум. носителе.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и подписание акта выполненных работ на мобильном устройстве по месту проживания гражданина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Услуги предоставлены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ДЕТАЛЬНАЯ КАРТА ТЕКУЩЕГО СОСТОЯНИЯ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425" t="20598" r="4594" b="18751"/>
          <a:stretch/>
        </p:blipFill>
        <p:spPr>
          <a:xfrm>
            <a:off x="144091" y="1835621"/>
            <a:ext cx="105131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4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93986795"/>
              </p:ext>
            </p:extLst>
          </p:nvPr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78226"/>
              </p:ext>
            </p:extLst>
          </p:nvPr>
        </p:nvGraphicFramePr>
        <p:xfrm>
          <a:off x="361950" y="1438275"/>
          <a:ext cx="9944100" cy="231648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Нерациональное планирование рабочего дня социальным работником приводит к снижению производительности труда.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Заполнение и дублирование данных на бумажном носителе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Сконструировать электронную форму ведения документов и автоматическое заполнение необходимых дублированных данных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Составление маршрута движения социальных работников на бумажном носителе.
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Составление маршрута движения социальных работников на бумажном носителе влечет к нецелесообразному использованию бумаги.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Систематизировать рабочий день социального работника, планировать маршрут движения в электронной системе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Неэффективное использование трудовых ресурсов в результате приводит к снижению качества оказания социальных услуг.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программного продукта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Разработать электронный план-график с привязкой к программе "Кондуит"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/>
          <a:stretch/>
        </p:blipFill>
        <p:spPr>
          <a:xfrm>
            <a:off x="-6963" y="3923853"/>
            <a:ext cx="10681926" cy="34984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Установление дополнения в виде план-графика к программному обеспечению "Кондуит", которое будет взаимосвязано с выполненными услугами.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Предоставление социальных услуг для получателя социальных услуг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заявок на оказание социальных услуг получателю социальных и фиксирование полученных данных в электронный план-график. Автоматическая фиксация заявки в журнал социального работника в электронной системе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Выполнение заявки (оказание социальных услуг)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9" name="TextBox 48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00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Посещение получателя социальных услуг.
Внесение данных в электронную систему о выполненных социальных услугах. Заполнение тетради получателя социальных услуг. Автоматическое заполнение журнала социального работника в электронной системе. Автоматическое заполнение и подписание акта выполненных работ на мобильном устройстве по месту проживания гражданина.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Услуги предоставлены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ДЕТАЛЬНАЯ КАРТА ЦЕЛЕВОГО СОСТОЯНИЯ</a:t>
            </a:r>
            <a:endParaRPr lang="ru-RU" sz="2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/>
          <a:srcRect l="1030" t="20456" r="27245" b="19533"/>
          <a:stretch/>
        </p:blipFill>
        <p:spPr>
          <a:xfrm>
            <a:off x="0" y="1403573"/>
            <a:ext cx="1056407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9360130"/>
              </p:ext>
            </p:extLst>
          </p:nvPr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90 мин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Предоставление социальных услуг для получателя социальных услуг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заявок на оказание социальных услуг получателю социальных и фиксирование полученных данных в электронный план-график. Автоматическая фиксация заявки в журнал социального работника в электронной системе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мин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Выполнение заявки (оказание социальных услуг)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Социальный работник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00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Посещение получателя социальных услуг.
Внесение данных в электронную систему о выполненных социальных услугах. Заполнение тетради получателя социальных услуг. Автоматическое заполнение журнала социального работника в электронной системе. Автоматическое заполнение и подписание акта выполненных работ на мобильном устройстве по месту проживания гражданина.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Услуги предоставлены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641</Words>
  <Application>Microsoft Office PowerPoint</Application>
  <PresentationFormat>Произвольный</PresentationFormat>
  <Paragraphs>188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Scada</vt:lpstr>
      <vt:lpstr>Theme62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Ли Анна Романовна</cp:lastModifiedBy>
  <cp:revision>6</cp:revision>
  <dcterms:created xsi:type="dcterms:W3CDTF">2023-05-11T06:34:08Z</dcterms:created>
  <dcterms:modified xsi:type="dcterms:W3CDTF">2023-05-12T00:37:34Z</dcterms:modified>
  <cp:category/>
</cp:coreProperties>
</file>