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3"/>
    <p:sldId id="264" r:id="rId4"/>
    <p:sldId id="272" r:id="rId5"/>
    <p:sldId id="259" r:id="rId6"/>
    <p:sldId id="278" r:id="rId7"/>
    <p:sldId id="267" r:id="rId8"/>
    <p:sldId id="280" r:id="rId9"/>
    <p:sldId id="295" r:id="rId10"/>
    <p:sldId id="276" r:id="rId11"/>
    <p:sldId id="277" r:id="rId12"/>
    <p:sldId id="269" r:id="rId13"/>
    <p:sldId id="266" r:id="rId14"/>
    <p:sldId id="294" r:id="rId15"/>
    <p:sldId id="265" r:id="rId16"/>
    <p:sldId id="296" r:id="rId17"/>
    <p:sldId id="26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61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12" autoAdjust="0"/>
    <p:restoredTop sz="94660"/>
  </p:normalViewPr>
  <p:slideViewPr>
    <p:cSldViewPr snapToGrid="0">
      <p:cViewPr>
        <p:scale>
          <a:sx n="81" d="100"/>
          <a:sy n="81" d="100"/>
        </p:scale>
        <p:origin x="-90" y="72"/>
      </p:cViewPr>
      <p:guideLst>
        <p:guide orient="horz" pos="2237"/>
        <p:guide pos="38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4D24C-8138-4E5D-AD23-353CF985866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A88E3-36C7-4AA2-8917-985A0379EE3B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4D24C-8138-4E5D-AD23-353CF985866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A88E3-36C7-4AA2-8917-985A0379EE3B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4D24C-8138-4E5D-AD23-353CF985866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A88E3-36C7-4AA2-8917-985A0379EE3B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4D24C-8138-4E5D-AD23-353CF985866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A88E3-36C7-4AA2-8917-985A0379EE3B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4D24C-8138-4E5D-AD23-353CF985866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A88E3-36C7-4AA2-8917-985A0379EE3B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4D24C-8138-4E5D-AD23-353CF9858664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A88E3-36C7-4AA2-8917-985A0379EE3B}" type="slidenum">
              <a:rPr lang="ru-RU" smtClean="0"/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4D24C-8138-4E5D-AD23-353CF9858664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A88E3-36C7-4AA2-8917-985A0379EE3B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4D24C-8138-4E5D-AD23-353CF9858664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A88E3-36C7-4AA2-8917-985A0379EE3B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4D24C-8138-4E5D-AD23-353CF9858664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A88E3-36C7-4AA2-8917-985A0379EE3B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4D24C-8138-4E5D-AD23-353CF9858664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FA88E3-36C7-4AA2-8917-985A0379EE3B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-1" fmla="*/ 0 w 7104888"/>
              <a:gd name="connsiteY0-2" fmla="*/ 0 h 6858000"/>
              <a:gd name="connsiteX1-3" fmla="*/ 5695188 w 7104888"/>
              <a:gd name="connsiteY1-4" fmla="*/ 0 h 6858000"/>
              <a:gd name="connsiteX2-5" fmla="*/ 7104888 w 7104888"/>
              <a:gd name="connsiteY2-6" fmla="*/ 0 h 6858000"/>
              <a:gd name="connsiteX3-7" fmla="*/ 7104888 w 7104888"/>
              <a:gd name="connsiteY3-8" fmla="*/ 6858000 h 6858000"/>
              <a:gd name="connsiteX4-9" fmla="*/ 0 w 7104888"/>
              <a:gd name="connsiteY4-10" fmla="*/ 6858000 h 6858000"/>
              <a:gd name="connsiteX5" fmla="*/ 0 w 7104888"/>
              <a:gd name="connsiteY5" fmla="*/ 0 h 6858000"/>
              <a:gd name="connsiteX0-11" fmla="*/ 10287 w 7115175"/>
              <a:gd name="connsiteY0-12" fmla="*/ 0 h 6858000"/>
              <a:gd name="connsiteX1-13" fmla="*/ 5705475 w 7115175"/>
              <a:gd name="connsiteY1-14" fmla="*/ 0 h 6858000"/>
              <a:gd name="connsiteX2-15" fmla="*/ 7115175 w 7115175"/>
              <a:gd name="connsiteY2-16" fmla="*/ 0 h 6858000"/>
              <a:gd name="connsiteX3-17" fmla="*/ 7115175 w 7115175"/>
              <a:gd name="connsiteY3-18" fmla="*/ 6858000 h 6858000"/>
              <a:gd name="connsiteX4-19" fmla="*/ 10287 w 7115175"/>
              <a:gd name="connsiteY4-20" fmla="*/ 6858000 h 6858000"/>
              <a:gd name="connsiteX5-21" fmla="*/ 0 w 7115175"/>
              <a:gd name="connsiteY5-22" fmla="*/ 5048250 h 6858000"/>
              <a:gd name="connsiteX6" fmla="*/ 10287 w 7115175"/>
              <a:gd name="connsiteY6" fmla="*/ 0 h 6858000"/>
              <a:gd name="connsiteX0-23" fmla="*/ 10287 w 7115175"/>
              <a:gd name="connsiteY0-24" fmla="*/ 0 h 6858000"/>
              <a:gd name="connsiteX1-25" fmla="*/ 5705475 w 7115175"/>
              <a:gd name="connsiteY1-26" fmla="*/ 0 h 6858000"/>
              <a:gd name="connsiteX2-27" fmla="*/ 7115175 w 7115175"/>
              <a:gd name="connsiteY2-28" fmla="*/ 0 h 6858000"/>
              <a:gd name="connsiteX3-29" fmla="*/ 7115175 w 7115175"/>
              <a:gd name="connsiteY3-30" fmla="*/ 6858000 h 6858000"/>
              <a:gd name="connsiteX4-31" fmla="*/ 1533526 w 7115175"/>
              <a:gd name="connsiteY4-32" fmla="*/ 6848475 h 6858000"/>
              <a:gd name="connsiteX5-33" fmla="*/ 10287 w 7115175"/>
              <a:gd name="connsiteY5-34" fmla="*/ 6858000 h 6858000"/>
              <a:gd name="connsiteX6-35" fmla="*/ 0 w 7115175"/>
              <a:gd name="connsiteY6-36" fmla="*/ 5048250 h 6858000"/>
              <a:gd name="connsiteX7" fmla="*/ 10287 w 7115175"/>
              <a:gd name="connsiteY7" fmla="*/ 0 h 6858000"/>
              <a:gd name="connsiteX0-37" fmla="*/ 10287 w 7115175"/>
              <a:gd name="connsiteY0-38" fmla="*/ 0 h 6858000"/>
              <a:gd name="connsiteX1-39" fmla="*/ 5705475 w 7115175"/>
              <a:gd name="connsiteY1-40" fmla="*/ 0 h 6858000"/>
              <a:gd name="connsiteX2-41" fmla="*/ 7115175 w 7115175"/>
              <a:gd name="connsiteY2-42" fmla="*/ 0 h 6858000"/>
              <a:gd name="connsiteX3-43" fmla="*/ 7115175 w 7115175"/>
              <a:gd name="connsiteY3-44" fmla="*/ 6858000 h 6858000"/>
              <a:gd name="connsiteX4-45" fmla="*/ 1533526 w 7115175"/>
              <a:gd name="connsiteY4-46" fmla="*/ 6848475 h 6858000"/>
              <a:gd name="connsiteX5-47" fmla="*/ 0 w 7115175"/>
              <a:gd name="connsiteY5-48" fmla="*/ 5048250 h 6858000"/>
              <a:gd name="connsiteX6-49" fmla="*/ 10287 w 7115175"/>
              <a:gd name="connsiteY6-50" fmla="*/ 0 h 6858000"/>
              <a:gd name="connsiteX0-51" fmla="*/ 0 w 7115175"/>
              <a:gd name="connsiteY0-52" fmla="*/ 5048250 h 6858000"/>
              <a:gd name="connsiteX1-53" fmla="*/ 5705475 w 7115175"/>
              <a:gd name="connsiteY1-54" fmla="*/ 0 h 6858000"/>
              <a:gd name="connsiteX2-55" fmla="*/ 7115175 w 7115175"/>
              <a:gd name="connsiteY2-56" fmla="*/ 0 h 6858000"/>
              <a:gd name="connsiteX3-57" fmla="*/ 7115175 w 7115175"/>
              <a:gd name="connsiteY3-58" fmla="*/ 6858000 h 6858000"/>
              <a:gd name="connsiteX4-59" fmla="*/ 1533526 w 7115175"/>
              <a:gd name="connsiteY4-60" fmla="*/ 6848475 h 6858000"/>
              <a:gd name="connsiteX5-61" fmla="*/ 0 w 7115175"/>
              <a:gd name="connsiteY5-62" fmla="*/ 504825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-1" fmla="*/ 0 w 3571875"/>
              <a:gd name="connsiteY0-2" fmla="*/ 1809750 h 1809750"/>
              <a:gd name="connsiteX1-3" fmla="*/ 1895475 w 3571875"/>
              <a:gd name="connsiteY1-4" fmla="*/ 0 h 1809750"/>
              <a:gd name="connsiteX2-5" fmla="*/ 3571875 w 3571875"/>
              <a:gd name="connsiteY2-6" fmla="*/ 1809750 h 1809750"/>
              <a:gd name="connsiteX3-7" fmla="*/ 0 w 3571875"/>
              <a:gd name="connsiteY3-8" fmla="*/ 1809750 h 1809750"/>
              <a:gd name="connsiteX0-9" fmla="*/ 0 w 3571875"/>
              <a:gd name="connsiteY0-10" fmla="*/ 1809750 h 1809750"/>
              <a:gd name="connsiteX1-11" fmla="*/ 2038350 w 3571875"/>
              <a:gd name="connsiteY1-12" fmla="*/ 0 h 1809750"/>
              <a:gd name="connsiteX2-13" fmla="*/ 3571875 w 3571875"/>
              <a:gd name="connsiteY2-14" fmla="*/ 1809750 h 1809750"/>
              <a:gd name="connsiteX3-15" fmla="*/ 0 w 3571875"/>
              <a:gd name="connsiteY3-16" fmla="*/ 1809750 h 1809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4D24C-8138-4E5D-AD23-353CF9858664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A88E3-36C7-4AA2-8917-985A0379EE3B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-1" fmla="*/ 0 w 3571875"/>
              <a:gd name="connsiteY0-2" fmla="*/ 4210050 h 4210050"/>
              <a:gd name="connsiteX1-3" fmla="*/ 0 w 3571875"/>
              <a:gd name="connsiteY1-4" fmla="*/ 0 h 4210050"/>
              <a:gd name="connsiteX2-5" fmla="*/ 2028825 w 3571875"/>
              <a:gd name="connsiteY2-6" fmla="*/ 2388394 h 4210050"/>
              <a:gd name="connsiteX3-7" fmla="*/ 3571875 w 3571875"/>
              <a:gd name="connsiteY3-8" fmla="*/ 4210050 h 4210050"/>
              <a:gd name="connsiteX4" fmla="*/ 0 w 3571875"/>
              <a:gd name="connsiteY4" fmla="*/ 4210050 h 4210050"/>
              <a:gd name="connsiteX0-9" fmla="*/ 0 w 3571875"/>
              <a:gd name="connsiteY0-10" fmla="*/ 4210050 h 4210050"/>
              <a:gd name="connsiteX1-11" fmla="*/ 0 w 3571875"/>
              <a:gd name="connsiteY1-12" fmla="*/ 0 h 4210050"/>
              <a:gd name="connsiteX2-13" fmla="*/ 2028825 w 3571875"/>
              <a:gd name="connsiteY2-14" fmla="*/ 2205038 h 4210050"/>
              <a:gd name="connsiteX3-15" fmla="*/ 3571875 w 3571875"/>
              <a:gd name="connsiteY3-16" fmla="*/ 4210050 h 4210050"/>
              <a:gd name="connsiteX4-17" fmla="*/ 0 w 3571875"/>
              <a:gd name="connsiteY4-18" fmla="*/ 4210050 h 4210050"/>
              <a:gd name="connsiteX0-19" fmla="*/ 0 w 3571875"/>
              <a:gd name="connsiteY0-20" fmla="*/ 4210050 h 4210050"/>
              <a:gd name="connsiteX1-21" fmla="*/ 0 w 3571875"/>
              <a:gd name="connsiteY1-22" fmla="*/ 0 h 4210050"/>
              <a:gd name="connsiteX2-23" fmla="*/ 2028825 w 3571875"/>
              <a:gd name="connsiteY2-24" fmla="*/ 2393157 h 4210050"/>
              <a:gd name="connsiteX3-25" fmla="*/ 3571875 w 3571875"/>
              <a:gd name="connsiteY3-26" fmla="*/ 4210050 h 4210050"/>
              <a:gd name="connsiteX4-27" fmla="*/ 0 w 3571875"/>
              <a:gd name="connsiteY4-28" fmla="*/ 4210050 h 4210050"/>
              <a:gd name="connsiteX0-29" fmla="*/ 0 w 3571875"/>
              <a:gd name="connsiteY0-30" fmla="*/ 4210050 h 4210050"/>
              <a:gd name="connsiteX1-31" fmla="*/ 0 w 3571875"/>
              <a:gd name="connsiteY1-32" fmla="*/ 0 h 4210050"/>
              <a:gd name="connsiteX2-33" fmla="*/ 2028825 w 3571875"/>
              <a:gd name="connsiteY2-34" fmla="*/ 2393157 h 4210050"/>
              <a:gd name="connsiteX3-35" fmla="*/ 3571875 w 3571875"/>
              <a:gd name="connsiteY3-36" fmla="*/ 4210050 h 4210050"/>
              <a:gd name="connsiteX4-37" fmla="*/ 0 w 3571875"/>
              <a:gd name="connsiteY4-38" fmla="*/ 4210050 h 4210050"/>
              <a:gd name="connsiteX0-39" fmla="*/ 0 w 3571875"/>
              <a:gd name="connsiteY0-40" fmla="*/ 4210050 h 4210050"/>
              <a:gd name="connsiteX1-41" fmla="*/ 0 w 3571875"/>
              <a:gd name="connsiteY1-42" fmla="*/ 0 h 4210050"/>
              <a:gd name="connsiteX2-43" fmla="*/ 2028825 w 3571875"/>
              <a:gd name="connsiteY2-44" fmla="*/ 2281238 h 4210050"/>
              <a:gd name="connsiteX3-45" fmla="*/ 3571875 w 3571875"/>
              <a:gd name="connsiteY3-46" fmla="*/ 4210050 h 4210050"/>
              <a:gd name="connsiteX4-47" fmla="*/ 0 w 3571875"/>
              <a:gd name="connsiteY4-48" fmla="*/ 4210050 h 4210050"/>
              <a:gd name="connsiteX0-49" fmla="*/ 0 w 3571875"/>
              <a:gd name="connsiteY0-50" fmla="*/ 4210050 h 4210050"/>
              <a:gd name="connsiteX1-51" fmla="*/ 0 w 3571875"/>
              <a:gd name="connsiteY1-52" fmla="*/ 0 h 4210050"/>
              <a:gd name="connsiteX2-53" fmla="*/ 2028825 w 3571875"/>
              <a:gd name="connsiteY2-54" fmla="*/ 2393157 h 4210050"/>
              <a:gd name="connsiteX3-55" fmla="*/ 3571875 w 3571875"/>
              <a:gd name="connsiteY3-56" fmla="*/ 4210050 h 4210050"/>
              <a:gd name="connsiteX4-57" fmla="*/ 0 w 3571875"/>
              <a:gd name="connsiteY4-58" fmla="*/ 4210050 h 4210050"/>
              <a:gd name="connsiteX0-59" fmla="*/ 0 w 3571875"/>
              <a:gd name="connsiteY0-60" fmla="*/ 4210050 h 4210050"/>
              <a:gd name="connsiteX1-61" fmla="*/ 0 w 3571875"/>
              <a:gd name="connsiteY1-62" fmla="*/ 0 h 4210050"/>
              <a:gd name="connsiteX2-63" fmla="*/ 2028825 w 3571875"/>
              <a:gd name="connsiteY2-64" fmla="*/ 2393157 h 4210050"/>
              <a:gd name="connsiteX3-65" fmla="*/ 3571875 w 3571875"/>
              <a:gd name="connsiteY3-66" fmla="*/ 4210050 h 4210050"/>
              <a:gd name="connsiteX4-67" fmla="*/ 0 w 3571875"/>
              <a:gd name="connsiteY4-68" fmla="*/ 4210050 h 4210050"/>
              <a:gd name="connsiteX0-69" fmla="*/ 0 w 3571875"/>
              <a:gd name="connsiteY0-70" fmla="*/ 4210050 h 4210050"/>
              <a:gd name="connsiteX1-71" fmla="*/ 0 w 3571875"/>
              <a:gd name="connsiteY1-72" fmla="*/ 0 h 4210050"/>
              <a:gd name="connsiteX2-73" fmla="*/ 2076450 w 3571875"/>
              <a:gd name="connsiteY2-74" fmla="*/ 2274094 h 4210050"/>
              <a:gd name="connsiteX3-75" fmla="*/ 3571875 w 3571875"/>
              <a:gd name="connsiteY3-76" fmla="*/ 4210050 h 4210050"/>
              <a:gd name="connsiteX4-77" fmla="*/ 0 w 3571875"/>
              <a:gd name="connsiteY4-78" fmla="*/ 4210050 h 4210050"/>
              <a:gd name="connsiteX0-79" fmla="*/ 0 w 3571875"/>
              <a:gd name="connsiteY0-80" fmla="*/ 4210050 h 4210050"/>
              <a:gd name="connsiteX1-81" fmla="*/ 0 w 3571875"/>
              <a:gd name="connsiteY1-82" fmla="*/ 0 h 4210050"/>
              <a:gd name="connsiteX2-83" fmla="*/ 2245519 w 3571875"/>
              <a:gd name="connsiteY2-84" fmla="*/ 2405063 h 4210050"/>
              <a:gd name="connsiteX3-85" fmla="*/ 3571875 w 3571875"/>
              <a:gd name="connsiteY3-86" fmla="*/ 4210050 h 4210050"/>
              <a:gd name="connsiteX4-87" fmla="*/ 0 w 3571875"/>
              <a:gd name="connsiteY4-88" fmla="*/ 4210050 h 4210050"/>
              <a:gd name="connsiteX0-89" fmla="*/ 0 w 3571875"/>
              <a:gd name="connsiteY0-90" fmla="*/ 4210050 h 4210050"/>
              <a:gd name="connsiteX1-91" fmla="*/ 0 w 3571875"/>
              <a:gd name="connsiteY1-92" fmla="*/ 0 h 4210050"/>
              <a:gd name="connsiteX2-93" fmla="*/ 2038350 w 3571875"/>
              <a:gd name="connsiteY2-94" fmla="*/ 2405063 h 4210050"/>
              <a:gd name="connsiteX3-95" fmla="*/ 3571875 w 3571875"/>
              <a:gd name="connsiteY3-96" fmla="*/ 4210050 h 4210050"/>
              <a:gd name="connsiteX4-97" fmla="*/ 0 w 3571875"/>
              <a:gd name="connsiteY4-98" fmla="*/ 4210050 h 4210050"/>
              <a:gd name="connsiteX0-99" fmla="*/ 0 w 3571875"/>
              <a:gd name="connsiteY0-100" fmla="*/ 2433637 h 2433637"/>
              <a:gd name="connsiteX1-101" fmla="*/ 257175 w 3571875"/>
              <a:gd name="connsiteY1-102" fmla="*/ 0 h 2433637"/>
              <a:gd name="connsiteX2-103" fmla="*/ 2038350 w 3571875"/>
              <a:gd name="connsiteY2-104" fmla="*/ 628650 h 2433637"/>
              <a:gd name="connsiteX3-105" fmla="*/ 3571875 w 3571875"/>
              <a:gd name="connsiteY3-106" fmla="*/ 2433637 h 2433637"/>
              <a:gd name="connsiteX4-107" fmla="*/ 0 w 3571875"/>
              <a:gd name="connsiteY4-108" fmla="*/ 2433637 h 2433637"/>
              <a:gd name="connsiteX0-109" fmla="*/ 2382 w 3574257"/>
              <a:gd name="connsiteY0-110" fmla="*/ 1807368 h 1807368"/>
              <a:gd name="connsiteX1-111" fmla="*/ 0 w 3574257"/>
              <a:gd name="connsiteY1-112" fmla="*/ 0 h 1807368"/>
              <a:gd name="connsiteX2-113" fmla="*/ 2040732 w 3574257"/>
              <a:gd name="connsiteY2-114" fmla="*/ 2381 h 1807368"/>
              <a:gd name="connsiteX3-115" fmla="*/ 3574257 w 3574257"/>
              <a:gd name="connsiteY3-116" fmla="*/ 1807368 h 1807368"/>
              <a:gd name="connsiteX4-117" fmla="*/ 2382 w 3574257"/>
              <a:gd name="connsiteY4-118" fmla="*/ 1807368 h 1807368"/>
              <a:gd name="connsiteX0-119" fmla="*/ 2382 w 3574257"/>
              <a:gd name="connsiteY0-120" fmla="*/ 1807368 h 1807368"/>
              <a:gd name="connsiteX1-121" fmla="*/ 0 w 3574257"/>
              <a:gd name="connsiteY1-122" fmla="*/ 0 h 1807368"/>
              <a:gd name="connsiteX2-123" fmla="*/ 1924051 w 3574257"/>
              <a:gd name="connsiteY2-124" fmla="*/ 307181 h 1807368"/>
              <a:gd name="connsiteX3-125" fmla="*/ 3574257 w 3574257"/>
              <a:gd name="connsiteY3-126" fmla="*/ 1807368 h 1807368"/>
              <a:gd name="connsiteX4-127" fmla="*/ 2382 w 3574257"/>
              <a:gd name="connsiteY4-128" fmla="*/ 1807368 h 1807368"/>
              <a:gd name="connsiteX0-129" fmla="*/ 2382 w 3574257"/>
              <a:gd name="connsiteY0-130" fmla="*/ 1809749 h 1809749"/>
              <a:gd name="connsiteX1-131" fmla="*/ 0 w 3574257"/>
              <a:gd name="connsiteY1-132" fmla="*/ 2381 h 1809749"/>
              <a:gd name="connsiteX2-133" fmla="*/ 2038351 w 3574257"/>
              <a:gd name="connsiteY2-134" fmla="*/ 0 h 1809749"/>
              <a:gd name="connsiteX3-135" fmla="*/ 3574257 w 3574257"/>
              <a:gd name="connsiteY3-136" fmla="*/ 1809749 h 1809749"/>
              <a:gd name="connsiteX4-137" fmla="*/ 2382 w 3574257"/>
              <a:gd name="connsiteY4-138" fmla="*/ 1809749 h 1809749"/>
              <a:gd name="connsiteX0-139" fmla="*/ 2382 w 3574257"/>
              <a:gd name="connsiteY0-140" fmla="*/ 1807368 h 1807368"/>
              <a:gd name="connsiteX1-141" fmla="*/ 0 w 3574257"/>
              <a:gd name="connsiteY1-142" fmla="*/ 0 h 1807368"/>
              <a:gd name="connsiteX2-143" fmla="*/ 1640682 w 3574257"/>
              <a:gd name="connsiteY2-144" fmla="*/ 450057 h 1807368"/>
              <a:gd name="connsiteX3-145" fmla="*/ 3574257 w 3574257"/>
              <a:gd name="connsiteY3-146" fmla="*/ 1807368 h 1807368"/>
              <a:gd name="connsiteX4-147" fmla="*/ 2382 w 3574257"/>
              <a:gd name="connsiteY4-148" fmla="*/ 1807368 h 1807368"/>
              <a:gd name="connsiteX0-149" fmla="*/ 2382 w 3574257"/>
              <a:gd name="connsiteY0-150" fmla="*/ 1809749 h 1809749"/>
              <a:gd name="connsiteX1-151" fmla="*/ 0 w 3574257"/>
              <a:gd name="connsiteY1-152" fmla="*/ 2381 h 1809749"/>
              <a:gd name="connsiteX2-153" fmla="*/ 2038351 w 3574257"/>
              <a:gd name="connsiteY2-154" fmla="*/ 0 h 1809749"/>
              <a:gd name="connsiteX3-155" fmla="*/ 3574257 w 3574257"/>
              <a:gd name="connsiteY3-156" fmla="*/ 1809749 h 1809749"/>
              <a:gd name="connsiteX4-157" fmla="*/ 2382 w 3574257"/>
              <a:gd name="connsiteY4-158" fmla="*/ 1809749 h 1809749"/>
              <a:gd name="connsiteX0-159" fmla="*/ 2382 w 3574257"/>
              <a:gd name="connsiteY0-160" fmla="*/ 1807368 h 1807368"/>
              <a:gd name="connsiteX1-161" fmla="*/ 0 w 3574257"/>
              <a:gd name="connsiteY1-162" fmla="*/ 0 h 1807368"/>
              <a:gd name="connsiteX2-163" fmla="*/ 1657351 w 3574257"/>
              <a:gd name="connsiteY2-164" fmla="*/ 230982 h 1807368"/>
              <a:gd name="connsiteX3-165" fmla="*/ 3574257 w 3574257"/>
              <a:gd name="connsiteY3-166" fmla="*/ 1807368 h 1807368"/>
              <a:gd name="connsiteX4-167" fmla="*/ 2382 w 3574257"/>
              <a:gd name="connsiteY4-168" fmla="*/ 1807368 h 1807368"/>
              <a:gd name="connsiteX0-169" fmla="*/ 2382 w 3574257"/>
              <a:gd name="connsiteY0-170" fmla="*/ 1807368 h 1807368"/>
              <a:gd name="connsiteX1-171" fmla="*/ 0 w 3574257"/>
              <a:gd name="connsiteY1-172" fmla="*/ 0 h 1807368"/>
              <a:gd name="connsiteX2-173" fmla="*/ 2040732 w 3574257"/>
              <a:gd name="connsiteY2-174" fmla="*/ 2382 h 1807368"/>
              <a:gd name="connsiteX3-175" fmla="*/ 3574257 w 3574257"/>
              <a:gd name="connsiteY3-176" fmla="*/ 1807368 h 1807368"/>
              <a:gd name="connsiteX4-177" fmla="*/ 2382 w 3574257"/>
              <a:gd name="connsiteY4-178" fmla="*/ 1807368 h 1807368"/>
              <a:gd name="connsiteX0-179" fmla="*/ 2382 w 3574257"/>
              <a:gd name="connsiteY0-180" fmla="*/ 1807368 h 1807368"/>
              <a:gd name="connsiteX1-181" fmla="*/ 0 w 3574257"/>
              <a:gd name="connsiteY1-182" fmla="*/ 0 h 1807368"/>
              <a:gd name="connsiteX2-183" fmla="*/ 1774032 w 3574257"/>
              <a:gd name="connsiteY2-184" fmla="*/ 161925 h 1807368"/>
              <a:gd name="connsiteX3-185" fmla="*/ 3574257 w 3574257"/>
              <a:gd name="connsiteY3-186" fmla="*/ 1807368 h 1807368"/>
              <a:gd name="connsiteX4-187" fmla="*/ 2382 w 3574257"/>
              <a:gd name="connsiteY4-188" fmla="*/ 1807368 h 1807368"/>
              <a:gd name="connsiteX0-189" fmla="*/ 2382 w 3574257"/>
              <a:gd name="connsiteY0-190" fmla="*/ 1807368 h 1807368"/>
              <a:gd name="connsiteX1-191" fmla="*/ 0 w 3574257"/>
              <a:gd name="connsiteY1-192" fmla="*/ 0 h 1807368"/>
              <a:gd name="connsiteX2-193" fmla="*/ 1969294 w 3574257"/>
              <a:gd name="connsiteY2-194" fmla="*/ 21432 h 1807368"/>
              <a:gd name="connsiteX3-195" fmla="*/ 3574257 w 3574257"/>
              <a:gd name="connsiteY3-196" fmla="*/ 1807368 h 1807368"/>
              <a:gd name="connsiteX4-197" fmla="*/ 2382 w 3574257"/>
              <a:gd name="connsiteY4-198" fmla="*/ 1807368 h 1807368"/>
              <a:gd name="connsiteX0-199" fmla="*/ 2382 w 3574257"/>
              <a:gd name="connsiteY0-200" fmla="*/ 1807368 h 1807368"/>
              <a:gd name="connsiteX1-201" fmla="*/ 0 w 3574257"/>
              <a:gd name="connsiteY1-202" fmla="*/ 0 h 1807368"/>
              <a:gd name="connsiteX2-203" fmla="*/ 1819275 w 3574257"/>
              <a:gd name="connsiteY2-204" fmla="*/ 200026 h 1807368"/>
              <a:gd name="connsiteX3-205" fmla="*/ 3574257 w 3574257"/>
              <a:gd name="connsiteY3-206" fmla="*/ 1807368 h 1807368"/>
              <a:gd name="connsiteX4-207" fmla="*/ 2382 w 3574257"/>
              <a:gd name="connsiteY4-208" fmla="*/ 1807368 h 1807368"/>
              <a:gd name="connsiteX0-209" fmla="*/ 2382 w 3574257"/>
              <a:gd name="connsiteY0-210" fmla="*/ 1807368 h 1807368"/>
              <a:gd name="connsiteX1-211" fmla="*/ 0 w 3574257"/>
              <a:gd name="connsiteY1-212" fmla="*/ 0 h 1807368"/>
              <a:gd name="connsiteX2-213" fmla="*/ 2045494 w 3574257"/>
              <a:gd name="connsiteY2-214" fmla="*/ 1 h 1807368"/>
              <a:gd name="connsiteX3-215" fmla="*/ 3574257 w 3574257"/>
              <a:gd name="connsiteY3-216" fmla="*/ 1807368 h 1807368"/>
              <a:gd name="connsiteX4-217" fmla="*/ 2382 w 3574257"/>
              <a:gd name="connsiteY4-218" fmla="*/ 1807368 h 18073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  <a:gd name="connsiteX0-111" fmla="*/ 0 w 3352800"/>
              <a:gd name="connsiteY0-112" fmla="*/ 2002631 h 2002631"/>
              <a:gd name="connsiteX1-113" fmla="*/ 754045 w 3352800"/>
              <a:gd name="connsiteY1-114" fmla="*/ 1468326 h 2002631"/>
              <a:gd name="connsiteX2-115" fmla="*/ 3352800 w 3352800"/>
              <a:gd name="connsiteY2-116" fmla="*/ 0 h 2002631"/>
              <a:gd name="connsiteX3-117" fmla="*/ 3352800 w 3352800"/>
              <a:gd name="connsiteY3-118" fmla="*/ 2002631 h 2002631"/>
              <a:gd name="connsiteX4-119" fmla="*/ 0 w 3352800"/>
              <a:gd name="connsiteY4-120" fmla="*/ 2002631 h 2002631"/>
              <a:gd name="connsiteX0-121" fmla="*/ 0 w 3352800"/>
              <a:gd name="connsiteY0-122" fmla="*/ 534305 h 534305"/>
              <a:gd name="connsiteX1-123" fmla="*/ 754045 w 3352800"/>
              <a:gd name="connsiteY1-124" fmla="*/ 0 h 534305"/>
              <a:gd name="connsiteX2-125" fmla="*/ 3352800 w 3352800"/>
              <a:gd name="connsiteY2-126" fmla="*/ 7687 h 534305"/>
              <a:gd name="connsiteX3-127" fmla="*/ 3352800 w 3352800"/>
              <a:gd name="connsiteY3-128" fmla="*/ 534305 h 534305"/>
              <a:gd name="connsiteX4-129" fmla="*/ 0 w 3352800"/>
              <a:gd name="connsiteY4-130" fmla="*/ 534305 h 534305"/>
              <a:gd name="connsiteX0-131" fmla="*/ 0 w 3352800"/>
              <a:gd name="connsiteY0-132" fmla="*/ 534305 h 534305"/>
              <a:gd name="connsiteX1-133" fmla="*/ 754045 w 3352800"/>
              <a:gd name="connsiteY1-134" fmla="*/ 0 h 534305"/>
              <a:gd name="connsiteX2-135" fmla="*/ 3352800 w 3352800"/>
              <a:gd name="connsiteY2-136" fmla="*/ 7687 h 534305"/>
              <a:gd name="connsiteX3-137" fmla="*/ 3352800 w 3352800"/>
              <a:gd name="connsiteY3-138" fmla="*/ 534305 h 534305"/>
              <a:gd name="connsiteX4-139" fmla="*/ 0 w 3352800"/>
              <a:gd name="connsiteY4-140" fmla="*/ 534305 h 534305"/>
              <a:gd name="connsiteX0-141" fmla="*/ 0 w 3352800"/>
              <a:gd name="connsiteY0-142" fmla="*/ 526618 h 526618"/>
              <a:gd name="connsiteX1-143" fmla="*/ 980611 w 3352800"/>
              <a:gd name="connsiteY1-144" fmla="*/ 93681 h 526618"/>
              <a:gd name="connsiteX2-145" fmla="*/ 3352800 w 3352800"/>
              <a:gd name="connsiteY2-146" fmla="*/ 0 h 526618"/>
              <a:gd name="connsiteX3-147" fmla="*/ 3352800 w 3352800"/>
              <a:gd name="connsiteY3-148" fmla="*/ 526618 h 526618"/>
              <a:gd name="connsiteX4-149" fmla="*/ 0 w 3352800"/>
              <a:gd name="connsiteY4-150" fmla="*/ 526618 h 526618"/>
              <a:gd name="connsiteX0-151" fmla="*/ 0 w 3352800"/>
              <a:gd name="connsiteY0-152" fmla="*/ 526888 h 526888"/>
              <a:gd name="connsiteX1-153" fmla="*/ 744735 w 3352800"/>
              <a:gd name="connsiteY1-154" fmla="*/ 0 h 526888"/>
              <a:gd name="connsiteX2-155" fmla="*/ 3352800 w 3352800"/>
              <a:gd name="connsiteY2-156" fmla="*/ 270 h 526888"/>
              <a:gd name="connsiteX3-157" fmla="*/ 3352800 w 3352800"/>
              <a:gd name="connsiteY3-158" fmla="*/ 526888 h 526888"/>
              <a:gd name="connsiteX4-159" fmla="*/ 0 w 3352800"/>
              <a:gd name="connsiteY4-160" fmla="*/ 526888 h 526888"/>
              <a:gd name="connsiteX0-161" fmla="*/ 0 w 3352800"/>
              <a:gd name="connsiteY0-162" fmla="*/ 526618 h 526618"/>
              <a:gd name="connsiteX1-163" fmla="*/ 811948 w 3352800"/>
              <a:gd name="connsiteY1-164" fmla="*/ 60921 h 526618"/>
              <a:gd name="connsiteX2-165" fmla="*/ 3352800 w 3352800"/>
              <a:gd name="connsiteY2-166" fmla="*/ 0 h 526618"/>
              <a:gd name="connsiteX3-167" fmla="*/ 3352800 w 3352800"/>
              <a:gd name="connsiteY3-168" fmla="*/ 526618 h 526618"/>
              <a:gd name="connsiteX4-169" fmla="*/ 0 w 3352800"/>
              <a:gd name="connsiteY4-170" fmla="*/ 526618 h 526618"/>
              <a:gd name="connsiteX0-171" fmla="*/ 0 w 3352800"/>
              <a:gd name="connsiteY0-172" fmla="*/ 527584 h 527584"/>
              <a:gd name="connsiteX1-173" fmla="*/ 751718 w 3352800"/>
              <a:gd name="connsiteY1-174" fmla="*/ 0 h 527584"/>
              <a:gd name="connsiteX2-175" fmla="*/ 3352800 w 3352800"/>
              <a:gd name="connsiteY2-176" fmla="*/ 966 h 527584"/>
              <a:gd name="connsiteX3-177" fmla="*/ 3352800 w 3352800"/>
              <a:gd name="connsiteY3-178" fmla="*/ 527584 h 527584"/>
              <a:gd name="connsiteX4-179" fmla="*/ 0 w 3352800"/>
              <a:gd name="connsiteY4-180" fmla="*/ 527584 h 527584"/>
              <a:gd name="connsiteX0-181" fmla="*/ 0 w 3352800"/>
              <a:gd name="connsiteY0-182" fmla="*/ 527584 h 527584"/>
              <a:gd name="connsiteX1-183" fmla="*/ 751718 w 3352800"/>
              <a:gd name="connsiteY1-184" fmla="*/ 0 h 527584"/>
              <a:gd name="connsiteX2-185" fmla="*/ 3241069 w 3352800"/>
              <a:gd name="connsiteY2-186" fmla="*/ 94144 h 527584"/>
              <a:gd name="connsiteX3-187" fmla="*/ 3352800 w 3352800"/>
              <a:gd name="connsiteY3-188" fmla="*/ 527584 h 527584"/>
              <a:gd name="connsiteX4-189" fmla="*/ 0 w 3352800"/>
              <a:gd name="connsiteY4-190" fmla="*/ 527584 h 527584"/>
              <a:gd name="connsiteX0-191" fmla="*/ 0 w 3352800"/>
              <a:gd name="connsiteY0-192" fmla="*/ 527584 h 527584"/>
              <a:gd name="connsiteX1-193" fmla="*/ 751718 w 3352800"/>
              <a:gd name="connsiteY1-194" fmla="*/ 0 h 527584"/>
              <a:gd name="connsiteX2-195" fmla="*/ 3352800 w 3352800"/>
              <a:gd name="connsiteY2-196" fmla="*/ 271 h 527584"/>
              <a:gd name="connsiteX3-197" fmla="*/ 3352800 w 3352800"/>
              <a:gd name="connsiteY3-198" fmla="*/ 527584 h 527584"/>
              <a:gd name="connsiteX4-199" fmla="*/ 0 w 3352800"/>
              <a:gd name="connsiteY4-200" fmla="*/ 527584 h 527584"/>
              <a:gd name="connsiteX0-201" fmla="*/ 0 w 3352800"/>
              <a:gd name="connsiteY0-202" fmla="*/ 527313 h 527313"/>
              <a:gd name="connsiteX1-203" fmla="*/ 900984 w 3352800"/>
              <a:gd name="connsiteY1-204" fmla="*/ 97774 h 527313"/>
              <a:gd name="connsiteX2-205" fmla="*/ 3352800 w 3352800"/>
              <a:gd name="connsiteY2-206" fmla="*/ 0 h 527313"/>
              <a:gd name="connsiteX3-207" fmla="*/ 3352800 w 3352800"/>
              <a:gd name="connsiteY3-208" fmla="*/ 527313 h 527313"/>
              <a:gd name="connsiteX4-209" fmla="*/ 0 w 3352800"/>
              <a:gd name="connsiteY4-210" fmla="*/ 527313 h 527313"/>
              <a:gd name="connsiteX0-211" fmla="*/ 0 w 3352800"/>
              <a:gd name="connsiteY0-212" fmla="*/ 527584 h 527584"/>
              <a:gd name="connsiteX1-213" fmla="*/ 748227 w 3352800"/>
              <a:gd name="connsiteY1-214" fmla="*/ 0 h 527584"/>
              <a:gd name="connsiteX2-215" fmla="*/ 3352800 w 3352800"/>
              <a:gd name="connsiteY2-216" fmla="*/ 271 h 527584"/>
              <a:gd name="connsiteX3-217" fmla="*/ 3352800 w 3352800"/>
              <a:gd name="connsiteY3-218" fmla="*/ 527584 h 527584"/>
              <a:gd name="connsiteX4-219" fmla="*/ 0 w 3352800"/>
              <a:gd name="connsiteY4-220" fmla="*/ 527584 h 527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ED4D24C-8138-4E5D-AD23-353CF985866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6DFA88E3-36C7-4AA2-8917-985A0379EE3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99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59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119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79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185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785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197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42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8.jpe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2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0166" y="662152"/>
            <a:ext cx="9737834" cy="3547386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вопросам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школьного питания</a:t>
            </a:r>
            <a:br>
              <a:rPr lang="ru-RU" sz="3600" b="1" dirty="0"/>
            </a:br>
            <a:endParaRPr lang="ru-RU" sz="3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32530" y="4394120"/>
            <a:ext cx="6495393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ВАСЕНИНА НАТАЛЬЯ АНАТОЛЬЕВНА</a:t>
            </a:r>
            <a:endParaRPr lang="ru-RU" b="1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рабочей группы по контролю за организацией и качеством школьного питания при республиканском Родительском совете Министерства образования Республики Мордовия</a:t>
            </a:r>
            <a:endParaRPr lang="ru-RU" b="1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b="1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Нина\Desktop\image-23-09-22-01-52-2.jpe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8" y="2912890"/>
            <a:ext cx="3955608" cy="332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овое поле 4"/>
          <p:cNvSpPr txBox="1"/>
          <p:nvPr/>
        </p:nvSpPr>
        <p:spPr>
          <a:xfrm>
            <a:off x="11591290" y="7296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ru-RU" alt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мещающее содержимое 1" descr="IMG-20230117-WA0044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73724" y="1819226"/>
            <a:ext cx="3037986" cy="3825847"/>
          </a:xfrm>
          <a:prstGeom prst="rect">
            <a:avLst/>
          </a:prstGeom>
        </p:spPr>
      </p:pic>
      <p:pic>
        <p:nvPicPr>
          <p:cNvPr id="5" name="Замещающее содержимое 4" descr="IMG-20230117-WA0048 (1)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84321" y="1737116"/>
            <a:ext cx="2873529" cy="383207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55895" y="365760"/>
            <a:ext cx="10027920" cy="548640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</a:t>
            </a:r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</a:t>
            </a:r>
            <a:endParaRPr lang="ru-RU" sz="3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 descr="D:\Работа\1 декабря 2021 педагог 13\IMG202111151147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90834" y="-10967545"/>
            <a:ext cx="162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Работа\1 декабря 2021 педагог 13\IMG202111151148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3000" y="-16383000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6" descr="IMG-20230117-WA00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7920" y="1737116"/>
            <a:ext cx="3031771" cy="4042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2304" y="204952"/>
            <a:ext cx="10972800" cy="125272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ОБРАТНОЙ СВЯЗИ 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Работа\1 декабря 2021 педагог 13\Screenshot_2021-11-30-23-04-15-61_6012fa4d4ddec268fc5c7112cbb265e7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8794" y="1850415"/>
            <a:ext cx="2771467" cy="357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абота\1 декабря 2021 педагог 13\Screenshot_2021-11-30-22-55-53-64_6012fa4d4ddec268fc5c7112cbb265e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45" y="1387367"/>
            <a:ext cx="3594538" cy="52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Работа\1 декабря 2021 педагог 13\IMG-20211130-WA0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476" y="1548427"/>
            <a:ext cx="3752192" cy="507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605154"/>
            <a:ext cx="11319641" cy="134007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   участия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9854" y="2448291"/>
            <a:ext cx="3303808" cy="357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20262" y="1529255"/>
            <a:ext cx="714177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Повышение охвата горячим организованным питанием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Повышение температуры подачи блюд в школьной столовой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Снижение количества обращений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жалоб на организацию питания со стороны родителей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Участие родителей в организации питания становится нормой и эффективной системой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Понимание родителями особенностей организации питания детей в школе и отличие от питания в семье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Переход от конфронтации к сотрудничеству с родителями по вопросам питания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 descr="IMG-20221123-WA0048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097280" y="1352550"/>
            <a:ext cx="4267200" cy="32004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 sz="2000" b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активности и </a:t>
            </a:r>
            <a:br>
              <a:rPr lang="ru-RU" altLang="en-US" sz="2000" b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000" b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Мероприятия, посвященные пропаганде здорового питания </a:t>
            </a:r>
            <a:endParaRPr lang="ru-RU" altLang="en-US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804578" y="1459075"/>
            <a:ext cx="3973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 ЗДОРОВЬЯ</a:t>
            </a:r>
            <a:endParaRPr lang="ru-RU" alt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6997065" y="6252210"/>
            <a:ext cx="30314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РОДИТЕЛЬСКИЙ ФОРУМ</a:t>
            </a:r>
            <a:endParaRPr lang="ru-RU" alt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Изображение 9" descr="IMG-20221024-WA00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2110" y="3963880"/>
            <a:ext cx="1895172" cy="2614393"/>
          </a:xfrm>
          <a:prstGeom prst="rect">
            <a:avLst/>
          </a:prstGeom>
        </p:spPr>
      </p:pic>
      <p:sp>
        <p:nvSpPr>
          <p:cNvPr id="12" name="Текстовое поле 11"/>
          <p:cNvSpPr txBox="1"/>
          <p:nvPr/>
        </p:nvSpPr>
        <p:spPr>
          <a:xfrm>
            <a:off x="9723773" y="3201162"/>
            <a:ext cx="3068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en-US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ДЕГУСТАЦИЯ МЕНЮ</a:t>
            </a:r>
            <a:endParaRPr lang="ru-RU" alt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Нина\Downloads\image-18-01-23-01-3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630" y="1352550"/>
            <a:ext cx="2723515" cy="180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Нина\Downloads\image-18-01-23-01-4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755" y="3850304"/>
            <a:ext cx="2035683" cy="284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Нина\Downloads\image-18-01-23-01-5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78" y="4168761"/>
            <a:ext cx="2446811" cy="240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73580" y="3879514"/>
            <a:ext cx="3611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КУЛИНАРНЫЕ МАСТЕР КЛАССЫ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51389" y="5022564"/>
            <a:ext cx="19987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ЭКСПЕРАМИ</a:t>
            </a:r>
            <a:endPara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ЗДОРОВОМУ ПИТАНИЮ 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C:\Users\Нина\Downloads\image-18-01-23-01-47 (1)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805" y="3474085"/>
            <a:ext cx="2365375" cy="277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мещающее содержимое 1" descr="IMG_20230109_191455_773"/>
          <p:cNvPicPr>
            <a:picLocks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5572125" y="1318895"/>
            <a:ext cx="3214370" cy="25596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4771" y="1568684"/>
            <a:ext cx="901504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cap="all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ИЗУЧИТЕ сайт школы и примерное меню </a:t>
            </a:r>
            <a:endParaRPr lang="ru-RU" sz="1600" b="1" cap="all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cap="all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Единомышленников и заинтересуйте </a:t>
            </a:r>
            <a:r>
              <a:rPr lang="ru-RU" sz="1600" b="1" cap="all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</a:t>
            </a:r>
            <a:endParaRPr lang="ru-RU" sz="1600" b="1" cap="all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cap="all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Посетите Школьную </a:t>
            </a:r>
            <a:r>
              <a:rPr lang="ru-RU" sz="1600" b="1" cap="all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столовую</a:t>
            </a:r>
            <a:endParaRPr lang="ru-RU" sz="1600" b="1" cap="all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cap="all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Померьте температуру  блюд  при  </a:t>
            </a:r>
            <a:r>
              <a:rPr lang="ru-RU" sz="1600" b="1" cap="all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накрытии</a:t>
            </a:r>
            <a:endParaRPr lang="ru-RU" sz="1600" b="1" cap="all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cap="all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Попробуйте блюда из школьного </a:t>
            </a:r>
            <a:r>
              <a:rPr lang="ru-RU" sz="1600" b="1" cap="all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меню</a:t>
            </a:r>
            <a:endParaRPr lang="ru-RU" sz="1600" b="1" cap="all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cap="all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проверьте </a:t>
            </a:r>
            <a:r>
              <a:rPr lang="ru-RU" sz="1600" b="1" cap="all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полновестность</a:t>
            </a:r>
            <a:r>
              <a:rPr lang="ru-RU" sz="1600" b="1" cap="all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all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порций</a:t>
            </a:r>
            <a:endParaRPr lang="ru-RU" sz="1600" b="1" cap="all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cap="all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оцените количество отходов </a:t>
            </a:r>
            <a:endParaRPr lang="ru-RU" sz="1600" b="1" cap="all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поделитесь своими </a:t>
            </a:r>
            <a:r>
              <a:rPr lang="ru-RU" sz="1600" b="1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наблюдениямис</a:t>
            </a:r>
            <a:r>
              <a:rPr lang="ru-RU" sz="16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другими </a:t>
            </a:r>
            <a:r>
              <a:rPr lang="ru-RU" sz="16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  <a:endParaRPr lang="ru-RU" sz="1600" b="1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придерживайтесть</a:t>
            </a:r>
            <a:r>
              <a:rPr lang="ru-RU" sz="16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дома принципов здорового </a:t>
            </a:r>
            <a:r>
              <a:rPr lang="ru-RU" sz="16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</a:t>
            </a:r>
            <a:endParaRPr lang="ru-RU" sz="1600" b="1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Сохраняйте позитивный настрой и готовность к конструктивному диалогу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5371" y="638852"/>
            <a:ext cx="102349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ДЕСЯТЬ ШАГОВ ОТВЕТСТВЕННОГО РОДИТЕЛЯ 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IMG_20221126_153232_4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175" y="1865630"/>
            <a:ext cx="4049395" cy="3126105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837565" y="436245"/>
            <a:ext cx="10883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ru-RU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ДРУГИМИ РЕГИОНАМИ И ТАДЖИКИСТАН  (обучение родителей и передача опыпа региона)</a:t>
            </a:r>
            <a:endParaRPr lang="ru-RU" altLang="ru-RU" sz="2400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129540" y="1207770"/>
            <a:ext cx="4557395" cy="4603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г. Норильск (Дегустация меню)</a:t>
            </a:r>
            <a:endParaRPr lang="ru-RU" altLang="ru-RU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 descr="IMG-20221029-WA00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425" y="1865630"/>
            <a:ext cx="5146675" cy="3126105"/>
          </a:xfrm>
          <a:prstGeom prst="rect">
            <a:avLst/>
          </a:prstGeom>
        </p:spPr>
      </p:pic>
      <p:pic>
        <p:nvPicPr>
          <p:cNvPr id="4" name="Изображение 3" descr="IMG_20221104_222338_2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575" y="4485005"/>
            <a:ext cx="3406775" cy="2444115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6359525" y="1196975"/>
            <a:ext cx="5279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ru-RU" altLang="en-US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 Душанбе (родительский контроль)</a:t>
            </a:r>
            <a:endParaRPr lang="ru-RU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Изображение 7" descr="20220824_132652 (1)"/>
          <p:cNvPicPr>
            <a:picLocks noChangeAspect="1"/>
          </p:cNvPicPr>
          <p:nvPr/>
        </p:nvPicPr>
        <p:blipFill>
          <a:blip r:embed="rId4"/>
          <a:srcRect t="7398" r="6097"/>
          <a:stretch>
            <a:fillRect/>
          </a:stretch>
        </p:blipFill>
        <p:spPr>
          <a:xfrm>
            <a:off x="481330" y="4430395"/>
            <a:ext cx="3220720" cy="2730500"/>
          </a:xfrm>
          <a:prstGeom prst="rect">
            <a:avLst/>
          </a:prstGeom>
        </p:spPr>
      </p:pic>
      <p:sp>
        <p:nvSpPr>
          <p:cNvPr id="11" name="Текстовое поле 10"/>
          <p:cNvSpPr txBox="1"/>
          <p:nvPr/>
        </p:nvSpPr>
        <p:spPr>
          <a:xfrm rot="19860000">
            <a:off x="3574415" y="5476875"/>
            <a:ext cx="3082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Сосновоборск</a:t>
            </a:r>
            <a:endParaRPr lang="ru-RU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9135" y="402223"/>
            <a:ext cx="10774019" cy="930165"/>
          </a:xfrm>
        </p:spPr>
        <p:txBody>
          <a:bodyPr>
            <a:normAutofit fontScale="90000"/>
          </a:bodyPr>
          <a:lstStyle/>
          <a:p>
            <a:br>
              <a:rPr lang="ru-RU" sz="4000" b="1" dirty="0" smtClean="0">
                <a:latin typeface="+mn-lt"/>
                <a:ea typeface="+mn-ea"/>
                <a:cs typeface="+mn-cs"/>
              </a:rPr>
            </a:br>
            <a:br>
              <a:rPr lang="ru-RU" sz="4000" b="1" dirty="0">
                <a:latin typeface="+mn-lt"/>
                <a:ea typeface="+mn-ea"/>
                <a:cs typeface="+mn-cs"/>
              </a:rPr>
            </a:b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БЛАГОДАРЮ за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внимание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68415" y="2013587"/>
            <a:ext cx="4587766" cy="34408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486398" y="5208270"/>
            <a:ext cx="6283571" cy="145366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Все этапы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осуществляются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взаимодействии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администрацией школы, исполнителем услуг и независимыми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экспертами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8261" y="694707"/>
            <a:ext cx="11082753" cy="1626461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совершенствования системы организации питания школьников с участием родителей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8823960" y="520827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altLang="en-US"/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4116705" y="1382395"/>
            <a:ext cx="2835275" cy="123380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wrap="none" lIns="91440" tIns="45720" rIns="91440" bIns="45720" numCol="1" rtlCol="0" anchor="ctr" anchorCtr="0" compatLnSpc="1"/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РОДИТЕЛЬСКИЙ </a:t>
            </a:r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питания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школьной столовой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715" y="2992120"/>
            <a:ext cx="2176780" cy="20256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2" y="2525152"/>
            <a:ext cx="2023916" cy="2698554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 bwMode="auto">
          <a:xfrm>
            <a:off x="732155" y="1383030"/>
            <a:ext cx="2837180" cy="114236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wrap="none" lIns="91440" tIns="45720" rIns="91440" bIns="45720" numCol="1" rtlCol="0" anchor="ctr" anchorCtr="0" compatLnSpc="1"/>
          <a:lstStyle/>
          <a:p>
            <a:pPr algn="l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1.ЭКСПРЕСС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</a:t>
            </a:r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примерного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двухнедельного меню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547" y="2673153"/>
            <a:ext cx="1912768" cy="2550357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7499350" y="1383030"/>
            <a:ext cx="3736340" cy="1233170"/>
          </a:xfrm>
          <a:prstGeom prst="roundRect">
            <a:avLst/>
          </a:prstGeom>
          <a:solidFill>
            <a:schemeClr val="accent2">
              <a:lumMod val="7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Анализ полученных данных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разработка предложений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включая предложения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замене блюд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58085" y="3359785"/>
            <a:ext cx="2367915" cy="1657350"/>
          </a:xfrm>
          <a:prstGeom prst="roundRect">
            <a:avLst/>
          </a:prstGeom>
          <a:solidFill>
            <a:schemeClr val="accent2">
              <a:lumMod val="7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Дегустация новых блюд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участием детей и родителей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268210" y="3378200"/>
            <a:ext cx="2731770" cy="1638935"/>
          </a:xfrm>
          <a:prstGeom prst="roundRect">
            <a:avLst/>
          </a:prstGeom>
          <a:solidFill>
            <a:schemeClr val="accent2">
              <a:lumMod val="7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5.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новых блюд в меню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Дальнейшая работа над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усовершенствованием системы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0" y="1946031"/>
            <a:ext cx="6621517" cy="372066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Положение о порядке доступа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законных представителей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обучающихся для контроля качества оказания услуг питания детей в образовательной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Методические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 по организации родительского контроля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Памятка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инструкция для родителей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Бесконтактный термометр 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762000" y="380774"/>
            <a:ext cx="9180786" cy="125272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инструменты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CBB5F6A1_5CDC_4E05_B3AB_8E8FC20B5D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79168" y="1172309"/>
            <a:ext cx="2866166" cy="45973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28" y="2168769"/>
            <a:ext cx="2619375" cy="287215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1211" y="0"/>
            <a:ext cx="10774019" cy="93904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Начало родительского </a:t>
            </a:r>
            <a:r>
              <a:rPr lang="ru-RU" sz="36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участия</a:t>
            </a:r>
            <a:endParaRPr lang="ru-RU" sz="4000" b="1" dirty="0">
              <a:latin typeface="+mn-lt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823" y="1175932"/>
            <a:ext cx="8790415" cy="4707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 питания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включает посещение столовой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(сертификатов качества продукции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в ходе открытого опроса среди учащихся качества предоставляемой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(вкус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презентабельность, горячее, холодное и т.д.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за детьми в зале приема пищи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рук, соответствие блюд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заявленных 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меню,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чистота посуды, сервировка столов, санитарное состоянием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обеденного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зала.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Регулярная обратная связь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оперативное решение вопросов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группе родительского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актива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чатах по 1-2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от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по г. Саранск и районам РМ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горячей линии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ООО «Межрегиональная </a:t>
            </a:r>
            <a:r>
              <a:rPr lang="ru-RU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кейтеринговая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компания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ЦУР и ПОС в личном кабинете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обращениям родителей о качестве горячего питания.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Natasha\Desktop\Фото\image1.jpe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78" y="1747245"/>
            <a:ext cx="2748055" cy="3610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е поле 2"/>
          <p:cNvSpPr txBox="1"/>
          <p:nvPr/>
        </p:nvSpPr>
        <p:spPr>
          <a:xfrm flipV="1">
            <a:off x="10669905" y="2483485"/>
            <a:ext cx="340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может / должен делать родитель в школьной столовой?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3752" y="1413028"/>
            <a:ext cx="757310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СРАВНИТЬ МЕНЮ на текущий день, находящееся в столовой с предложенным меню и с фактически выдаваемыми блюдами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ИЗМЕРИТЬ ТЕМПЕРАТУРУ подачи блюд бесконтактным термометром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ПРОВЕРИТЬ полновесность порций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ОЦЕНИТЬ ПОЕДАЕМОСТЬ блюд примерного цикличного меню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ПОБЕСЕДОВАТЬ с детьми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Купить и ПОПРОБОВАТЬ блюда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ЗАФИКСИРОВАТЬ результаты наблюдений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заполнив АКТ родительского контроля)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запись в книге замечаний и предложений исполнителя услуг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ДОВЕСТИ ИНФОРМАЦИЮ о родительском контроле до сведения администрации школы и  Совета родителей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55323" y="5757427"/>
            <a:ext cx="6096000" cy="119888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Примечание: Посещение других помещений столовой  не входит в родительский контроль, но может осуществляться, если родитель включен в состав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бракеражной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комиссии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91" y="3489012"/>
            <a:ext cx="2860431" cy="21453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861" y="828143"/>
            <a:ext cx="2720983" cy="2570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мещающее содержимое 1" descr="20220912_130557 (1)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 rot="5400000">
            <a:off x="7536508" y="2237678"/>
            <a:ext cx="4950000" cy="318867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Измерение температуры блюд на  раздаче и на столе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D:\Работа\1 декабря 2021 педагог 13\IMG202111151147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77290" y="-10967545"/>
            <a:ext cx="10800000" cy="14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Работа\1 декабря 2021 педагог 13\IMG202111151147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90834" y="-10967545"/>
            <a:ext cx="162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Работа\1 декабря 2021 педагог 13\IMG202111151148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3000" y="-16383000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1416" y="3862059"/>
            <a:ext cx="2222369" cy="26675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7411" y="1170798"/>
            <a:ext cx="2595354" cy="26687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7331" y="1725448"/>
            <a:ext cx="4143727" cy="3107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0123" y="1233852"/>
            <a:ext cx="2984988" cy="397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631" y="1233851"/>
            <a:ext cx="3147646" cy="41968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8" y="1233852"/>
            <a:ext cx="3121269" cy="416169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:\Работа\1 декабря 2021 педагог 13\IMG20211115114755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77290" y="-10967545"/>
            <a:ext cx="10800000" cy="14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Работа\1 декабря 2021 педагог 13\IMG202111151147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90834" y="-10967545"/>
            <a:ext cx="162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Работа\1 декабря 2021 педагог 13\IMG202111151148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3000" y="-16383000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Работа\1 декабря 2021 педагог 13\IMG202111151148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84152" y="-7451836"/>
            <a:ext cx="3600000" cy="4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Работа\1 декабря 2021 педагог 13\IMG202111151148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14800" y="-5388973"/>
            <a:ext cx="3600000" cy="4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9002" y="1078523"/>
            <a:ext cx="10274105" cy="832339"/>
          </a:xfrm>
        </p:spPr>
        <p:txBody>
          <a:bodyPr/>
          <a:lstStyle/>
          <a:p>
            <a:pPr algn="ctr"/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замене блюд,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дегустация новых блюд с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участием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 родителей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 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Замещающее содержимое 3" descr="IMG-20230116-WA0072"/>
          <p:cNvPicPr/>
          <p:nvPr/>
        </p:nvPicPr>
        <p:blipFill>
          <a:blip r:embed="rId5"/>
          <a:stretch>
            <a:fillRect/>
          </a:stretch>
        </p:blipFill>
        <p:spPr>
          <a:xfrm>
            <a:off x="4750654" y="2162908"/>
            <a:ext cx="2963130" cy="3712845"/>
          </a:xfrm>
          <a:prstGeom prst="rect">
            <a:avLst/>
          </a:prstGeom>
        </p:spPr>
      </p:pic>
      <p:pic>
        <p:nvPicPr>
          <p:cNvPr id="11" name="Замещающее содержимое 5" descr="IMG-20230116-WA0073"/>
          <p:cNvPicPr/>
          <p:nvPr/>
        </p:nvPicPr>
        <p:blipFill>
          <a:blip r:embed="rId6"/>
          <a:stretch>
            <a:fillRect/>
          </a:stretch>
        </p:blipFill>
        <p:spPr>
          <a:xfrm>
            <a:off x="8253044" y="2162908"/>
            <a:ext cx="3657599" cy="31031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8" y="2162908"/>
            <a:ext cx="3974123" cy="2980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 уровня несъедаемости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D:\Работа\1 декабря 2021 педагог 13\IMG20211115114755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77290" y="-10967545"/>
            <a:ext cx="10800000" cy="14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Работа\1 декабря 2021 педагог 13\IMG202111151147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90834" y="-10967545"/>
            <a:ext cx="162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Работа\1 декабря 2021 педагог 13\IMG202111151148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3000" y="-16383000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Работа\1 декабря 2021 педагог 13\IMG202111151148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84152" y="-7451836"/>
            <a:ext cx="3600000" cy="4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Работа\1 декабря 2021 педагог 13\IMG202111151148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14800" y="-5388973"/>
            <a:ext cx="3600000" cy="4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126" y="1699845"/>
            <a:ext cx="3499338" cy="46657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2" y="1458057"/>
            <a:ext cx="3477359" cy="46364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158" y="1327639"/>
            <a:ext cx="3672987" cy="4897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0</TotalTime>
  <Words>4160</Words>
  <Application>WPS Presentation</Application>
  <PresentationFormat>Произвольный</PresentationFormat>
  <Paragraphs>133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SimSun</vt:lpstr>
      <vt:lpstr>Wingdings</vt:lpstr>
      <vt:lpstr>Tunga</vt:lpstr>
      <vt:lpstr>Segoe Print</vt:lpstr>
      <vt:lpstr>Times New Roman</vt:lpstr>
      <vt:lpstr>Franklin Gothic Book</vt:lpstr>
      <vt:lpstr>Microsoft YaHei</vt:lpstr>
      <vt:lpstr>Arial Unicode MS</vt:lpstr>
      <vt:lpstr>Franklin Gothic Medium</vt:lpstr>
      <vt:lpstr>Calibri</vt:lpstr>
      <vt:lpstr>Углы</vt:lpstr>
      <vt:lpstr>Внимание родителей к вопросам  организации школьного питания </vt:lpstr>
      <vt:lpstr>Этапы совершенствования системы организации питания школьников с участием родителей   </vt:lpstr>
      <vt:lpstr>               Документы и инструменты </vt:lpstr>
      <vt:lpstr>Начало родительского участия</vt:lpstr>
      <vt:lpstr>Что может / должен делать родитель в школьной столовой?</vt:lpstr>
      <vt:lpstr>Измерение температуры блюд на  раздаче и на столе</vt:lpstr>
      <vt:lpstr>Беседы с детьми</vt:lpstr>
      <vt:lpstr>  Предложение по замене блюд,  дегустация новых блюд с участием  детей и родителей     </vt:lpstr>
      <vt:lpstr>Оценка  уровня отходов</vt:lpstr>
      <vt:lpstr> ОБСУЖДЕНИЕ РЕЗУЛЬТАТОВ</vt:lpstr>
      <vt:lpstr>ПОЛУЧЕНИЕ ОБРАТНОЙ СВЯЗИ </vt:lpstr>
      <vt:lpstr>Результаты практики   участия родителей </vt:lpstr>
      <vt:lpstr>Наши активности и  Мероприятия посвященные пропоганде здорового питания </vt:lpstr>
      <vt:lpstr>PowerPoint 演示文稿</vt:lpstr>
      <vt:lpstr>PowerPoint 演示文稿</vt:lpstr>
      <vt:lpstr>  БЛАГОДАРЮ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родителей в обеспечении безопасности школьного питания</dc:title>
  <dc:creator>user</dc:creator>
  <cp:lastModifiedBy>User</cp:lastModifiedBy>
  <cp:revision>130</cp:revision>
  <cp:lastPrinted>2021-08-24T20:48:00Z</cp:lastPrinted>
  <dcterms:created xsi:type="dcterms:W3CDTF">2021-08-19T16:37:00Z</dcterms:created>
  <dcterms:modified xsi:type="dcterms:W3CDTF">2023-01-21T10:35:27Z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7C55A3BFE845461DB1475CA7C3591A6D</vt:lpwstr>
  </property>
  <property fmtid="{D5CDD505-2E9C-101B-9397-08002B2CF9AE}" pid="3" name="KSOProductBuildVer">
    <vt:lpwstr>1049-11.2.0.11440</vt:lpwstr>
  </property>
</Properties>
</file>