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775" r:id="rId2"/>
    <p:sldId id="807" r:id="rId3"/>
    <p:sldId id="808" r:id="rId4"/>
    <p:sldId id="776" r:id="rId5"/>
    <p:sldId id="780" r:id="rId6"/>
    <p:sldId id="779" r:id="rId7"/>
    <p:sldId id="781" r:id="rId8"/>
    <p:sldId id="784" r:id="rId9"/>
    <p:sldId id="785" r:id="rId10"/>
    <p:sldId id="812" r:id="rId11"/>
    <p:sldId id="813" r:id="rId12"/>
    <p:sldId id="313" r:id="rId13"/>
    <p:sldId id="316" r:id="rId14"/>
    <p:sldId id="811" r:id="rId15"/>
    <p:sldId id="814" r:id="rId16"/>
    <p:sldId id="8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B8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01858-6ADD-4765-8057-25F30729B70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0A70-EF3D-4C9E-8B13-A7D6A099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9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2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84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53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7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7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9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682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3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9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7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4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334E-4B6D-4957-8C15-B0F7219A043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F62A-3CE4-4E2B-82E0-5431050E5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26AD14E-7E06-493D-B706-61A83D181F70}"/>
              </a:ext>
            </a:extLst>
          </p:cNvPr>
          <p:cNvSpPr txBox="1"/>
          <p:nvPr/>
        </p:nvSpPr>
        <p:spPr>
          <a:xfrm>
            <a:off x="258574" y="178009"/>
            <a:ext cx="8626851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  <a:latin typeface="Montserrat ExtraBold" pitchFamily="2" charset="0"/>
                <a:cs typeface="Arial" panose="020B0604020202020204" pitchFamily="34" charset="0"/>
              </a:rPr>
              <a:t>ОТРАСЛЕВЫЕ СИСТЕМНЫЕ ПРОБЛЕМЫ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2B8CC-ED05-4790-B459-B81897AA1828}"/>
              </a:ext>
            </a:extLst>
          </p:cNvPr>
          <p:cNvSpPr txBox="1"/>
          <p:nvPr/>
        </p:nvSpPr>
        <p:spPr>
          <a:xfrm>
            <a:off x="2729987" y="2750039"/>
            <a:ext cx="61554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По каналам обратной связи, в рамках обозначенной тематики, с начала 2022 года поступило </a:t>
            </a:r>
            <a:r>
              <a:rPr lang="ru-RU" sz="1400" b="1" kern="0" dirty="0">
                <a:solidFill>
                  <a:prstClr val="black"/>
                </a:solidFill>
                <a:latin typeface="Montserrat" panose="00000500000000000000"/>
              </a:rPr>
              <a:t>286 </a:t>
            </a: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сообщений. </a:t>
            </a:r>
          </a:p>
          <a:p>
            <a:pPr lvl="0" algn="just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Примеры сообщений, полученных через систему «Инцидент менеджмент» и ПОС «Госуслуги. Решаем вместе»: </a:t>
            </a:r>
          </a:p>
          <a:p>
            <a:pPr algn="just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r>
              <a:rPr lang="ru-RU" sz="1400" b="1" i="1" kern="0" dirty="0">
                <a:solidFill>
                  <a:prstClr val="black"/>
                </a:solidFill>
                <a:latin typeface="Montserrat" panose="00000500000000000000"/>
              </a:rPr>
              <a:t>Сообщение 108535: </a:t>
            </a:r>
            <a:r>
              <a:rPr lang="ru-RU" sz="1400" i="1" kern="0" dirty="0">
                <a:solidFill>
                  <a:prstClr val="black"/>
                </a:solidFill>
                <a:latin typeface="Montserrat" panose="00000500000000000000"/>
              </a:rPr>
              <a:t>«Здравствуйте! Подскажите пожалуйста как можно продлить прикрепление к поликлинике через госуслуги?».</a:t>
            </a:r>
          </a:p>
          <a:p>
            <a:pPr algn="just"/>
            <a:endParaRPr lang="ru-RU" sz="1400" i="1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r>
              <a:rPr lang="ru-RU" sz="1400" b="1" i="1" kern="0" dirty="0">
                <a:solidFill>
                  <a:prstClr val="black"/>
                </a:solidFill>
                <a:latin typeface="Montserrat" panose="00000500000000000000"/>
              </a:rPr>
              <a:t>Сообщение 176899085: </a:t>
            </a:r>
            <a:r>
              <a:rPr lang="ru-RU" sz="1400" i="1" kern="0" dirty="0">
                <a:solidFill>
                  <a:prstClr val="black"/>
                </a:solidFill>
                <a:latin typeface="Montserrat" panose="00000500000000000000"/>
              </a:rPr>
              <a:t>«Здравствуйте, что нужно сделать, чтобы прикрепиться к поликлинике по месту жительства?».</a:t>
            </a:r>
          </a:p>
          <a:p>
            <a:pPr algn="just"/>
            <a:endParaRPr lang="ru-RU" sz="1400" i="1" kern="0" dirty="0">
              <a:solidFill>
                <a:prstClr val="black"/>
              </a:solidFill>
              <a:highlight>
                <a:srgbClr val="FFFF00"/>
              </a:highlight>
              <a:latin typeface="Montserrat" panose="00000500000000000000"/>
            </a:endParaRPr>
          </a:p>
          <a:p>
            <a:pPr algn="just"/>
            <a:r>
              <a:rPr lang="ru-RU" sz="1400" b="1" i="1" kern="0" dirty="0">
                <a:solidFill>
                  <a:prstClr val="black"/>
                </a:solidFill>
                <a:latin typeface="Montserrat" panose="00000500000000000000"/>
              </a:rPr>
              <a:t>Сообщение 176583337: </a:t>
            </a:r>
            <a:r>
              <a:rPr lang="ru-RU" sz="1400" i="1" kern="0" dirty="0">
                <a:solidFill>
                  <a:prstClr val="black"/>
                </a:solidFill>
                <a:latin typeface="Montserrat" panose="00000500000000000000"/>
              </a:rPr>
              <a:t>«Что нужно сделать, чтобы прикрепиться к поликлинике по месту жительства? Какие документы нужно принести?».</a:t>
            </a:r>
            <a:endParaRPr lang="ru-RU" sz="1400" i="1" kern="0" dirty="0">
              <a:solidFill>
                <a:prstClr val="black"/>
              </a:solidFill>
              <a:highlight>
                <a:srgbClr val="FFFF00"/>
              </a:highlight>
              <a:latin typeface="Montserrat" panose="0000050000000000000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A592F6-1F9E-47D2-9D92-113CB80F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16" y="2686599"/>
            <a:ext cx="2462707" cy="3425570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32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A15441-A1E3-467F-BE77-F2CB6658AC6E}"/>
              </a:ext>
            </a:extLst>
          </p:cNvPr>
          <p:cNvSpPr/>
          <p:nvPr/>
        </p:nvSpPr>
        <p:spPr>
          <a:xfrm>
            <a:off x="183517" y="1550613"/>
            <a:ext cx="8701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	Во втором полугодии 2022 года Министерством здравоохранения Ульяновской области была анонсирована возможность получения ряда услуг посредством ЕПГУ, в том числе </a:t>
            </a:r>
            <a:r>
              <a:rPr lang="ru-RU" sz="1500" b="1" kern="0" dirty="0">
                <a:solidFill>
                  <a:prstClr val="black"/>
                </a:solidFill>
                <a:latin typeface="Montserrat" panose="00000500000000000000"/>
              </a:rPr>
              <a:t>дистанционного прикрепления к медицинской организации.  </a:t>
            </a: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Публикации вызвали </a:t>
            </a:r>
            <a:r>
              <a:rPr lang="ru-RU" sz="1500" kern="0" dirty="0" err="1">
                <a:solidFill>
                  <a:prstClr val="black"/>
                </a:solidFill>
                <a:latin typeface="Montserrat" panose="00000500000000000000"/>
              </a:rPr>
              <a:t>комментарийную</a:t>
            </a: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 активность со стороны жителей региона.</a:t>
            </a:r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0C9B9C-6147-482C-A15A-E4D25EF3ECBC}"/>
              </a:ext>
            </a:extLst>
          </p:cNvPr>
          <p:cNvSpPr/>
          <p:nvPr/>
        </p:nvSpPr>
        <p:spPr>
          <a:xfrm>
            <a:off x="183517" y="667548"/>
            <a:ext cx="8896350" cy="84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Montserrat ExtraBold" pitchFamily="2" charset="0"/>
                <a:cs typeface="Arial" panose="020B0604020202020204" pitchFamily="34" charset="0"/>
              </a:rPr>
              <a:t>ПОТЕНЦИАЛЬНО НИЗКИЙ УРОВЕНЬ ОСВЕДОМЛЕННОСТИ ЖИТЕЛЕЙ РЕГИОНА О ВОЗМОЖНОСТИ ПОЛУЧЕНИЯ УСЛУГИ ДИСТАНЦИОННОГО ПРИКРЕПЛЕНИЯ К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7382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How to customize this template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4B2CB0-5112-450C-A3B2-59D59EE2C255}"/>
              </a:ext>
            </a:extLst>
          </p:cNvPr>
          <p:cNvSpPr/>
          <p:nvPr/>
        </p:nvSpPr>
        <p:spPr>
          <a:xfrm>
            <a:off x="556888" y="204761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  <a:endParaRPr lang="ru-RU" sz="1400" b="1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 defTabSz="685800"/>
            <a:r>
              <a:rPr lang="ru-RU" sz="1400" b="1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</a:p>
        </p:txBody>
      </p:sp>
      <p:pic>
        <p:nvPicPr>
          <p:cNvPr id="7" name="Изображение 6">
            <a:extLst>
              <a:ext uri="{FF2B5EF4-FFF2-40B4-BE49-F238E27FC236}">
                <a16:creationId xmlns:a16="http://schemas.microsoft.com/office/drawing/2014/main" id="{47AA810B-431E-4B7A-8D68-A25968608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D1164D-CC96-4AE8-B74B-D4A0E953B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88" y="1702194"/>
            <a:ext cx="5853056" cy="4028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A28614-73E5-44AD-97D0-F76BA7E73F58}"/>
              </a:ext>
            </a:extLst>
          </p:cNvPr>
          <p:cNvSpPr/>
          <p:nvPr/>
        </p:nvSpPr>
        <p:spPr>
          <a:xfrm>
            <a:off x="556888" y="5817669"/>
            <a:ext cx="4334256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https://gorzdrav.spb.ru/faq?ysclid=l9s8jlhoqn27366338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BFBC9-C29C-4F96-8BCC-101A37120C6E}"/>
              </a:ext>
            </a:extLst>
          </p:cNvPr>
          <p:cNvSpPr txBox="1"/>
          <p:nvPr/>
        </p:nvSpPr>
        <p:spPr>
          <a:xfrm>
            <a:off x="374713" y="252032"/>
            <a:ext cx="513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лучших практик других регионов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BC4854-C30B-41C5-8D06-666B2178DC64}"/>
              </a:ext>
            </a:extLst>
          </p:cNvPr>
          <p:cNvSpPr/>
          <p:nvPr/>
        </p:nvSpPr>
        <p:spPr>
          <a:xfrm>
            <a:off x="490862" y="551994"/>
            <a:ext cx="8394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         Центром управления региона Ульяновской области изучен опыт продвижения предоставления цифровых медицинских услуг, в том числе прикрепления к поликлинике он-</a:t>
            </a:r>
            <a:r>
              <a:rPr lang="ru-RU" sz="1400" kern="0" dirty="0" err="1">
                <a:solidFill>
                  <a:prstClr val="black"/>
                </a:solidFill>
                <a:latin typeface="Montserrat" panose="00000500000000000000"/>
              </a:rPr>
              <a:t>лайн</a:t>
            </a: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. Так, в Санкт-Петербурге, на сайте «Здоровье петербуржца» интегрирована форма подачи заявления на прикрепление с ЕПГУ. </a:t>
            </a:r>
          </a:p>
        </p:txBody>
      </p:sp>
    </p:spTree>
    <p:extLst>
      <p:ext uri="{BB962C8B-B14F-4D97-AF65-F5344CB8AC3E}">
        <p14:creationId xmlns:p14="http://schemas.microsoft.com/office/powerpoint/2010/main" val="5906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How to customize this template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4B2CB0-5112-450C-A3B2-59D59EE2C255}"/>
              </a:ext>
            </a:extLst>
          </p:cNvPr>
          <p:cNvSpPr/>
          <p:nvPr/>
        </p:nvSpPr>
        <p:spPr>
          <a:xfrm>
            <a:off x="556888" y="204761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  <a:endParaRPr lang="ru-RU" sz="1400" b="1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 defTabSz="685800"/>
            <a:r>
              <a:rPr lang="ru-RU" sz="1400" b="1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</a:p>
        </p:txBody>
      </p:sp>
      <p:pic>
        <p:nvPicPr>
          <p:cNvPr id="7" name="Изображение 6">
            <a:extLst>
              <a:ext uri="{FF2B5EF4-FFF2-40B4-BE49-F238E27FC236}">
                <a16:creationId xmlns:a16="http://schemas.microsoft.com/office/drawing/2014/main" id="{47AA810B-431E-4B7A-8D68-A25968608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E8BE1C-C995-439D-AC9E-96912658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60" y="1691410"/>
            <a:ext cx="7662539" cy="3001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D7FC77-C6E4-474D-A612-FB8983CFDCEA}"/>
              </a:ext>
            </a:extLst>
          </p:cNvPr>
          <p:cNvSpPr/>
          <p:nvPr/>
        </p:nvSpPr>
        <p:spPr>
          <a:xfrm>
            <a:off x="490861" y="5015616"/>
            <a:ext cx="758682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https://www.mos.ru/pgu/ru/services/link/2375/?ysclid=l9s8l90hjw826300801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992B9-4B0F-4228-A418-590628B7A35F}"/>
              </a:ext>
            </a:extLst>
          </p:cNvPr>
          <p:cNvSpPr txBox="1"/>
          <p:nvPr/>
        </p:nvSpPr>
        <p:spPr>
          <a:xfrm>
            <a:off x="419100" y="448068"/>
            <a:ext cx="513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лучших практик других регионов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25783D-312B-4602-86CD-AAB1B8D38517}"/>
              </a:ext>
            </a:extLst>
          </p:cNvPr>
          <p:cNvSpPr/>
          <p:nvPr/>
        </p:nvSpPr>
        <p:spPr>
          <a:xfrm>
            <a:off x="407727" y="888277"/>
            <a:ext cx="8245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         Еще одним ярким примером интеграции региональной информационной системы с порталом ЕПГУ является «Официальный сайт Мэра Москвы».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73DF084C-E51E-4B82-9BC8-A4869C661371}"/>
              </a:ext>
            </a:extLst>
          </p:cNvPr>
          <p:cNvSpPr/>
          <p:nvPr/>
        </p:nvSpPr>
        <p:spPr>
          <a:xfrm>
            <a:off x="7096125" y="2214630"/>
            <a:ext cx="266700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How to customize this template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4B2CB0-5112-450C-A3B2-59D59EE2C255}"/>
              </a:ext>
            </a:extLst>
          </p:cNvPr>
          <p:cNvSpPr/>
          <p:nvPr/>
        </p:nvSpPr>
        <p:spPr>
          <a:xfrm>
            <a:off x="571500" y="819746"/>
            <a:ext cx="80962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 defTabSz="685800"/>
            <a:r>
              <a:rPr lang="ru-RU" sz="1400" b="1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  <a:r>
              <a:rPr lang="ru-RU" sz="1500" b="1" kern="0" dirty="0">
                <a:solidFill>
                  <a:prstClr val="black"/>
                </a:solidFill>
                <a:latin typeface="Montserrat" panose="00000500000000000000"/>
              </a:rPr>
              <a:t>Центром управления региона Ульяновской области предлагается рассмотреть возможность внедрения системы автоматического воспроизведения сообщений по телефонной линии </a:t>
            </a:r>
            <a:r>
              <a:rPr lang="ru-RU" sz="1500" b="1" kern="0" dirty="0" err="1">
                <a:solidFill>
                  <a:prstClr val="black"/>
                </a:solidFill>
                <a:latin typeface="Montserrat" panose="00000500000000000000"/>
              </a:rPr>
              <a:t>колл</a:t>
            </a:r>
            <a:r>
              <a:rPr lang="ru-RU" sz="1500" b="1" kern="0" dirty="0">
                <a:solidFill>
                  <a:prstClr val="black"/>
                </a:solidFill>
                <a:latin typeface="Montserrat" panose="00000500000000000000"/>
              </a:rPr>
              <a:t>-центра поликлинического отделения на базе пилотной медицинской организации (автоинформатора), содержащих информацию о дистанционном способе прикрепления. Прогнозируется, что данное управленческое решение позволит:</a:t>
            </a:r>
          </a:p>
          <a:p>
            <a:pPr lvl="0" algn="just" defTabSz="685800"/>
            <a:endParaRPr lang="ru-RU" sz="1500" b="1" kern="0" dirty="0">
              <a:solidFill>
                <a:prstClr val="black"/>
              </a:solidFill>
              <a:latin typeface="Montserrat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снизить нагрузку на первичное звено в системе здравоохранения;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уменьшить очереди в регистратуре;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повысить  уровень удовлетворенности граждан в части получения информации;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сэкономить профессиональные ресурсы медицинских организаций;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популяризировать информационные технологии.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r>
              <a:rPr lang="ru-RU" sz="1500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  <a:r>
              <a:rPr lang="ru-RU" sz="1500" b="1" kern="0" dirty="0">
                <a:solidFill>
                  <a:prstClr val="black"/>
                </a:solidFill>
                <a:latin typeface="Montserrat" panose="00000500000000000000"/>
              </a:rPr>
              <a:t>При получении положительной динамики рекомендуется масштабировать проект на все медицинские организации региона.</a:t>
            </a:r>
          </a:p>
          <a:p>
            <a:pPr marL="171450" indent="-171450" algn="just" defTabSz="685800">
              <a:buFont typeface="Wingdings" panose="05000000000000000000" pitchFamily="2" charset="2"/>
              <a:buChar char="q"/>
            </a:pPr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 defTabSz="685800"/>
            <a:endParaRPr lang="ru-RU" sz="1400" b="1" kern="0" dirty="0">
              <a:solidFill>
                <a:prstClr val="black"/>
              </a:solidFill>
              <a:latin typeface="Montserrat" panose="00000500000000000000"/>
            </a:endParaRPr>
          </a:p>
        </p:txBody>
      </p:sp>
      <p:pic>
        <p:nvPicPr>
          <p:cNvPr id="7" name="Изображение 6">
            <a:extLst>
              <a:ext uri="{FF2B5EF4-FFF2-40B4-BE49-F238E27FC236}">
                <a16:creationId xmlns:a16="http://schemas.microsoft.com/office/drawing/2014/main" id="{47AA810B-431E-4B7A-8D68-A25968608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949F64-F2D0-4874-8890-DC217A970B17}"/>
              </a:ext>
            </a:extLst>
          </p:cNvPr>
          <p:cNvSpPr txBox="1"/>
          <p:nvPr/>
        </p:nvSpPr>
        <p:spPr>
          <a:xfrm>
            <a:off x="571500" y="450414"/>
            <a:ext cx="568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внедрению автоинформатора </a:t>
            </a:r>
          </a:p>
        </p:txBody>
      </p:sp>
    </p:spTree>
    <p:extLst>
      <p:ext uri="{BB962C8B-B14F-4D97-AF65-F5344CB8AC3E}">
        <p14:creationId xmlns:p14="http://schemas.microsoft.com/office/powerpoint/2010/main" val="361745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01941" y="900764"/>
            <a:ext cx="5082848" cy="5667592"/>
            <a:chOff x="-421332" y="1172900"/>
            <a:chExt cx="4102207" cy="623154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2" y="6481941"/>
              <a:ext cx="715708" cy="92250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249" y="1781350"/>
              <a:ext cx="1009135" cy="101997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632" y="1172900"/>
              <a:ext cx="583932" cy="70714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332" y="5240651"/>
              <a:ext cx="1009135" cy="1019974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8266" y="5328642"/>
              <a:ext cx="1172609" cy="820474"/>
            </a:xfrm>
            <a:prstGeom prst="rect">
              <a:avLst/>
            </a:prstGeom>
          </p:spPr>
        </p:pic>
        <p:sp useBgFill="1">
          <p:nvSpPr>
            <p:cNvPr id="28" name="TextBox 27"/>
            <p:cNvSpPr txBox="1"/>
            <p:nvPr/>
          </p:nvSpPr>
          <p:spPr>
            <a:xfrm>
              <a:off x="-25752" y="4456392"/>
              <a:ext cx="2996259" cy="406082"/>
            </a:xfrm>
            <a:prstGeom prst="rect">
              <a:avLst/>
            </a:prstGeom>
            <a:ln cap="sq">
              <a:solidFill>
                <a:srgbClr val="2186F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186FE"/>
                  </a:solidFill>
                  <a:latin typeface="Montserrat" panose="00000500000000000000"/>
                </a:rPr>
                <a:t>Подождать 6 рабочих дней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50860">
              <a:off x="574081" y="1496907"/>
              <a:ext cx="580996" cy="789407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92510">
              <a:off x="2040976" y="2948512"/>
              <a:ext cx="686460" cy="579448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70390">
              <a:off x="194870" y="2879995"/>
              <a:ext cx="689647" cy="579448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88115">
              <a:off x="301989" y="4721277"/>
              <a:ext cx="500527" cy="78940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6760" y="5860365"/>
              <a:ext cx="663708" cy="57944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272" y="3098887"/>
              <a:ext cx="705185" cy="90459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54677" y="2151257"/>
              <a:ext cx="1572330" cy="846004"/>
            </a:xfrm>
            <a:prstGeom prst="rect">
              <a:avLst/>
            </a:prstGeom>
            <a:solidFill>
              <a:srgbClr val="95DEFA"/>
            </a:solidFill>
            <a:ln>
              <a:solidFill>
                <a:srgbClr val="2186FE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100" b="1" dirty="0">
                  <a:latin typeface="Montserrat"/>
                </a:rPr>
                <a:t>Необходимо позвонить/посетить регистратуру и узнать как прикрепиться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2094" y="4005850"/>
              <a:ext cx="1317701" cy="411646"/>
            </a:xfrm>
            <a:prstGeom prst="rect">
              <a:avLst/>
            </a:prstGeom>
            <a:solidFill>
              <a:srgbClr val="95DEFA"/>
            </a:solidFill>
            <a:ln>
              <a:solidFill>
                <a:srgbClr val="2186F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latin typeface="Montserrat" panose="00000500000000000000"/>
                </a:rPr>
                <a:t>Написать заявление</a:t>
              </a:r>
            </a:p>
            <a:p>
              <a:pPr algn="ctr"/>
              <a:r>
                <a:rPr lang="ru-RU" sz="1100" b="1" dirty="0">
                  <a:latin typeface="Montserrat" panose="00000500000000000000"/>
                </a:rPr>
                <a:t> о прикреплении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0248" y="5292561"/>
              <a:ext cx="1881393" cy="473762"/>
            </a:xfrm>
            <a:prstGeom prst="rect">
              <a:avLst/>
            </a:prstGeom>
            <a:solidFill>
              <a:srgbClr val="95DEFA"/>
            </a:solidFill>
            <a:ln>
              <a:solidFill>
                <a:srgbClr val="2186F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Montserrat" panose="00000500000000000000"/>
                </a:rPr>
                <a:t>Снова позвонить/ посетить регистратуру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95740">
              <a:off x="2081962" y="4777974"/>
              <a:ext cx="546338" cy="78940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7654" y="1869919"/>
              <a:ext cx="1172609" cy="820474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1939">
              <a:off x="1920774" y="1508756"/>
              <a:ext cx="582502" cy="7894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65988BD-1040-4CBC-8BD7-F07A71C4A3E6}"/>
              </a:ext>
            </a:extLst>
          </p:cNvPr>
          <p:cNvSpPr txBox="1"/>
          <p:nvPr/>
        </p:nvSpPr>
        <p:spPr>
          <a:xfrm>
            <a:off x="571500" y="450414"/>
            <a:ext cx="765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оптимизации процесса (до внедрения автоинформатора) </a:t>
            </a:r>
          </a:p>
        </p:txBody>
      </p:sp>
      <p:pic>
        <p:nvPicPr>
          <p:cNvPr id="52" name="Изображение 6">
            <a:extLst>
              <a:ext uri="{FF2B5EF4-FFF2-40B4-BE49-F238E27FC236}">
                <a16:creationId xmlns:a16="http://schemas.microsoft.com/office/drawing/2014/main" id="{634CCC76-2686-40E6-B8FE-967CE4AF3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79" y="1219380"/>
            <a:ext cx="991130" cy="976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2" y="5382917"/>
            <a:ext cx="1177290" cy="117729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7144A1A-B960-4A88-81A3-C0B56D2F6690}"/>
              </a:ext>
            </a:extLst>
          </p:cNvPr>
          <p:cNvGrpSpPr/>
          <p:nvPr/>
        </p:nvGrpSpPr>
        <p:grpSpPr>
          <a:xfrm>
            <a:off x="1231618" y="1162696"/>
            <a:ext cx="6263291" cy="4128340"/>
            <a:chOff x="3685404" y="1009814"/>
            <a:chExt cx="6263291" cy="412834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967" y="3549366"/>
              <a:ext cx="1848914" cy="30640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6453" y="1665730"/>
              <a:ext cx="1141554" cy="1146194"/>
            </a:xfrm>
            <a:prstGeom prst="rect">
              <a:avLst/>
            </a:prstGeom>
          </p:spPr>
        </p:pic>
        <p:sp useBgFill="1">
          <p:nvSpPr>
            <p:cNvPr id="29" name="TextBox 28"/>
            <p:cNvSpPr txBox="1"/>
            <p:nvPr/>
          </p:nvSpPr>
          <p:spPr>
            <a:xfrm>
              <a:off x="5132971" y="4768822"/>
              <a:ext cx="3493264" cy="369332"/>
            </a:xfrm>
            <a:prstGeom prst="rect">
              <a:avLst/>
            </a:prstGeom>
            <a:ln>
              <a:solidFill>
                <a:srgbClr val="2186FE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186FE"/>
                  </a:solidFill>
                  <a:latin typeface="Montserrat" panose="00000500000000000000"/>
                </a:rPr>
                <a:t>Подождать 6 рабочих дней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2089" y="1009814"/>
              <a:ext cx="967142" cy="976392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64229">
              <a:off x="7158356" y="1724509"/>
              <a:ext cx="826409" cy="60722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38658" y="2887136"/>
              <a:ext cx="681890" cy="57944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48148" y="4201526"/>
              <a:ext cx="462910" cy="57944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011248" y="2092167"/>
              <a:ext cx="1937447" cy="769441"/>
            </a:xfrm>
            <a:prstGeom prst="rect">
              <a:avLst/>
            </a:prstGeom>
            <a:solidFill>
              <a:srgbClr val="95DEFA"/>
            </a:solidFill>
            <a:ln>
              <a:solidFill>
                <a:srgbClr val="2186F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Montserrat" panose="00000500000000000000"/>
                </a:rPr>
                <a:t>Отсканировать </a:t>
              </a:r>
            </a:p>
            <a:p>
              <a:pPr algn="ctr"/>
              <a:r>
                <a:rPr lang="en-US" sz="1100" b="1" dirty="0">
                  <a:latin typeface="Montserrat" panose="00000500000000000000"/>
                </a:rPr>
                <a:t>QR-</a:t>
              </a:r>
              <a:r>
                <a:rPr lang="ru-RU" sz="1100" b="1" dirty="0">
                  <a:latin typeface="Montserrat" panose="00000500000000000000"/>
                </a:rPr>
                <a:t>код на сайте и в социальных сетях поликлиники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26453" y="3904435"/>
              <a:ext cx="1544012" cy="261610"/>
            </a:xfrm>
            <a:prstGeom prst="rect">
              <a:avLst/>
            </a:prstGeom>
            <a:solidFill>
              <a:srgbClr val="95DEFA"/>
            </a:solidFill>
            <a:ln>
              <a:solidFill>
                <a:srgbClr val="2186FE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latin typeface="Montserrat" panose="00000500000000000000"/>
                </a:rPr>
                <a:t>Заполнить заявку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85404" y="2054098"/>
              <a:ext cx="1959190" cy="769441"/>
            </a:xfrm>
            <a:prstGeom prst="rect">
              <a:avLst/>
            </a:prstGeom>
            <a:solidFill>
              <a:srgbClr val="95DEFA"/>
            </a:solidFill>
            <a:ln>
              <a:solidFill>
                <a:srgbClr val="2186F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latin typeface="Montserrat" panose="00000500000000000000"/>
                </a:rPr>
                <a:t>Прослушать запись</a:t>
              </a:r>
            </a:p>
            <a:p>
              <a:pPr algn="ctr"/>
              <a:r>
                <a:rPr lang="ru-RU" sz="1100" b="1" dirty="0">
                  <a:latin typeface="Montserrat" panose="00000500000000000000"/>
                </a:rPr>
                <a:t> автоинформатора при</a:t>
              </a:r>
            </a:p>
            <a:p>
              <a:pPr algn="ctr"/>
              <a:r>
                <a:rPr lang="ru-RU" sz="1100" b="1" dirty="0">
                  <a:latin typeface="Montserrat" panose="00000500000000000000"/>
                </a:rPr>
                <a:t>совершении звонка в</a:t>
              </a:r>
            </a:p>
            <a:p>
              <a:pPr algn="ctr"/>
              <a:r>
                <a:rPr lang="ru-RU" sz="1100" b="1" dirty="0">
                  <a:latin typeface="Montserrat" panose="00000500000000000000"/>
                </a:rPr>
                <a:t>поликлинику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84655">
              <a:off x="5701716" y="1643826"/>
              <a:ext cx="681890" cy="579448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289866D-F134-4DAE-89CB-60AF560C4209}"/>
              </a:ext>
            </a:extLst>
          </p:cNvPr>
          <p:cNvSpPr txBox="1"/>
          <p:nvPr/>
        </p:nvSpPr>
        <p:spPr>
          <a:xfrm>
            <a:off x="571500" y="450414"/>
            <a:ext cx="798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оптимизации процесса (после внедрения автоинформатора) </a:t>
            </a:r>
          </a:p>
        </p:txBody>
      </p:sp>
      <p:pic>
        <p:nvPicPr>
          <p:cNvPr id="52" name="Изображение 6">
            <a:extLst>
              <a:ext uri="{FF2B5EF4-FFF2-40B4-BE49-F238E27FC236}">
                <a16:creationId xmlns:a16="http://schemas.microsoft.com/office/drawing/2014/main" id="{AF075456-306C-4016-9F35-DAFBC8330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7" y="6337537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C289866D-F134-4DAE-89CB-60AF560C4209}"/>
              </a:ext>
            </a:extLst>
          </p:cNvPr>
          <p:cNvSpPr txBox="1"/>
          <p:nvPr/>
        </p:nvSpPr>
        <p:spPr>
          <a:xfrm>
            <a:off x="571500" y="362334"/>
            <a:ext cx="8463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возможностей решения проблемы в рамках государственных</a:t>
            </a:r>
          </a:p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региональных программ</a:t>
            </a:r>
          </a:p>
        </p:txBody>
      </p:sp>
      <p:pic>
        <p:nvPicPr>
          <p:cNvPr id="52" name="Изображение 6">
            <a:extLst>
              <a:ext uri="{FF2B5EF4-FFF2-40B4-BE49-F238E27FC236}">
                <a16:creationId xmlns:a16="http://schemas.microsoft.com/office/drawing/2014/main" id="{AF075456-306C-4016-9F35-DAFBC8330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7" y="6337537"/>
            <a:ext cx="908731" cy="331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38A0C-89FB-4965-A1E6-6019A966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12" y="2200152"/>
            <a:ext cx="4560976" cy="3824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55874F-AA4D-4C70-BA9A-81C521834DD1}"/>
              </a:ext>
            </a:extLst>
          </p:cNvPr>
          <p:cNvSpPr/>
          <p:nvPr/>
        </p:nvSpPr>
        <p:spPr>
          <a:xfrm>
            <a:off x="449294" y="1070409"/>
            <a:ext cx="8245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         Показатель количества граждан, воспользовавшихся цифровыми услугами в Личном  кабинете пациента «Мое здоровье» на Едином портале государственных услуг входит в реализацию в </a:t>
            </a:r>
            <a:r>
              <a:rPr lang="ru-RU" sz="1400" kern="0">
                <a:solidFill>
                  <a:prstClr val="black"/>
                </a:solidFill>
                <a:latin typeface="Montserrat" panose="00000500000000000000"/>
              </a:rPr>
              <a:t>том числе регионального </a:t>
            </a: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проекта «Создание единого цифрового контура в здравоохранении».</a:t>
            </a:r>
          </a:p>
        </p:txBody>
      </p:sp>
    </p:spTree>
    <p:extLst>
      <p:ext uri="{BB962C8B-B14F-4D97-AF65-F5344CB8AC3E}">
        <p14:creationId xmlns:p14="http://schemas.microsoft.com/office/powerpoint/2010/main" val="254394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How to customize this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9657E-3B41-4ED7-9E77-C74836BDB319}"/>
              </a:ext>
            </a:extLst>
          </p:cNvPr>
          <p:cNvSpPr txBox="1"/>
          <p:nvPr/>
        </p:nvSpPr>
        <p:spPr>
          <a:xfrm>
            <a:off x="611167" y="238609"/>
            <a:ext cx="80605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ru-RU" sz="1600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/>
            <a:endParaRPr lang="ru-RU" sz="1600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/>
            <a:endParaRPr lang="ru-RU" sz="1600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/>
            <a:endParaRPr lang="ru-RU" sz="1600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r>
              <a:rPr lang="ru-RU" sz="1600" kern="0" dirty="0">
                <a:solidFill>
                  <a:prstClr val="black"/>
                </a:solidFill>
                <a:latin typeface="Montserrat" panose="00000500000000000000"/>
              </a:rPr>
              <a:t>	Министерству здравоохранения Ульяновской области рассмотреть возможность внедрения системы автоматического воспроизведения сообщений по телефонной линии </a:t>
            </a:r>
            <a:r>
              <a:rPr lang="ru-RU" sz="1600" kern="0" dirty="0" err="1">
                <a:solidFill>
                  <a:prstClr val="black"/>
                </a:solidFill>
                <a:latin typeface="Montserrat" panose="00000500000000000000"/>
              </a:rPr>
              <a:t>колл</a:t>
            </a:r>
            <a:r>
              <a:rPr lang="ru-RU" sz="1600" kern="0" dirty="0">
                <a:solidFill>
                  <a:prstClr val="black"/>
                </a:solidFill>
                <a:latin typeface="Montserrat" panose="00000500000000000000"/>
              </a:rPr>
              <a:t>-центра  поликлинического отделения в пилотной медицинской организации с целью популяризации</a:t>
            </a: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Montserrat" panose="00000500000000000000"/>
              </a:rPr>
              <a:t>дистанционного способа прикрепления.</a:t>
            </a:r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marL="171450" indent="-171450" algn="just" defTabSz="685800">
              <a:buFont typeface="Wingdings" panose="05000000000000000000" pitchFamily="2" charset="2"/>
              <a:buChar char="q"/>
            </a:pPr>
            <a:endParaRPr lang="ru-RU" sz="1600" b="1" kern="0" dirty="0">
              <a:solidFill>
                <a:prstClr val="black"/>
              </a:solidFill>
              <a:latin typeface="Montserrat" panose="00000500000000000000"/>
            </a:endParaRPr>
          </a:p>
          <a:p>
            <a:pPr lvl="0" algn="just"/>
            <a:r>
              <a:rPr lang="ru-RU" sz="1600" b="1" kern="0" dirty="0">
                <a:solidFill>
                  <a:prstClr val="black"/>
                </a:solidFill>
                <a:latin typeface="Montserrat" panose="00000500000000000000"/>
              </a:rPr>
              <a:t>	</a:t>
            </a:r>
            <a:endParaRPr lang="ru-RU" sz="1600" dirty="0">
              <a:solidFill>
                <a:prstClr val="black"/>
              </a:solidFill>
              <a:highlight>
                <a:srgbClr val="FFFF00"/>
              </a:highlight>
              <a:latin typeface="CoFoKa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499B7-EB3A-4D27-B478-A758DDDDE067}"/>
              </a:ext>
            </a:extLst>
          </p:cNvPr>
          <p:cNvSpPr txBox="1"/>
          <p:nvPr/>
        </p:nvSpPr>
        <p:spPr>
          <a:xfrm>
            <a:off x="258574" y="515021"/>
            <a:ext cx="8626851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prstClr val="black"/>
                </a:solidFill>
                <a:latin typeface="Montserrat ExtraBold" panose="00000900000000000000" pitchFamily="50" charset="-52"/>
              </a:rPr>
              <a:t>РЕКОМЕНДАЦИИ К ВНЕСЕНИЮ В ПРОТОКОЛ</a:t>
            </a:r>
          </a:p>
        </p:txBody>
      </p:sp>
      <p:pic>
        <p:nvPicPr>
          <p:cNvPr id="7" name="Изображение 6">
            <a:extLst>
              <a:ext uri="{FF2B5EF4-FFF2-40B4-BE49-F238E27FC236}">
                <a16:creationId xmlns:a16="http://schemas.microsoft.com/office/drawing/2014/main" id="{59394BE5-30C3-4862-90DB-A39C663BA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F1F1B2-96E5-4FA9-864D-251E30A025A0}"/>
              </a:ext>
            </a:extLst>
          </p:cNvPr>
          <p:cNvSpPr/>
          <p:nvPr/>
        </p:nvSpPr>
        <p:spPr>
          <a:xfrm>
            <a:off x="378849" y="762745"/>
            <a:ext cx="55076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	Сегодня на первичное звено региональной системы здравоохранения приходится основная нагрузка. В первую очередь поток вопросов, связанных с организацией медицинской помощи, в том числе о порядке прикрепления к поликлинике, поступает в регистратуры, тем самым создавая очереди на телефонной линии и в самих медицинских учреждениях. Отмечается нехватка операторов на прием входящих вызовов, а также наплыв звонков в «пиковое» время.</a:t>
            </a:r>
          </a:p>
          <a:p>
            <a:pPr algn="just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	Анализ статистических данных позволил выявить, что в разрезе медицинских организаций, основным способом получения услуги по прикреплению к учреждениям здравоохранения, остается регистратура. </a:t>
            </a:r>
            <a:r>
              <a:rPr lang="ru-RU" sz="1600" b="1" kern="0" dirty="0">
                <a:solidFill>
                  <a:prstClr val="black"/>
                </a:solidFill>
                <a:latin typeface="Montserrat" panose="00000500000000000000"/>
              </a:rPr>
              <a:t>99,3% </a:t>
            </a: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жителей региона, воспользовавшихся данной услугой, обратились в медицинскую организацию очно. </a:t>
            </a:r>
          </a:p>
          <a:p>
            <a:pPr algn="just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r>
              <a:rPr lang="ru-RU" sz="1400" b="1" kern="0" dirty="0">
                <a:solidFill>
                  <a:prstClr val="black"/>
                </a:solidFill>
                <a:latin typeface="Montserrat" panose="00000500000000000000"/>
              </a:rPr>
              <a:t>	Руководителем отраслевого блока «Здравоохранение» совместно с аналитиками Центра управления региона Ульяновской области прогнозируется низкий уровень осведомленности населения о возможности получения услуги дистанционного прикрепления к медицинской организации.</a:t>
            </a:r>
          </a:p>
          <a:p>
            <a:pPr algn="just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algn="just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6BF1F9-1A44-4C86-879E-6480BEBB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825623"/>
            <a:ext cx="2917475" cy="5495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71737-8DF9-4050-9E12-B39752927987}"/>
              </a:ext>
            </a:extLst>
          </p:cNvPr>
          <p:cNvSpPr txBox="1"/>
          <p:nvPr/>
        </p:nvSpPr>
        <p:spPr>
          <a:xfrm>
            <a:off x="571500" y="450414"/>
            <a:ext cx="28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147374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080F5D-C18F-44FF-91A5-29083413F0CE}"/>
              </a:ext>
            </a:extLst>
          </p:cNvPr>
          <p:cNvSpPr/>
          <p:nvPr/>
        </p:nvSpPr>
        <p:spPr>
          <a:xfrm>
            <a:off x="374713" y="228551"/>
            <a:ext cx="8394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         Центром управления региона был проведен опрос жителей с использованием модуля общественного голосования платформы «Госуслуги. Решаем вместе» с целью выявления уровня осведомленности жителей региона о возможности получения медицинских услуг посредством цифрового сервиса, в том числе прикрепления к поликлинике.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ECBC70-3A99-4525-BDF5-721980D0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16" y="1573021"/>
            <a:ext cx="2420124" cy="347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457C6C-B97D-488B-AB10-D87F8CB10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2273" y="1573021"/>
            <a:ext cx="4365056" cy="297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1731B1-DE03-4E01-84AD-EE341185D0C7}"/>
              </a:ext>
            </a:extLst>
          </p:cNvPr>
          <p:cNvSpPr/>
          <p:nvPr/>
        </p:nvSpPr>
        <p:spPr>
          <a:xfrm>
            <a:off x="3852273" y="4902787"/>
            <a:ext cx="4404028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https://med.ulgov.ru/?ysclid=l7yeb9iqx9464957108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6E2547-46E8-4B1D-B0A6-F5D2C36A90E0}"/>
              </a:ext>
            </a:extLst>
          </p:cNvPr>
          <p:cNvSpPr/>
          <p:nvPr/>
        </p:nvSpPr>
        <p:spPr>
          <a:xfrm>
            <a:off x="996316" y="5459533"/>
            <a:ext cx="2420124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https://t.me/minzdravuo/4649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53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208D3-ED72-41E7-A22C-2E66116AC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" y="193756"/>
            <a:ext cx="8405813" cy="6187993"/>
          </a:xfrm>
          <a:prstGeom prst="rect">
            <a:avLst/>
          </a:prstGeom>
        </p:spPr>
      </p:pic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923C9858-49A5-44D0-9E1F-3CD39F623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5BA619-E88A-4D67-82AC-E4DECFA9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4" y="285750"/>
            <a:ext cx="8387412" cy="5857875"/>
          </a:xfrm>
          <a:prstGeom prst="rect">
            <a:avLst/>
          </a:prstGeom>
        </p:spPr>
      </p:pic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29086F52-8466-48AD-B67E-265B90241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FF27DC-2635-4A42-B400-3A07DFAF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19075"/>
            <a:ext cx="8501063" cy="6114959"/>
          </a:xfrm>
          <a:prstGeom prst="rect">
            <a:avLst/>
          </a:prstGeom>
        </p:spPr>
      </p:pic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AFAD0BB2-4DB3-4B34-AC9F-9EBB28948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B10653-6FBF-4B47-A8E3-63527C52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3" y="265516"/>
            <a:ext cx="8120062" cy="5978121"/>
          </a:xfrm>
          <a:prstGeom prst="rect">
            <a:avLst/>
          </a:prstGeom>
        </p:spPr>
      </p:pic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F9A846E8-A7C5-4468-B758-D88B61E34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7C9D1-8955-4D23-878F-2C47D2B7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23850"/>
            <a:ext cx="8334375" cy="6015789"/>
          </a:xfrm>
          <a:prstGeom prst="rect">
            <a:avLst/>
          </a:prstGeom>
        </p:spPr>
      </p:pic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1FC78712-65E1-4809-B1F7-41955151D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9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F75AB-4A8C-490F-9D53-9B988A9182F8}"/>
              </a:ext>
            </a:extLst>
          </p:cNvPr>
          <p:cNvSpPr txBox="1"/>
          <p:nvPr/>
        </p:nvSpPr>
        <p:spPr>
          <a:xfrm>
            <a:off x="571500" y="450414"/>
            <a:ext cx="690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информационных технологий в поликлинике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28C96-729C-4ED7-AEE2-2A409918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57" y="819746"/>
            <a:ext cx="4230741" cy="5329995"/>
          </a:xfrm>
          <a:prstGeom prst="rect">
            <a:avLst/>
          </a:prstGeom>
        </p:spPr>
      </p:pic>
      <p:pic>
        <p:nvPicPr>
          <p:cNvPr id="9" name="Изображение 6">
            <a:extLst>
              <a:ext uri="{FF2B5EF4-FFF2-40B4-BE49-F238E27FC236}">
                <a16:creationId xmlns:a16="http://schemas.microsoft.com/office/drawing/2014/main" id="{D6212B12-53C6-44EB-BDD5-BA3CCCBE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" y="6321539"/>
            <a:ext cx="908731" cy="3317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C83A7E-A084-4B57-8720-6C82ED82B572}"/>
              </a:ext>
            </a:extLst>
          </p:cNvPr>
          <p:cNvSpPr/>
          <p:nvPr/>
        </p:nvSpPr>
        <p:spPr>
          <a:xfrm>
            <a:off x="4683013" y="886480"/>
            <a:ext cx="4057650" cy="41857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Анализ полученных данных позволяет заключить, что у жителей региона существует </a:t>
            </a:r>
            <a:r>
              <a:rPr lang="ru-RU" sz="1400" b="1" kern="0" dirty="0">
                <a:solidFill>
                  <a:prstClr val="black"/>
                </a:solidFill>
                <a:latin typeface="Montserrat" panose="00000500000000000000"/>
              </a:rPr>
              <a:t>дефицит знаний о возможности получения цифровых медицинских услуг, в том числе дистанционного прикрепления. </a:t>
            </a:r>
          </a:p>
          <a:p>
            <a:pPr lvl="0" algn="just" defTabSz="685800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marL="171450" indent="-171450" algn="just" defTabSz="685800">
              <a:buFont typeface="Wingdings" panose="05000000000000000000" pitchFamily="2" charset="2"/>
              <a:buChar char="q"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17% респондентов имели опыт прикрепления к поликлинике через ЕПГУ;</a:t>
            </a:r>
          </a:p>
          <a:p>
            <a:pPr marL="171450" indent="-171450" algn="just" defTabSz="685800">
              <a:buFont typeface="Wingdings" panose="05000000000000000000" pitchFamily="2" charset="2"/>
              <a:buChar char="q"/>
            </a:pPr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marL="171450" indent="-171450" algn="just" defTabSz="685800">
              <a:buFont typeface="Wingdings" panose="05000000000000000000" pitchFamily="2" charset="2"/>
              <a:buChar char="q"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32% респондентов лишь «что-то слышали» о возможности получения медицинских услуг в цифровом формате;</a:t>
            </a:r>
          </a:p>
          <a:p>
            <a:pPr algn="just" defTabSz="685800"/>
            <a:endParaRPr lang="ru-RU" sz="1400" kern="0" dirty="0">
              <a:solidFill>
                <a:prstClr val="black"/>
              </a:solidFill>
              <a:latin typeface="Montserrat" panose="00000500000000000000"/>
            </a:endParaRPr>
          </a:p>
          <a:p>
            <a:pPr marL="171450" lvl="0" indent="-171450" algn="just" defTabSz="685800">
              <a:buFont typeface="Wingdings" panose="05000000000000000000" pitchFamily="2" charset="2"/>
              <a:buChar char="q"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/>
              </a:rPr>
              <a:t> каждый второй опрошенный не получал медицинские услуги в электронной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269009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795</Words>
  <Application>Microsoft Office PowerPoint</Application>
  <PresentationFormat>Экран (4:3)</PresentationFormat>
  <Paragraphs>84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CoFoKak</vt:lpstr>
      <vt:lpstr>Montserrat</vt:lpstr>
      <vt:lpstr>Montserrat ExtraBold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How to customize this template</vt:lpstr>
      <vt:lpstr>How to customize this template</vt:lpstr>
      <vt:lpstr>How to customize this template</vt:lpstr>
      <vt:lpstr>Презентация PowerPoint</vt:lpstr>
      <vt:lpstr>Презентация PowerPoint</vt:lpstr>
      <vt:lpstr>Презентация PowerPoint</vt:lpstr>
      <vt:lpstr>How to customize this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customize this template</dc:title>
  <dc:creator>Каюмова Лейсян Хатямовна</dc:creator>
  <cp:lastModifiedBy>Ярослав Зуборев</cp:lastModifiedBy>
  <cp:revision>103</cp:revision>
  <dcterms:created xsi:type="dcterms:W3CDTF">2022-09-06T05:26:17Z</dcterms:created>
  <dcterms:modified xsi:type="dcterms:W3CDTF">2023-05-03T09:37:08Z</dcterms:modified>
</cp:coreProperties>
</file>