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7" r:id="rId9"/>
    <p:sldId id="269" r:id="rId10"/>
    <p:sldId id="262" r:id="rId11"/>
    <p:sldId id="263" r:id="rId12"/>
    <p:sldId id="264" r:id="rId13"/>
    <p:sldId id="266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96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5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42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25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74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017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3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42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44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7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10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0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40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52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69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703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66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72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7988" y="1664804"/>
            <a:ext cx="4388024" cy="35283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200" dirty="0"/>
              <a:t>База</a:t>
            </a:r>
            <a:r>
              <a:rPr lang="ru-RU" sz="2800" dirty="0"/>
              <a:t> </a:t>
            </a:r>
            <a:r>
              <a:rPr lang="ru-RU" sz="3200" dirty="0"/>
              <a:t>знаний </a:t>
            </a:r>
            <a:br>
              <a:rPr lang="ru-RU" sz="3200" dirty="0"/>
            </a:br>
            <a:r>
              <a:rPr lang="ru-RU" sz="3200" b="1" dirty="0"/>
              <a:t>MATRIX </a:t>
            </a:r>
            <a:br>
              <a:rPr lang="en-US" sz="3200" dirty="0"/>
            </a:br>
            <a:r>
              <a:rPr lang="ru-RU" sz="3200" dirty="0"/>
              <a:t>для обучения</a:t>
            </a:r>
            <a:br>
              <a:rPr lang="ru-RU" sz="3200" dirty="0"/>
            </a:br>
            <a:r>
              <a:rPr lang="ru-RU" sz="3200" dirty="0"/>
              <a:t> лиц с инвалидностью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ADD130-E082-4AD7-B4FC-4B88BEF44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32056" r="7470" b="33217"/>
          <a:stretch/>
        </p:blipFill>
        <p:spPr>
          <a:xfrm>
            <a:off x="1403648" y="255754"/>
            <a:ext cx="3096344" cy="9361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CC534-66B0-480E-8BF6-90A0BB11C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30" y="255754"/>
            <a:ext cx="936104" cy="936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12D13-B5C7-4336-8A6A-E9124D9A1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9" b="96267" l="999" r="92449">
                        <a14:foregroundMark x1="52471" y1="8800" x2="50472" y2="8800"/>
                        <a14:foregroundMark x1="48251" y1="3778" x2="52471" y2="2533"/>
                        <a14:foregroundMark x1="5719" y1="28044" x2="7996" y2="30400"/>
                        <a14:foregroundMark x1="28873" y1="55600" x2="36757" y2="59378"/>
                        <a14:foregroundMark x1="57468" y1="65511" x2="57912" y2="72356"/>
                        <a14:foregroundMark x1="49361" y1="72356" x2="52027" y2="75778"/>
                        <a14:foregroundMark x1="60355" y1="93956" x2="61466" y2="96267"/>
                        <a14:foregroundMark x1="90949" y1="26133" x2="92504" y2="25956"/>
                        <a14:foregroundMark x1="999" y1="26000" x2="1943" y2="26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1793" y="255754"/>
            <a:ext cx="749299" cy="936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B5B4E5-F449-4C25-8FA6-9B4A8E91A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11" b="97281" l="3168" r="99406">
                        <a14:foregroundMark x1="13069" y1="78097" x2="37426" y2="30665"/>
                        <a14:foregroundMark x1="37426" y1="30665" x2="75644" y2="58006"/>
                        <a14:foregroundMark x1="75644" y1="58006" x2="84158" y2="82931"/>
                        <a14:foregroundMark x1="22178" y1="11782" x2="43960" y2="21903"/>
                        <a14:foregroundMark x1="63366" y1="11178" x2="75050" y2="15559"/>
                        <a14:foregroundMark x1="64752" y1="7251" x2="34653" y2="23112"/>
                        <a14:foregroundMark x1="79208" y1="58308" x2="46337" y2="23112"/>
                        <a14:foregroundMark x1="46337" y1="23112" x2="4752" y2="4381"/>
                        <a14:foregroundMark x1="41980" y1="22054" x2="19208" y2="2115"/>
                        <a14:foregroundMark x1="23366" y1="3021" x2="17030" y2="48640"/>
                        <a14:foregroundMark x1="17030" y1="48640" x2="29901" y2="79758"/>
                        <a14:foregroundMark x1="42970" y1="86858" x2="94851" y2="77190"/>
                        <a14:foregroundMark x1="94851" y1="77190" x2="95842" y2="35498"/>
                        <a14:foregroundMark x1="95842" y1="35498" x2="52673" y2="26737"/>
                        <a14:foregroundMark x1="56040" y1="20846" x2="53465" y2="22508"/>
                        <a14:foregroundMark x1="55248" y1="20846" x2="60792" y2="11631"/>
                        <a14:foregroundMark x1="70297" y1="23565" x2="94455" y2="7553"/>
                        <a14:foregroundMark x1="73663" y1="13595" x2="73663" y2="4230"/>
                        <a14:foregroundMark x1="94257" y1="24924" x2="98416" y2="77341"/>
                        <a14:foregroundMark x1="49307" y1="72659" x2="73267" y2="77644"/>
                        <a14:foregroundMark x1="41782" y1="76888" x2="30495" y2="75831"/>
                        <a14:foregroundMark x1="47525" y1="65861" x2="42574" y2="48187"/>
                        <a14:foregroundMark x1="61386" y1="87613" x2="48713" y2="91541"/>
                        <a14:foregroundMark x1="50693" y1="97432" x2="49901" y2="95468"/>
                        <a14:foregroundMark x1="55644" y1="22205" x2="99208" y2="22508"/>
                        <a14:foregroundMark x1="49901" y1="4834" x2="93267" y2="4381"/>
                        <a14:foregroundMark x1="47525" y1="2266" x2="97228" y2="1511"/>
                        <a14:foregroundMark x1="99406" y1="24018" x2="96436" y2="2115"/>
                        <a14:foregroundMark x1="94653" y1="23716" x2="91485" y2="9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272" y="258589"/>
            <a:ext cx="711935" cy="933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647BB-59A7-48BB-9FC6-6BB936F0A075}"/>
              </a:ext>
            </a:extLst>
          </p:cNvPr>
          <p:cNvSpPr txBox="1"/>
          <p:nvPr/>
        </p:nvSpPr>
        <p:spPr>
          <a:xfrm>
            <a:off x="5921021" y="641474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ГБУ Салаватский ПНИ 2022</a:t>
            </a:r>
          </a:p>
        </p:txBody>
      </p:sp>
    </p:spTree>
    <p:extLst>
      <p:ext uri="{BB962C8B-B14F-4D97-AF65-F5344CB8AC3E}">
        <p14:creationId xmlns:p14="http://schemas.microsoft.com/office/powerpoint/2010/main" val="120940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7048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Профессиональное: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После получения начального образования учащиеся могут поступить в Салаватский колледж образования и профессиональных технологий для получения одной из профессий.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С 2021 года реализуется программа по специальности «Портной», срок обучения 2 года.</a:t>
            </a:r>
          </a:p>
          <a:p>
            <a:pPr algn="just"/>
            <a:r>
              <a:rPr lang="ru-RU" sz="1600" dirty="0"/>
              <a:t>С октября 2023 г. открывается набор на специальность «Компьютерная грамотность», срок обучения 2 года.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В соответствие с договором с Центром занятости города Салават выпускники программ профессионального образования будут иметь возможность трудоустроиться и попасть в программу сопровождаемого проживания вне стен психоневрологического интерната.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D7E59-4C4C-48DE-BBBF-9044D006C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4333" l="10000" r="90000">
                        <a14:foregroundMark x1="53625" y1="5500" x2="55375" y2="6500"/>
                        <a14:foregroundMark x1="47625" y1="89000" x2="54375" y2="90667"/>
                        <a14:foregroundMark x1="56500" y1="94333" x2="5912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4064911"/>
            <a:ext cx="3017912" cy="2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35955"/>
            <a:ext cx="7704856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/>
              <a:t>Главный результат проекта</a:t>
            </a:r>
          </a:p>
          <a:p>
            <a:pPr algn="ctr"/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Реализация прав и свобод инвалидов, в том числе, получение общеобразовательного и профессиональное образования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Адаптация программ обще-образовательного и проф. образования для людей с ОВЗ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Дополнительные результаты: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Содействие социализации и трудоустройства инвалидов, проживающих в ПНИ и ДИ</a:t>
            </a:r>
          </a:p>
          <a:p>
            <a:endParaRPr lang="ru-RU" sz="1600" dirty="0"/>
          </a:p>
          <a:p>
            <a:r>
              <a:rPr lang="ru-RU" sz="1600" dirty="0"/>
              <a:t>24% учащихся впервые получают начальное образование;</a:t>
            </a:r>
          </a:p>
          <a:p>
            <a:r>
              <a:rPr lang="ru-RU" sz="1600" dirty="0"/>
              <a:t>7% учащихся получают профессиональное образование.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C29611-E14B-41CC-BE28-5CF4A3FC5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4" b="91667" l="25753" r="75068">
                        <a14:foregroundMark x1="45479" y1="88816" x2="45890" y2="91667"/>
                        <a14:foregroundMark x1="26301" y1="21711" x2="26027" y2="19956"/>
                        <a14:foregroundMark x1="42877" y1="18860" x2="44521" y2="16447"/>
                        <a14:foregroundMark x1="46575" y1="13377" x2="49452" y2="11404"/>
                        <a14:foregroundMark x1="53425" y1="10307" x2="42603" y2="14474"/>
                        <a14:foregroundMark x1="41370" y1="20395" x2="43425" y2="12719"/>
                        <a14:foregroundMark x1="45616" y1="13377" x2="50548" y2="8333"/>
                        <a14:foregroundMark x1="52877" y1="10526" x2="42603" y2="13816"/>
                        <a14:foregroundMark x1="75068" y1="53947" x2="75068" y2="54825"/>
                      </a14:backgroundRemoval>
                    </a14:imgEffect>
                  </a14:imgLayer>
                </a14:imgProps>
              </a:ext>
            </a:extLst>
          </a:blip>
          <a:srcRect l="20833" r="18750"/>
          <a:stretch/>
        </p:blipFill>
        <p:spPr>
          <a:xfrm>
            <a:off x="3347864" y="3708493"/>
            <a:ext cx="2376264" cy="24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5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84887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Этап реализации проекта </a:t>
            </a:r>
            <a:r>
              <a:rPr lang="ru-RU" dirty="0"/>
              <a:t>- </a:t>
            </a:r>
            <a:r>
              <a:rPr lang="ru-RU" b="1" dirty="0"/>
              <a:t>6 месяцев</a:t>
            </a:r>
          </a:p>
          <a:p>
            <a:pPr algn="ctr"/>
            <a:endParaRPr lang="ru-R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Обработка личных дел инвалидов, проживающих в ПНИ и ДИ, на наличие и отсутствие образования;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Отбор будущих учащихся по критериям профессионального образования;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Подача заявления на прохождение ПМПК;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Подача заявление и заключение договоров с образовательными учреждениями;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Прохождение комиссии и зачисление в школу, </a:t>
            </a:r>
            <a:r>
              <a:rPr lang="ru-RU" sz="1600" dirty="0" err="1"/>
              <a:t>профколледж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Организация помещений для образовательного процесса;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Начало самого процесса обучения.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75750-367D-4D7A-9C1C-ABE9FB09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000" y1="19667" x2="31370" y2="63500"/>
                        <a14:foregroundMark x1="24521" y1="55500" x2="24521" y2="48833"/>
                        <a14:foregroundMark x1="23973" y1="66000" x2="23562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429000"/>
            <a:ext cx="34766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90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2D5769-86A8-4483-8EC6-D7709C6ADDAC}"/>
              </a:ext>
            </a:extLst>
          </p:cNvPr>
          <p:cNvSpPr txBox="1"/>
          <p:nvPr/>
        </p:nvSpPr>
        <p:spPr>
          <a:xfrm>
            <a:off x="899592" y="836712"/>
            <a:ext cx="7632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Благодаря внедрению практики База знаний </a:t>
            </a:r>
            <a:r>
              <a:rPr lang="ru-RU" b="1" dirty="0"/>
              <a:t>"MATRIX" </a:t>
            </a:r>
            <a:r>
              <a:rPr lang="ru-RU" dirty="0"/>
              <a:t>мы достигаем главный результат проекта: </a:t>
            </a:r>
            <a:r>
              <a:rPr lang="ru-RU" b="1" u="sng" dirty="0"/>
              <a:t>Реализация прав и свобод инвалидов, в том числе, в получении общеобразовательного и профессионального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5076A-F1D5-4FA0-A3BC-EA44F6F36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38" b="94206" l="10000" r="94932">
                        <a14:foregroundMark x1="18219" y1="43551" x2="20685" y2="38879"/>
                        <a14:foregroundMark x1="30822" y1="12897" x2="28767" y2="8224"/>
                        <a14:foregroundMark x1="36575" y1="8972" x2="29726" y2="5421"/>
                        <a14:foregroundMark x1="52192" y1="6168" x2="54521" y2="7103"/>
                        <a14:foregroundMark x1="55616" y1="6168" x2="56986" y2="7664"/>
                        <a14:foregroundMark x1="95068" y1="11028" x2="90548" y2="12897"/>
                        <a14:foregroundMark x1="33288" y1="6168" x2="24932" y2="5981"/>
                        <a14:foregroundMark x1="31781" y1="90467" x2="31507" y2="91776"/>
                        <a14:foregroundMark x1="43151" y1="93271" x2="44795" y2="94206"/>
                        <a14:foregroundMark x1="15342" y1="42243" x2="16849" y2="40000"/>
                        <a14:foregroundMark x1="23699" y1="43738" x2="22329" y2="41121"/>
                        <a14:foregroundMark x1="36027" y1="6542" x2="34932" y2="4299"/>
                        <a14:foregroundMark x1="57671" y1="7850" x2="57671" y2="6729"/>
                        <a14:foregroundMark x1="54110" y1="5607" x2="53836" y2="5234"/>
                        <a14:foregroundMark x1="55753" y1="5794" x2="54110" y2="4673"/>
                        <a14:foregroundMark x1="50822" y1="4486" x2="50274" y2="3738"/>
                        <a14:backgroundMark x1="35616" y1="1308" x2="31918" y2="187"/>
                        <a14:backgroundMark x1="28219" y1="748" x2="29863" y2="3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144" y="2163682"/>
            <a:ext cx="530571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64EFB4-8144-4C2B-8EF1-565D4BD5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000">
                        <a14:foregroundMark x1="52125" y1="42833" x2="53500" y2="42833"/>
                        <a14:foregroundMark x1="78179" y1="25602" x2="80999" y2="25400"/>
                        <a14:foregroundMark x1="53829" y1="27346" x2="73903" y2="25908"/>
                        <a14:foregroundMark x1="44661" y1="28003" x2="49277" y2="27672"/>
                        <a14:foregroundMark x1="39051" y1="28404" x2="40336" y2="28312"/>
                        <a14:foregroundMark x1="34387" y1="28738" x2="38542" y2="28440"/>
                        <a14:foregroundMark x1="31404" y1="28952" x2="33489" y2="28802"/>
                        <a14:foregroundMark x1="26294" y1="29318" x2="31202" y2="28966"/>
                        <a14:foregroundMark x1="25066" y1="29406" x2="25976" y2="29341"/>
                        <a14:foregroundMark x1="22853" y1="29564" x2="24775" y2="29426"/>
                        <a14:foregroundMark x1="20955" y1="29700" x2="22737" y2="29572"/>
                        <a14:foregroundMark x1="16826" y1="29996" x2="20587" y2="29726"/>
                        <a14:foregroundMark x1="14379" y1="30171" x2="16264" y2="30036"/>
                        <a14:foregroundMark x1="14048" y1="30195" x2="14161" y2="30187"/>
                        <a14:foregroundMark x1="12125" y1="30333" x2="13650" y2="30224"/>
                        <a14:foregroundMark x1="86476" y1="26101" x2="91000" y2="28000"/>
                        <a14:foregroundMark x1="50067" y1="16089" x2="57500" y2="16000"/>
                        <a14:foregroundMark x1="44800" y1="16151" x2="49948" y2="16090"/>
                        <a14:foregroundMark x1="57625" y1="19500" x2="57125" y2="17833"/>
                        <a14:foregroundMark x1="55375" y1="13333" x2="53125" y2="12500"/>
                        <a14:foregroundMark x1="89875" y1="29833" x2="90750" y2="31333"/>
                        <a14:foregroundMark x1="81875" y1="27667" x2="82500" y2="29500"/>
                        <a14:backgroundMark x1="43375" y1="82500" x2="50000" y2="81500"/>
                        <a14:backgroundMark x1="50000" y1="81500" x2="50125" y2="81500"/>
                        <a14:backgroundMark x1="50875" y1="25500" x2="52000" y2="28833"/>
                        <a14:backgroundMark x1="42375" y1="27500" x2="42750" y2="29500"/>
                        <a14:backgroundMark x1="50125" y1="16833" x2="50125" y2="16333"/>
                        <a14:backgroundMark x1="50250" y1="17500" x2="50125" y2="16333"/>
                        <a14:backgroundMark x1="50250" y1="16667" x2="50125" y2="15667"/>
                        <a14:backgroundMark x1="75875" y1="24500" x2="76250" y2="27333"/>
                        <a14:backgroundMark x1="83125" y1="22667" x2="83125" y2="26167"/>
                        <a14:backgroundMark x1="85125" y1="25167" x2="85250" y2="26333"/>
                        <a14:backgroundMark x1="38875" y1="29833" x2="38875" y2="27667"/>
                        <a14:backgroundMark x1="39125" y1="28500" x2="38625" y2="28667"/>
                        <a14:backgroundMark x1="34250" y1="30000" x2="34125" y2="27667"/>
                        <a14:backgroundMark x1="34250" y1="29500" x2="33500" y2="28833"/>
                        <a14:backgroundMark x1="25125" y1="29167" x2="25250" y2="27500"/>
                        <a14:backgroundMark x1="26375" y1="28333" x2="26750" y2="28167"/>
                        <a14:backgroundMark x1="16625" y1="31500" x2="16375" y2="28167"/>
                        <a14:backgroundMark x1="14125" y1="32167" x2="14000" y2="30000"/>
                        <a14:backgroundMark x1="14000" y1="31667" x2="14250" y2="29833"/>
                        <a14:backgroundMark x1="20500" y1="30000" x2="21125" y2="29167"/>
                        <a14:backgroundMark x1="23250" y1="31000" x2="22625" y2="29167"/>
                        <a14:backgroundMark x1="31500" y1="30167" x2="31375" y2="28833"/>
                        <a14:backgroundMark x1="45375" y1="17000" x2="44625" y2="17500"/>
                        <a14:backgroundMark x1="44750" y1="14333" x2="45125" y2="14167"/>
                        <a14:backgroundMark x1="55875" y1="13833" x2="55875" y2="15667"/>
                        <a14:backgroundMark x1="43375" y1="84667" x2="48750" y2="8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512676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01EB29-1152-497F-BE52-EED8F2DE6567}"/>
              </a:ext>
            </a:extLst>
          </p:cNvPr>
          <p:cNvSpPr txBox="1"/>
          <p:nvPr/>
        </p:nvSpPr>
        <p:spPr>
          <a:xfrm>
            <a:off x="899592" y="980728"/>
            <a:ext cx="75608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 всех есть право учиться</a:t>
            </a:r>
          </a:p>
          <a:p>
            <a:pPr algn="ctr"/>
            <a:endParaRPr lang="ru-RU" dirty="0"/>
          </a:p>
          <a:p>
            <a:pPr algn="just"/>
            <a:r>
              <a:rPr lang="ru-RU" dirty="0"/>
              <a:t>Раньше 1 сентября многие ребята с тяжелыми нарушениями оставались дома, на них стояло страшное клеймо «</a:t>
            </a:r>
            <a:r>
              <a:rPr lang="ru-RU" dirty="0" err="1"/>
              <a:t>необучаемымый</a:t>
            </a:r>
            <a:r>
              <a:rPr lang="ru-RU" dirty="0"/>
              <a:t>». Это значит, что ребенок вообще не идет в школу. Ни в обычную, ни в коррекционную, ни на надомное обучение.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Но с 1 сентября 2013 года понятия «необучаемый» больше не существует, как и обязательного разделения на здоровых и особенных детей.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789673-C764-4102-B183-5034C1E6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7" b="89980" l="9167" r="90000">
                        <a14:foregroundMark x1="58417" y1="9018" x2="58417" y2="9018"/>
                        <a14:foregroundMark x1="62500" y1="9018" x2="62000" y2="8317"/>
                        <a14:foregroundMark x1="69917" y1="13527" x2="69917" y2="13527"/>
                        <a14:foregroundMark x1="82500" y1="35070" x2="82500" y2="35070"/>
                        <a14:foregroundMark x1="87083" y1="29259" x2="87083" y2="29259"/>
                        <a14:foregroundMark x1="88333" y1="24649" x2="84000" y2="33868"/>
                        <a14:foregroundMark x1="9167" y1="43888" x2="9167" y2="43888"/>
                        <a14:foregroundMark x1="56250" y1="14429" x2="56250" y2="14429"/>
                        <a14:foregroundMark x1="55083" y1="11122" x2="60583" y2="15331"/>
                        <a14:foregroundMark x1="35167" y1="37375" x2="35167" y2="37375"/>
                        <a14:foregroundMark x1="37500" y1="36172" x2="33500" y2="38677"/>
                        <a14:foregroundMark x1="39000" y1="35471" x2="33583" y2="37675"/>
                        <a14:foregroundMark x1="37917" y1="35170" x2="32583" y2="38978"/>
                        <a14:foregroundMark x1="34667" y1="37375" x2="36500" y2="35772"/>
                        <a14:foregroundMark x1="60417" y1="66533" x2="61750" y2="85070"/>
                        <a14:foregroundMark x1="61750" y1="85070" x2="63417" y2="82265"/>
                        <a14:foregroundMark x1="51583" y1="79559" x2="51667" y2="79760"/>
                        <a14:foregroundMark x1="51000" y1="80561" x2="49750" y2="86072"/>
                        <a14:foregroundMark x1="61083" y1="82565" x2="64750" y2="80661"/>
                        <a14:foregroundMark x1="64750" y1="79760" x2="59917" y2="83166"/>
                        <a14:foregroundMark x1="59250" y1="84669" x2="64000" y2="84669"/>
                        <a14:backgroundMark x1="57833" y1="79559" x2="55833" y2="89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123" y="3356992"/>
            <a:ext cx="3474974" cy="28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0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77768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Целевая аудитория:</a:t>
            </a:r>
          </a:p>
          <a:p>
            <a:r>
              <a:rPr lang="ru-RU" sz="2000" dirty="0"/>
              <a:t>Дееспособные и недееспособные инвалиды старше 18 лет, проживающие в ПНИ и ДИ.</a:t>
            </a:r>
          </a:p>
          <a:p>
            <a:endParaRPr lang="ru-RU" sz="2000" dirty="0"/>
          </a:p>
          <a:p>
            <a:r>
              <a:rPr lang="ru-RU" sz="2000" dirty="0"/>
              <a:t>У многих получателей социальных услуг нет профессионального образования, для его получения нужна хотя-бы начальная школа. От сюда родился проект </a:t>
            </a:r>
            <a:r>
              <a:rPr lang="ru-RU" sz="2000" b="1" dirty="0"/>
              <a:t>MATRIX</a:t>
            </a:r>
            <a:r>
              <a:rPr lang="ru-RU" sz="2000" dirty="0"/>
              <a:t> на АСИ СМАРТЕКА</a:t>
            </a:r>
          </a:p>
          <a:p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3986D3-DF2C-4E99-9428-BDE537F5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20" y="3140969"/>
            <a:ext cx="442731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5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653" y="1484784"/>
            <a:ext cx="40324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Цель: </a:t>
            </a:r>
          </a:p>
          <a:p>
            <a:r>
              <a:rPr lang="ru-RU" sz="1600" dirty="0"/>
              <a:t>Обеспечение возможности получения образования инвалидам, проживающим в психоневрологических интернатах.</a:t>
            </a:r>
          </a:p>
          <a:p>
            <a:endParaRPr lang="ru-RU" sz="1600" b="1" dirty="0"/>
          </a:p>
          <a:p>
            <a:r>
              <a:rPr lang="ru-RU" sz="1600" b="1" dirty="0"/>
              <a:t>Задачи:</a:t>
            </a:r>
          </a:p>
          <a:p>
            <a:r>
              <a:rPr lang="ru-RU" sz="1600" dirty="0"/>
              <a:t>Обеспечить доступность получения образования на базе психоневрологических интернатов;</a:t>
            </a:r>
          </a:p>
          <a:p>
            <a:endParaRPr lang="ru-RU" sz="1600" dirty="0"/>
          </a:p>
          <a:p>
            <a:r>
              <a:rPr lang="ru-RU" sz="1600" dirty="0"/>
              <a:t>Адаптация образовательных программ в соответствии с индивидуальными планами реабилитации инвалидов;</a:t>
            </a:r>
          </a:p>
          <a:p>
            <a:endParaRPr lang="ru-RU" sz="1600" dirty="0"/>
          </a:p>
          <a:p>
            <a:r>
              <a:rPr lang="ru-RU" sz="1600" dirty="0"/>
              <a:t>Социализация инвалидов, проживающих в психоневрологических интернатах, посредством получения образования.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289ABE-772F-4417-95FC-26DA84E3C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9" b="89932" l="10000" r="90000">
                        <a14:foregroundMark x1="41417" y1="12287" x2="57583" y2="11945"/>
                        <a14:foregroundMark x1="57583" y1="11945" x2="57917" y2="12372"/>
                        <a14:foregroundMark x1="44833" y1="9215" x2="55250" y2="10324"/>
                        <a14:foregroundMark x1="47250" y1="8788" x2="52917" y2="9556"/>
                        <a14:foregroundMark x1="47667" y1="8618" x2="53917" y2="9386"/>
                        <a14:foregroundMark x1="49250" y1="8362" x2="53083" y2="9300"/>
                        <a14:foregroundMark x1="47500" y1="8191" x2="53500" y2="9044"/>
                        <a14:foregroundMark x1="49000" y1="7679" x2="53000" y2="8788"/>
                        <a14:foregroundMark x1="64000" y1="46502" x2="71917" y2="46502"/>
                        <a14:foregroundMark x1="64417" y1="48038" x2="68583" y2="51621"/>
                        <a14:foregroundMark x1="65583" y1="57082" x2="69333" y2="62969"/>
                        <a14:foregroundMark x1="66667" y1="69369" x2="68583" y2="75427"/>
                        <a14:foregroundMark x1="65500" y1="82765" x2="68917" y2="87969"/>
                        <a14:foregroundMark x1="65250" y1="87884" x2="64417" y2="86775"/>
                        <a14:foregroundMark x1="65917" y1="76024" x2="64500" y2="74488"/>
                        <a14:foregroundMark x1="65417" y1="63396" x2="64667" y2="62372"/>
                        <a14:foregroundMark x1="65417" y1="51195" x2="64583" y2="50256"/>
                        <a14:foregroundMark x1="41917" y1="10154" x2="58000" y2="10922"/>
                        <a14:foregroundMark x1="58000" y1="10922" x2="58750" y2="12372"/>
                        <a14:foregroundMark x1="57250" y1="11263" x2="47750" y2="7679"/>
                        <a14:foregroundMark x1="49917" y1="7082" x2="58569" y2="11261"/>
                        <a14:foregroundMark x1="43667" y1="9812" x2="45626" y2="8239"/>
                        <a14:foregroundMark x1="43250" y1="9727" x2="45838" y2="7499"/>
                        <a14:foregroundMark x1="41750" y1="10324" x2="45798" y2="7582"/>
                        <a14:foregroundMark x1="49167" y1="7253" x2="58381" y2="10800"/>
                        <a14:foregroundMark x1="71250" y1="46928" x2="64000" y2="48976"/>
                        <a14:foregroundMark x1="70917" y1="58191" x2="64000" y2="62201"/>
                        <a14:foregroundMark x1="64000" y1="69881" x2="66583" y2="75512"/>
                        <a14:foregroundMark x1="64000" y1="81741" x2="63667" y2="84386"/>
                        <a14:foregroundMark x1="64250" y1="55887" x2="71083" y2="55802"/>
                        <a14:foregroundMark x1="64167" y1="63823" x2="71333" y2="64505"/>
                        <a14:foregroundMark x1="64000" y1="76365" x2="69947" y2="76085"/>
                        <a14:foregroundMark x1="71583" y1="69027" x2="71906" y2="75387"/>
                        <a14:foregroundMark x1="63917" y1="68089" x2="71417" y2="68089"/>
                        <a14:foregroundMark x1="64000" y1="51962" x2="71750" y2="52048"/>
                        <a14:foregroundMark x1="23417" y1="41894" x2="23750" y2="42235"/>
                        <a14:foregroundMark x1="65543" y1="79756" x2="67667" y2="89078"/>
                        <a14:foregroundMark x1="64167" y1="73720" x2="64873" y2="76822"/>
                        <a14:foregroundMark x1="72182" y1="75288" x2="72500" y2="74317"/>
                        <a14:foregroundMark x1="67667" y1="89078" x2="70624" y2="80044"/>
                        <a14:foregroundMark x1="71746" y1="79848" x2="71500" y2="81655"/>
                        <a14:foregroundMark x1="72500" y1="74317" x2="72377" y2="75219"/>
                        <a14:foregroundMark x1="71500" y1="81655" x2="71500" y2="81911"/>
                        <a14:backgroundMark x1="60917" y1="12884" x2="59000" y2="10666"/>
                        <a14:backgroundMark x1="60000" y1="12201" x2="58083" y2="10068"/>
                        <a14:backgroundMark x1="60333" y1="11775" x2="57083" y2="9300"/>
                        <a14:backgroundMark x1="45333" y1="7253" x2="50417" y2="5717"/>
                        <a14:backgroundMark x1="45833" y1="7509" x2="48000" y2="6399"/>
                        <a14:backgroundMark x1="63833" y1="77560" x2="64000" y2="78328"/>
                        <a14:backgroundMark x1="65167" y1="78840" x2="74500" y2="75512"/>
                        <a14:backgroundMark x1="63583" y1="78072" x2="68583" y2="77901"/>
                        <a14:backgroundMark x1="73750" y1="77133" x2="69917" y2="79266"/>
                        <a14:backgroundMark x1="62583" y1="65785" x2="72917" y2="65614"/>
                        <a14:backgroundMark x1="63333" y1="54437" x2="72667" y2="5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106" y="2060848"/>
            <a:ext cx="3377484" cy="3298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F2933-EE6A-4249-9823-FD2A57B8F710}"/>
              </a:ext>
            </a:extLst>
          </p:cNvPr>
          <p:cNvSpPr txBox="1"/>
          <p:nvPr/>
        </p:nvSpPr>
        <p:spPr>
          <a:xfrm>
            <a:off x="869653" y="794161"/>
            <a:ext cx="751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Описание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418523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6328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/>
          </a:p>
          <a:p>
            <a:pPr algn="ctr"/>
            <a:r>
              <a:rPr lang="ru-RU" sz="1400" b="1" dirty="0"/>
              <a:t>ПРОБЛЕМАТИКА</a:t>
            </a:r>
          </a:p>
          <a:p>
            <a:endParaRPr lang="ru-RU" sz="1400" dirty="0"/>
          </a:p>
          <a:p>
            <a:pPr algn="just"/>
            <a:r>
              <a:rPr lang="ru-RU" sz="1400" dirty="0"/>
              <a:t>- Во исполнение Федерального закона от 29.12.2012 N 273-ФЗ (ред. от 30.12.2021) «Об образовании в Российской Федерации» (с изм. и доп., вступ. в силу с 01.01.2022) В нашей стране гарантируется право каждого человека на образование, независимо от пола, расы, национальности, языка, происхождения, имущественного, социального и должностного положения, места жительства, отношения к религии, убеждений, принадлежности к общественным объединениям, а также других обстоятельств. </a:t>
            </a:r>
          </a:p>
          <a:p>
            <a:pPr algn="just"/>
            <a:r>
              <a:rPr lang="ru-RU" sz="1400" dirty="0"/>
              <a:t>- Так же гарантируются общедоступность и бесплатность в соответствии с федеральными государственными образовательными стандартами дошкольного, начального общего, основного общего и среднего общего образования, среднего профессионального образования тому, кто получает его впервые. </a:t>
            </a:r>
          </a:p>
          <a:p>
            <a:pPr algn="just"/>
            <a:r>
              <a:rPr lang="ru-RU" sz="1400" dirty="0"/>
              <a:t>- Кроме того, проблемой является нехватка материально-технической базы для организации комфортного процесса обучения получателей социальных услуг.</a:t>
            </a:r>
          </a:p>
          <a:p>
            <a:pPr algn="just"/>
            <a:r>
              <a:rPr lang="ru-RU" sz="1400" dirty="0"/>
              <a:t>-  Но как показывает практика проживания инвалидов в ПНИ и ДИ, этим правом они не пользуются и образовательный процесс им недоступен.</a:t>
            </a:r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CF35FA-196C-491E-AB89-5983423E6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r="26763" b="10541"/>
          <a:stretch/>
        </p:blipFill>
        <p:spPr>
          <a:xfrm>
            <a:off x="6012160" y="4149080"/>
            <a:ext cx="185293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8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6328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/>
          </a:p>
          <a:p>
            <a:pPr algn="ctr"/>
            <a:r>
              <a:rPr lang="ru-RU" sz="1400" b="1" dirty="0"/>
              <a:t>ОПИСАНИЕ ПРАКТИКИ</a:t>
            </a:r>
          </a:p>
          <a:p>
            <a:pPr algn="ctr"/>
            <a:endParaRPr lang="ru-RU" sz="1400" b="1" dirty="0"/>
          </a:p>
          <a:p>
            <a:pPr algn="just"/>
            <a:r>
              <a:rPr lang="ru-RU" sz="1600" dirty="0"/>
              <a:t>В рамках практики проводится обучение граждан пожилого возраста и инвалидов на базе психоневрологических интернатов в соответствии с их индивидуальной программой реабилитации. Обучение направлено на коррекцию нарушений развития, социальную адаптацию и оказание помощи на основе специальных педагогических подходов и способов общения. </a:t>
            </a:r>
          </a:p>
          <a:p>
            <a:pPr algn="just"/>
            <a:r>
              <a:rPr lang="ru-RU" sz="1600" dirty="0"/>
              <a:t>Практика реализуется с 2021 года на базе Салаватского психоневрологического интерната совместно с Салаватской коррекционной школой для обучающихся с ОВЗ и Салаватским колледжем образования и профессиональных технологий.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06A69-BEA3-44F4-9858-66642A2BA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14" y="3575343"/>
            <a:ext cx="3405023" cy="255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545201-5949-4E12-BDB2-C49386CC7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79" y="3575343"/>
            <a:ext cx="3312368" cy="255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13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31150" cy="1209675"/>
          </a:xfrm>
        </p:spPr>
        <p:txBody>
          <a:bodyPr anchor="ctr"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92213" y="404664"/>
            <a:ext cx="7467600" cy="720725"/>
          </a:xfrm>
        </p:spPr>
        <p:txBody>
          <a:bodyPr anchor="ctr">
            <a:noAutofit/>
          </a:bodyPr>
          <a:lstStyle/>
          <a:p>
            <a:pPr marL="365760" lvl="1" indent="0" algn="ctr">
              <a:buNone/>
            </a:pPr>
            <a:endParaRPr lang="ru-RU" sz="1800" dirty="0"/>
          </a:p>
          <a:p>
            <a:pPr marL="365760" lvl="1" indent="0" algn="ctr">
              <a:buNone/>
            </a:pPr>
            <a:r>
              <a:rPr lang="ru-RU" sz="1800" b="1" dirty="0"/>
              <a:t>                     </a:t>
            </a:r>
          </a:p>
          <a:p>
            <a:pPr marL="365760" lvl="1" indent="0" algn="ctr">
              <a:buNone/>
            </a:pPr>
            <a:r>
              <a:rPr lang="ru-RU" sz="1800" b="1" dirty="0"/>
              <a:t>МЕХАНИЗМ РЕАЛИЗАЦИИ ПРАКТИКИ</a:t>
            </a:r>
            <a:br>
              <a:rPr lang="ru-RU" sz="1800" dirty="0"/>
            </a:b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4261" y="1255415"/>
            <a:ext cx="770485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Общеобразовательное: Прохождение ПМПК для получения заключения и формирования необходимой программы обучения в соответствии с ИПРА;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В рамках реализации практики проводится обучение граждан пожилого возраста и инвалидов на базе психоневрологических интернатов в </a:t>
            </a:r>
            <a:r>
              <a:rPr lang="ru-RU" sz="1600" dirty="0" err="1"/>
              <a:t>соответ-ствии</a:t>
            </a:r>
            <a:r>
              <a:rPr lang="ru-RU" sz="1600" dirty="0"/>
              <a:t> с их индивидуальной программой реабилитации. Обучение направлено на коррекцию нарушений развития, социальную адаптацию и оказание помощи на основе специальных педагогических подходов и способов общения. </a:t>
            </a:r>
          </a:p>
          <a:p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8FE17E-9A69-4251-B138-B3F3A6460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753" y1="22628" x2="55068" y2="15815"/>
                        <a14:foregroundMark x1="23014" y1="16302" x2="21644" y2="14842"/>
                        <a14:foregroundMark x1="19178" y1="54745" x2="14795" y2="63504"/>
                        <a14:foregroundMark x1="15342" y1="42092" x2="16986" y2="45499"/>
                        <a14:foregroundMark x1="26575" y1="35766" x2="26712" y2="41849"/>
                        <a14:foregroundMark x1="24658" y1="31630" x2="23151" y2="23358"/>
                        <a14:foregroundMark x1="71781" y1="72993" x2="72055" y2="64234"/>
                        <a14:foregroundMark x1="69863" y1="77616" x2="69863" y2="79562"/>
                        <a14:foregroundMark x1="69726" y1="81022" x2="69726" y2="82482"/>
                        <a14:foregroundMark x1="86575" y1="43796" x2="87808" y2="47202"/>
                        <a14:foregroundMark x1="86027" y1="32847" x2="85342" y2="28224"/>
                        <a14:foregroundMark x1="42055" y1="46959" x2="42055" y2="44769"/>
                        <a14:foregroundMark x1="40000" y1="47932" x2="39178" y2="47445"/>
                        <a14:foregroundMark x1="89315" y1="47202" x2="88904" y2="46472"/>
                        <a14:foregroundMark x1="27808" y1="56691" x2="27808" y2="59854"/>
                        <a14:foregroundMark x1="27671" y1="68613" x2="28082" y2="72506"/>
                        <a14:foregroundMark x1="30685" y1="79319" x2="30548" y2="80779"/>
                        <a14:foregroundMark x1="30822" y1="81509" x2="30685" y2="82968"/>
                        <a14:foregroundMark x1="73288" y1="57908" x2="73699" y2="58151"/>
                        <a14:foregroundMark x1="72877" y1="57421" x2="73562" y2="57664"/>
                        <a14:backgroundMark x1="11781" y1="77372" x2="11507" y2="75426"/>
                        <a14:backgroundMark x1="23973" y1="71533" x2="25068" y2="63747"/>
                        <a14:backgroundMark x1="32740" y1="68856" x2="31918" y2="67153"/>
                        <a14:backgroundMark x1="51918" y1="73966" x2="51096" y2="69100"/>
                        <a14:backgroundMark x1="41370" y1="57664" x2="41781" y2="56934"/>
                        <a14:backgroundMark x1="29315" y1="66910" x2="29315" y2="65937"/>
                        <a14:backgroundMark x1="29178" y1="63504" x2="29178" y2="62774"/>
                        <a14:backgroundMark x1="76164" y1="75426" x2="76027" y2="75426"/>
                        <a14:backgroundMark x1="76575" y1="74939" x2="75479" y2="66180"/>
                        <a14:backgroundMark x1="67534" y1="70316" x2="68904" y2="65450"/>
                      </a14:backgroundRemoval>
                    </a14:imgEffect>
                  </a14:imgLayer>
                </a14:imgProps>
              </a:ext>
            </a:extLst>
          </a:blip>
          <a:srcRect b="10410"/>
          <a:stretch/>
        </p:blipFill>
        <p:spPr>
          <a:xfrm>
            <a:off x="1840453" y="3284984"/>
            <a:ext cx="5463093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7F8A94-BE7E-4925-82CC-D037681D2020}"/>
              </a:ext>
            </a:extLst>
          </p:cNvPr>
          <p:cNvSpPr txBox="1"/>
          <p:nvPr/>
        </p:nvSpPr>
        <p:spPr>
          <a:xfrm>
            <a:off x="787712" y="647143"/>
            <a:ext cx="75287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Деление на группы в соответствии с уровнем возможностей к образованию;</a:t>
            </a:r>
          </a:p>
          <a:p>
            <a:pPr algn="just"/>
            <a:r>
              <a:rPr lang="ru-RU" sz="1400" dirty="0"/>
              <a:t>Прохождение обучения и итоговое тестирование.</a:t>
            </a:r>
          </a:p>
          <a:p>
            <a:pPr algn="just"/>
            <a:r>
              <a:rPr lang="ru-RU" sz="1400" dirty="0"/>
              <a:t>В интернате оборудованы два класса, и поделены в соответствии с психо-физическими особенностями здоровья обучающихся, на первом этаже для учеников с ДЦП и колясочников, второй кабинет, на втором этаже для обучающихся по адаптированной основной общеобразовательной про-грамме для лиц с умственной отсталостью.</a:t>
            </a:r>
          </a:p>
          <a:p>
            <a:pPr algn="just"/>
            <a:r>
              <a:rPr lang="ru-RU" sz="1400" dirty="0"/>
              <a:t>Обучение осуществляется в соответствии с утвержденным планом по предметам: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Речь и альтернативная коммуникация;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Математическое представление;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Цветоводство и дизайн интерьера;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Домоводство (правила этикета);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Окружающий и природный мир;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Человек и окружающий социальный мир;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/>
              <a:t>Сенсорное развитие.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506019-4CA2-4AF9-AF5C-3DA40D17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0000" l="9189" r="93437">
                        <a14:foregroundMark x1="9427" y1="25667" x2="9189" y2="21333"/>
                        <a14:foregroundMark x1="28282" y1="9667" x2="28998" y2="12667"/>
                        <a14:foregroundMark x1="49642" y1="44101" x2="50119" y2="45000"/>
                        <a14:foregroundMark x1="47733" y1="40500" x2="49631" y2="44080"/>
                        <a14:foregroundMark x1="54773" y1="27167" x2="54177" y2="32000"/>
                        <a14:foregroundMark x1="70286" y1="21667" x2="70167" y2="25500"/>
                        <a14:foregroundMark x1="75776" y1="34667" x2="77924" y2="38167"/>
                        <a14:foregroundMark x1="93437" y1="15667" x2="92601" y2="20167"/>
                        <a14:foregroundMark x1="71957" y1="11333" x2="71122" y2="8667"/>
                        <a14:foregroundMark x1="72076" y1="5833" x2="70883" y2="3500"/>
                        <a14:foregroundMark x1="55967" y1="34833" x2="57876" y2="35333"/>
                        <a14:foregroundMark x1="21718" y1="41167" x2="22673" y2="42833"/>
                        <a14:foregroundMark x1="22076" y1="40833" x2="23508" y2="43667"/>
                        <a14:foregroundMark x1="48210" y1="54500" x2="47375" y2="55000"/>
                        <a14:foregroundMark x1="57637" y1="39167" x2="58234" y2="39500"/>
                        <a14:backgroundMark x1="32220" y1="63333" x2="34010" y2="69000"/>
                        <a14:backgroundMark x1="32458" y1="59167" x2="33532" y2="63500"/>
                        <a14:backgroundMark x1="33055" y1="69333" x2="33055" y2="72167"/>
                        <a14:backgroundMark x1="59785" y1="40500" x2="59547" y2="43000"/>
                        <a14:backgroundMark x1="48687" y1="48333" x2="48926" y2="47000"/>
                        <a14:backgroundMark x1="31265" y1="37500" x2="31265" y2="36833"/>
                        <a14:backgroundMark x1="69451" y1="36167" x2="69451" y2="35167"/>
                        <a14:backgroundMark x1="52029" y1="38167" x2="51551" y2="37833"/>
                        <a14:backgroundMark x1="57041" y1="50500" x2="59069" y2="51167"/>
                        <a14:backgroundMark x1="59182" y1="37924" x2="60501" y2="38333"/>
                        <a14:backgroundMark x1="57279" y1="37333" x2="58510" y2="37715"/>
                      </a14:backgroundRemoval>
                    </a14:imgEffect>
                  </a14:imgLayer>
                </a14:imgProps>
              </a:ext>
            </a:extLst>
          </a:blip>
          <a:srcRect b="10902"/>
          <a:stretch/>
        </p:blipFill>
        <p:spPr>
          <a:xfrm>
            <a:off x="3710188" y="3115386"/>
            <a:ext cx="4872859" cy="31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9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85219-9830-4D13-867D-0DF5AABA2049}"/>
              </a:ext>
            </a:extLst>
          </p:cNvPr>
          <p:cNvSpPr txBox="1"/>
          <p:nvPr/>
        </p:nvSpPr>
        <p:spPr>
          <a:xfrm>
            <a:off x="899592" y="764704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 сегодняшний день в ГБУ Салаватский психоневрологический интернат идет процесс обучения у 14 получателей социальных услуг, приходящими педагогами с ГБОУ Салаватская коррекционная школа для обучающихся с ограниченными возможностями здоровья, ученики поделены на два класса.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76AFC-C606-4727-89AF-6DB810484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485475"/>
            <a:ext cx="2522525" cy="336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8144E-7F4E-486D-9D3A-ED32628E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492896"/>
            <a:ext cx="4459425" cy="335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32568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1170</TotalTime>
  <Words>865</Words>
  <Application>Microsoft Office PowerPoint</Application>
  <PresentationFormat>Экран (4:3)</PresentationFormat>
  <Paragraphs>79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Garamond</vt:lpstr>
      <vt:lpstr>Wingdings</vt:lpstr>
      <vt:lpstr>Натуральные материалы</vt:lpstr>
      <vt:lpstr>База знаний  MATRIX  для обучения  лиц с инвалидностью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Натуля</dc:creator>
  <cp:lastModifiedBy>user</cp:lastModifiedBy>
  <cp:revision>37</cp:revision>
  <dcterms:created xsi:type="dcterms:W3CDTF">2022-10-22T11:50:39Z</dcterms:created>
  <dcterms:modified xsi:type="dcterms:W3CDTF">2023-03-16T10:25:45Z</dcterms:modified>
</cp:coreProperties>
</file>