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2" r:id="rId2"/>
    <p:sldId id="1028" r:id="rId3"/>
    <p:sldId id="1037" r:id="rId4"/>
    <p:sldId id="1038" r:id="rId5"/>
    <p:sldId id="1039" r:id="rId6"/>
    <p:sldId id="1040" r:id="rId7"/>
    <p:sldId id="1049" r:id="rId8"/>
    <p:sldId id="1050" r:id="rId9"/>
    <p:sldId id="1043" r:id="rId10"/>
    <p:sldId id="1052" r:id="rId11"/>
    <p:sldId id="1047" r:id="rId12"/>
    <p:sldId id="1053" r:id="rId13"/>
    <p:sldId id="1048" r:id="rId14"/>
    <p:sldId id="1054" r:id="rId15"/>
    <p:sldId id="1055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A50021"/>
    <a:srgbClr val="B6382D"/>
    <a:srgbClr val="D45959"/>
    <a:srgbClr val="D77070"/>
    <a:srgbClr val="FF0000"/>
    <a:srgbClr val="E4E4E4"/>
    <a:srgbClr val="FEF1F1"/>
    <a:srgbClr val="FF7C80"/>
    <a:srgbClr val="F44B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4" autoAdjust="0"/>
    <p:restoredTop sz="96018"/>
  </p:normalViewPr>
  <p:slideViewPr>
    <p:cSldViewPr snapToGrid="0" snapToObjects="1">
      <p:cViewPr varScale="1">
        <p:scale>
          <a:sx n="70" d="100"/>
          <a:sy n="70" d="100"/>
        </p:scale>
        <p:origin x="136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73644F24-3099-9824-F3C3-7322897A22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99EE80-E926-C77A-F978-C1EC672AB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4105D-15EB-42BF-9766-F47F1552B86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7ECED80-9430-65B2-004D-FECFDACB2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76CE70C-B517-EE08-42A3-20E4C383AF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77E7E-38DE-44EB-811C-E2B96D133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425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834EA-D99D-4101-82B0-B07F52DE0FC2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FD468-1A05-4867-852A-2768A0554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507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235D64-0254-EF49-8B34-8251E95A0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50040EA-15BA-2B46-992E-438FEC455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2E44143-90B2-E648-ADB1-1F82212A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4DA-B6DC-4A9D-A41A-E140B7A539AB}" type="datetime1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24BC9E-4AF0-1749-98A4-566E1DD4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DAC53A1-3C38-6742-8F06-36B1F09C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18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716F50-F075-6942-91BF-9A589961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74CA7AD-3C20-EE4D-BDAC-1BF770CB1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16DF0FE-D360-7E48-BA2D-1B42E8D0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3B56-7B24-4854-A341-88753C843082}" type="datetime1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E043D6A-0380-504E-AC55-00D50C56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C12FF46-092C-6D44-AEDD-B07A6E8C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37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E623B0C-A480-C642-8F31-FCF457CCE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C177830-4FC8-CD4B-91FB-090BF0C0C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9236E5-2B38-9D4A-AE7E-593AC99E7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F0B-C317-4DBC-BB9A-0955FE72724D}" type="datetime1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A0B48E5-9877-CC4F-B77E-E9229B7A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559F54-7766-9D44-AD22-9956DCBC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98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3540FE-19EE-1B42-AE04-1607EF9A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C06AB00-A142-194B-BBC8-A0DBAAA35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F2AC665-98D3-FC43-92E8-C8AB9394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FB6-E59B-4163-A9E4-A407D5FCC14D}" type="datetime1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EBA77A3-878D-1E47-831E-83AB76B0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9D14BEF-1B08-2147-8AB4-A75AD5E2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AB6B25-9B5E-9B47-9D46-1656F6F8D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C73666-5BA2-9548-BC86-F0F6D2A1C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22C8E28-6953-A94E-9C56-FD0632E3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9097-4C19-44BE-BEA1-15B94B00FBF5}" type="datetime1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CE1835-5C8D-034E-B32C-ADD91C6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D46294-7168-6841-963B-68E6FD50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08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AE5EE6-8468-5A47-9A4F-E675E5297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51394EC-BB91-F54D-89F8-DB45AC3A2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95BF3AA-A656-5049-AF8B-14C350CC3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CEC8E5D-B93A-154A-94BC-60DA523A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3CED-96AE-4C86-AFC0-081B31B6527B}" type="datetime1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ED353B-BEFD-4F45-92F2-C704A0A9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C022206-8C02-B04B-8328-087BD3FC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63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CCEED7-6C54-DE48-B798-9B424B21D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4E22381-0DB2-F842-A6D7-888477745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C9844A9-BC85-5647-A0EC-4398D532A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C1DAD4E-1103-5848-AE89-8342126C1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C96EAB0-E315-7741-9BE4-5F08805963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4572424-7444-7449-8B8E-2044BEA95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2A394-6BDE-453E-BE02-E46C850C5654}" type="datetime1">
              <a:rPr lang="ru-RU" smtClean="0"/>
              <a:t>24.04.2023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02DFF0C-7993-3247-A58C-98874F7F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CDB354D-19E6-B544-999A-E6FD02F8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30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485D4C-DEE3-4649-88A0-B33CBDD6C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B4EF65D-8C7F-F240-B2E4-0792E995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3805-E4AF-4B16-908F-30C1E3AABDEE}" type="datetime1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5D715A5-5B33-E74D-839D-B42569591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A2EB73F-31ED-DF40-98CB-B4121BC9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76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0B1F403-D845-9C4D-8AD9-E043CB24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A69BC-2E0F-4587-A64B-5F0711F35EF5}" type="datetime1">
              <a:rPr lang="ru-RU" smtClean="0"/>
              <a:t>24.04.2023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982268E-588C-1F4E-9A5B-74402213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5338604-1AF7-F14B-A7BE-5506C7E2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61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E47EFC0-B6ED-6145-9920-C80FB635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66FF76-2988-E34F-ACE9-1788D9769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F642154-9A03-0642-B41E-FA5BFA4AB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83D193C-3891-2F45-A094-82CF75E2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46A1-8EEF-4988-99BA-0F8137694280}" type="datetime1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9B821DF-A2AC-F84E-B2BC-2712154E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EFBD5EE-B104-FD47-A888-A4D81FE0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324C15-479B-9948-92B8-3CAB3DCC3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FAA14BF-6CE6-2D42-9E48-5C5560AE9F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3FAB57A-336B-3243-AEB6-F0D0BDB65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05B7174-BB23-574C-B7C7-DF0CE1F5B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FC51-886C-45B3-803B-05EA6B32AA4A}" type="datetime1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A8C593-32E8-F640-820B-C7004541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BF5AA1-5466-044E-AD5D-88E302AA6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90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D3BD77-9906-B34A-9412-5E490B1DF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BA09333-316B-144B-8EF7-62CCC3F77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E517ED-BB6E-C74F-BD67-128CA63B7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BD27B-9EC0-4E4F-9A08-C49AD909C27B}" type="datetime1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505C58A-4360-8549-A498-398F869CA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449A677-5734-FE4C-9687-F061A57C2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6EDEB-A12B-264D-981A-69D89C6B3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54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&#1088;&#1072;&#1076;&#1086;&#1089;&#1090;&#1100;-&#1085;&#1090;.&#1088;&#1092;/" TargetMode="External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sk.yandex.ru/i/IpBXT_KXYHxZj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hyperlink" Target="https://smarteka.com/practices/avtoskola-dla-detej-obucenie-osnovam-bezopasnogo-povedenia-na-doroge?tab=tas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hyperlink" Target="https://vk.com/wall-113551114_1170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12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1</a:t>
            </a:fld>
            <a:endParaRPr spc="12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85461" y="204380"/>
            <a:ext cx="8952847" cy="1056700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nguiat" pitchFamily="2" charset="0"/>
              </a:rPr>
              <a:t>Муниципальное автономное дошкольное образовательное учреждение «Радость» комбинированного вида  </a:t>
            </a:r>
            <a:endParaRPr lang="ru-RU" sz="200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nguiat" pitchFamily="2" charset="0"/>
            </a:endParaRPr>
          </a:p>
          <a:p>
            <a:pPr algn="ctr"/>
            <a:r>
              <a:rPr lang="ru-RU" sz="2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nguiat" pitchFamily="2" charset="0"/>
              </a:rPr>
              <a:t>структурное </a:t>
            </a:r>
            <a:r>
              <a:rPr lang="ru-RU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nguiat" pitchFamily="2" charset="0"/>
              </a:rPr>
              <a:t>подразделение детский сад № 209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67101" y="1617518"/>
            <a:ext cx="96705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практика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«Автошкола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детей»: 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основам безопасного поведения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 дороге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22" y="390869"/>
            <a:ext cx="1158313" cy="118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45440" y="4906490"/>
            <a:ext cx="8971280" cy="964367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nguiat" pitchFamily="2" charset="0"/>
              </a:rPr>
              <a:t>Адрес сайта  образовательной организации: </a:t>
            </a:r>
            <a:r>
              <a:rPr lang="en-US" dirty="0">
                <a:ln w="0"/>
                <a:solidFill>
                  <a:srgbClr val="0070C0"/>
                </a:solidFill>
                <a:latin typeface="Benguiat" pitchFamily="2" charset="0"/>
                <a:hlinkClick r:id="rId5"/>
              </a:rPr>
              <a:t>http://</a:t>
            </a:r>
            <a:r>
              <a:rPr lang="ru-RU" dirty="0">
                <a:ln w="0"/>
                <a:solidFill>
                  <a:srgbClr val="0070C0"/>
                </a:solidFill>
                <a:latin typeface="Benguiat" pitchFamily="2" charset="0"/>
                <a:hlinkClick r:id="rId5"/>
              </a:rPr>
              <a:t>радость-</a:t>
            </a:r>
            <a:r>
              <a:rPr lang="ru-RU" dirty="0" err="1">
                <a:ln w="0"/>
                <a:solidFill>
                  <a:srgbClr val="0070C0"/>
                </a:solidFill>
                <a:latin typeface="Benguiat" pitchFamily="2" charset="0"/>
                <a:hlinkClick r:id="rId5"/>
              </a:rPr>
              <a:t>нт.рф</a:t>
            </a:r>
            <a:r>
              <a:rPr lang="ru-RU" dirty="0" smtClean="0">
                <a:ln w="0"/>
                <a:solidFill>
                  <a:srgbClr val="0070C0"/>
                </a:solidFill>
                <a:latin typeface="Benguiat" pitchFamily="2" charset="0"/>
                <a:hlinkClick r:id="rId5"/>
              </a:rPr>
              <a:t>/</a:t>
            </a:r>
            <a:endParaRPr lang="ru-RU" dirty="0" smtClean="0">
              <a:ln w="0"/>
              <a:solidFill>
                <a:srgbClr val="0070C0"/>
              </a:solidFill>
              <a:latin typeface="Benguiat" pitchFamily="2" charset="0"/>
            </a:endParaRPr>
          </a:p>
          <a:p>
            <a:r>
              <a:rPr lang="ru-RU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nguiat" pitchFamily="2" charset="0"/>
              </a:rPr>
              <a:t>ФИО руководителя: </a:t>
            </a:r>
            <a:r>
              <a:rPr lang="ru-RU" dirty="0" smtClean="0">
                <a:ln w="0"/>
                <a:solidFill>
                  <a:srgbClr val="0070C0"/>
                </a:solidFill>
                <a:latin typeface="Benguiat" pitchFamily="2" charset="0"/>
              </a:rPr>
              <a:t>Городилова  Елена  Геннадьевна</a:t>
            </a:r>
          </a:p>
          <a:p>
            <a:r>
              <a:rPr lang="ru-RU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nguiat" pitchFamily="2" charset="0"/>
              </a:rPr>
              <a:t>Контакты руководителя: </a:t>
            </a:r>
            <a:r>
              <a:rPr lang="ru-RU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nguiat" pitchFamily="2" charset="0"/>
              </a:rPr>
              <a:t> </a:t>
            </a:r>
            <a:r>
              <a:rPr lang="ru-RU" dirty="0" smtClean="0">
                <a:ln w="0"/>
                <a:solidFill>
                  <a:srgbClr val="0070C0"/>
                </a:solidFill>
                <a:latin typeface="Benguiat" pitchFamily="2" charset="0"/>
              </a:rPr>
              <a:t>+</a:t>
            </a:r>
            <a:r>
              <a:rPr lang="ru-RU" dirty="0">
                <a:ln w="0"/>
                <a:solidFill>
                  <a:srgbClr val="0070C0"/>
                </a:solidFill>
                <a:latin typeface="Benguiat" pitchFamily="2" charset="0"/>
              </a:rPr>
              <a:t>7 (3435) </a:t>
            </a:r>
            <a:r>
              <a:rPr lang="ru-RU" dirty="0" smtClean="0">
                <a:ln w="0"/>
                <a:solidFill>
                  <a:srgbClr val="0070C0"/>
                </a:solidFill>
                <a:latin typeface="Benguiat" pitchFamily="2" charset="0"/>
              </a:rPr>
              <a:t>92-48-00</a:t>
            </a:r>
            <a:endParaRPr lang="ru-RU" dirty="0">
              <a:ln w="0"/>
              <a:solidFill>
                <a:srgbClr val="0070C0"/>
              </a:solidFill>
              <a:latin typeface="Benguiat" pitchFamily="2" charset="0"/>
            </a:endParaRPr>
          </a:p>
        </p:txBody>
      </p:sp>
      <p:pic>
        <p:nvPicPr>
          <p:cNvPr id="19" name="Picture 2" descr="https://s7.hostingkartinok.com/uploads/images/2015/02/5ca1da32907e6e23ff37b39d7f272376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08" b="92564" l="68120" r="99487">
                        <a14:foregroundMark x1="72222" y1="48718" x2="83932" y2="47436"/>
                        <a14:foregroundMark x1="72735" y1="46667" x2="74444" y2="45128"/>
                        <a14:foregroundMark x1="72821" y1="51795" x2="80684" y2="57949"/>
                        <a14:foregroundMark x1="89573" y1="27436" x2="87692" y2="47949"/>
                        <a14:foregroundMark x1="92479" y1="41026" x2="97778" y2="47949"/>
                        <a14:foregroundMark x1="87094" y1="35897" x2="92479" y2="38718"/>
                        <a14:foregroundMark x1="73675" y1="83590" x2="78205" y2="83590"/>
                        <a14:foregroundMark x1="81538" y1="82821" x2="87436" y2="77179"/>
                        <a14:foregroundMark x1="96496" y1="69744" x2="99231" y2="64872"/>
                        <a14:foregroundMark x1="72137" y1="46667" x2="74615" y2="44103"/>
                        <a14:foregroundMark x1="74701" y1="44103" x2="77179" y2="44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17" t="19699" b="4737"/>
          <a:stretch/>
        </p:blipFill>
        <p:spPr bwMode="auto">
          <a:xfrm>
            <a:off x="8765006" y="4199152"/>
            <a:ext cx="2971782" cy="265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8592"/>
          <a:stretch/>
        </p:blipFill>
        <p:spPr>
          <a:xfrm>
            <a:off x="10238309" y="160929"/>
            <a:ext cx="1239520" cy="1346878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49375" y="181204"/>
            <a:ext cx="9670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Формы реализации практики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ic" panose="020B7200000000000000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54985" y="6443886"/>
            <a:ext cx="580021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9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9375" y="853816"/>
            <a:ext cx="11591215" cy="1672253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0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Внедренческий этап включает в себя: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 курс в компьютерном классе детского сада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курс в спортивном зале («</a:t>
            </a:r>
            <a:r>
              <a:rPr lang="ru-RU" sz="200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Автогородке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на </a:t>
            </a:r>
            <a:r>
              <a:rPr lang="ru-RU" sz="200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толокарах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беговелах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автотренажерах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курс в «</a:t>
            </a:r>
            <a:r>
              <a:rPr lang="ru-RU" sz="200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Автогородке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улице — на электромобилях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r="9876"/>
          <a:stretch/>
        </p:blipFill>
        <p:spPr>
          <a:xfrm>
            <a:off x="7553739" y="3963225"/>
            <a:ext cx="4178021" cy="27254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8441" y="2001644"/>
            <a:ext cx="11333317" cy="2595582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теоретических знаний правил дорожного движения у детей дошкольного возраста «Экзамен. Теория», который проводился по билетам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мероприятие по вождению в </a:t>
            </a:r>
            <a:r>
              <a:rPr lang="ru-RU" sz="200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автогородке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сада «Экзамен. Площадка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мероприятие по практическому вождению на электромобилях «Экзамен. Город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6212" y="3562918"/>
            <a:ext cx="6858696" cy="2903359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праздничное мероприятие «Юный водитель» с участием родителей и сотрудников Дорожно-патрульной службы, с вручением детского водительского удостоверения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среди успешно окончивших курс по теории и практическому 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вождению.</a:t>
            </a:r>
          </a:p>
          <a:p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презентацию этапов реализации практики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8967" y="6060648"/>
            <a:ext cx="4176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https://disk.yandex.ru/i/QtSSKNNj74DoCQ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6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0" y="195492"/>
            <a:ext cx="10805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Период реализации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практики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ic" panose="020B7200000000000000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6256" y="1736110"/>
            <a:ext cx="11591215" cy="4411464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продолжительностью 2 года</a:t>
            </a:r>
          </a:p>
          <a:p>
            <a:r>
              <a:rPr lang="ru-RU" sz="3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практики началась в 2019 году и осуществляет свою деятельность каждые два года</a:t>
            </a:r>
          </a:p>
          <a:p>
            <a:r>
              <a:rPr lang="ru-RU" sz="3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 – 2021г.</a:t>
            </a:r>
          </a:p>
          <a:p>
            <a:r>
              <a:rPr lang="ru-RU" sz="3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 – 2023 г.</a:t>
            </a:r>
          </a:p>
          <a:p>
            <a:endParaRPr lang="ru-RU" sz="30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endParaRPr lang="ru-RU" sz="32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bat" pitchFamily="2" charset="0"/>
            </a:endParaRPr>
          </a:p>
          <a:p>
            <a:pPr algn="ctr"/>
            <a:endParaRPr lang="ru-RU" sz="3200" b="1" dirty="0">
              <a:ln w="0"/>
              <a:solidFill>
                <a:srgbClr val="0070C0"/>
              </a:solidFill>
              <a:latin typeface="Arbat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95625" y="6443886"/>
            <a:ext cx="705225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10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755" y="4586244"/>
            <a:ext cx="11638716" cy="487313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3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двери в автошколе, ссылка </a:t>
            </a:r>
            <a:endParaRPr lang="ru-RU" sz="28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bat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02083" y="4667715"/>
            <a:ext cx="411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https://disk.yandex.ru/i/z1ZYxRKvjcOIZw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2572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-430764" y="70140"/>
            <a:ext cx="10805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Результаты реализации практики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ic" panose="020B7200000000000000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6691" y="905216"/>
            <a:ext cx="5759500" cy="518091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5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Качественный показатель</a:t>
            </a:r>
            <a:endParaRPr lang="ru-RU" sz="2500" b="1" dirty="0">
              <a:ln w="0"/>
              <a:solidFill>
                <a:srgbClr val="0070C0"/>
              </a:solidFill>
              <a:latin typeface="Arbat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95625" y="6443886"/>
            <a:ext cx="705225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11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9600" y="1436980"/>
            <a:ext cx="3395427" cy="1930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15% снизилось количество ДТП с участием детей в 2021 году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6985" y="3698931"/>
            <a:ext cx="5759500" cy="518091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5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Количественный показатель</a:t>
            </a:r>
            <a:endParaRPr lang="ru-RU" sz="2500" b="1" dirty="0">
              <a:ln w="0"/>
              <a:solidFill>
                <a:srgbClr val="0070C0"/>
              </a:solidFill>
              <a:latin typeface="Arba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7403" y="4325744"/>
            <a:ext cx="3395427" cy="1930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925 детей прошли обучение в </a:t>
            </a:r>
            <a:r>
              <a:rPr lang="ru-RU" sz="3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sz="3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18644" y="867422"/>
            <a:ext cx="70338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-185738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аналитической записки выпускники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«Автошколы для детей»: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переходят улицы и дороги по сигналам светофора;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переходят улицы и дороги по пешеходным переходам;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переходят проезжую часть дороги при отсутствии пешеходных переходов и светофоров в зоне видимости;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движутся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тротуару, пешеходной дорожке (а при их отсутствии ¬– по обочине и краю проезжей части со взрослыми);</a:t>
            </a:r>
          </a:p>
          <a:p>
            <a:pPr marL="185738" indent="-185738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	если движутся группами детей, то в сопровождении взрослых;</a:t>
            </a:r>
          </a:p>
          <a:p>
            <a:pPr marL="185738" indent="-185738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этично,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вежливо и безопасно ведут себя в транспорте, находясь со взрослыми;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соблюдают безопасное поведение при езде на велосипеде.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ориентируются в дорожной обстановке при переходе улиц и дорог с двусторонним и односторонним движением, наличием трамвайных путей;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переходят железнодорожные пути в разрешенном месте и по правилам;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умеют переходить регулируемые и нерегулируемые перекрестки;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правильно осуществляют посадку и высадку из общественного транспорта.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Развиты познавательные психические процессы (восприятие, внимание, воображение, мышление, память, речь);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Имеют понимание, осмысление и осознание опасных и безопасных действий на улицах и дорогах, в транспорте; 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способны самостоятельно их анализировать и оценивать;</a:t>
            </a:r>
          </a:p>
          <a:p>
            <a:pPr marL="185738" indent="-185738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выработаны самоконтроль,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самоорганизация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правопослушного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безопасного поведения на улицах, дорогах и в транспорте.</a:t>
            </a:r>
          </a:p>
        </p:txBody>
      </p:sp>
    </p:spTree>
    <p:extLst>
      <p:ext uri="{BB962C8B-B14F-4D97-AF65-F5344CB8AC3E}">
        <p14:creationId xmlns:p14="http://schemas.microsoft.com/office/powerpoint/2010/main" val="3180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-371061" y="200177"/>
            <a:ext cx="11928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Romic" panose="020B7200000000000000" pitchFamily="34" charset="0"/>
              </a:rPr>
              <a:t>Сведения о представлении практики </a:t>
            </a:r>
            <a:r>
              <a:rPr lang="ru-RU" sz="2800" dirty="0" smtClean="0">
                <a:solidFill>
                  <a:srgbClr val="C00000"/>
                </a:solidFill>
                <a:latin typeface="Romic" panose="020B7200000000000000" pitchFamily="34" charset="0"/>
              </a:rPr>
              <a:t>в </a:t>
            </a:r>
            <a:r>
              <a:rPr lang="ru-RU" sz="2800" dirty="0">
                <a:solidFill>
                  <a:srgbClr val="C00000"/>
                </a:solidFill>
                <a:latin typeface="Romic" panose="020B7200000000000000" pitchFamily="34" charset="0"/>
              </a:rPr>
              <a:t>рамках научно-методических мероприятий </a:t>
            </a:r>
            <a:r>
              <a:rPr lang="ru-RU" sz="2800" dirty="0" smtClean="0">
                <a:solidFill>
                  <a:srgbClr val="C00000"/>
                </a:solidFill>
                <a:latin typeface="Romic" panose="020B7200000000000000" pitchFamily="34" charset="0"/>
              </a:rPr>
              <a:t>муниципального, регионального </a:t>
            </a:r>
            <a:r>
              <a:rPr lang="ru-RU" sz="2800" dirty="0">
                <a:solidFill>
                  <a:srgbClr val="C00000"/>
                </a:solidFill>
                <a:latin typeface="Romic" panose="020B7200000000000000" pitchFamily="34" charset="0"/>
              </a:rPr>
              <a:t>уровня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95625" y="6443886"/>
            <a:ext cx="705225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12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96543" y="1269255"/>
            <a:ext cx="3349526" cy="18245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«Лучший педагог  по обучению основам безопасного поведения на дорогах»</a:t>
            </a:r>
          </a:p>
          <a:p>
            <a:pPr algn="ctr"/>
            <a:r>
              <a:rPr lang="ru-RU" sz="16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организованный при поддержке Министерства просвещения РФ, </a:t>
            </a:r>
            <a:endParaRPr lang="ru-RU" sz="16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16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</a:t>
            </a:r>
            <a:r>
              <a:rPr lang="ru-RU" sz="16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1668" y="1255393"/>
            <a:ext cx="3540000" cy="19257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профессиональный конкурс педагогических проектов </a:t>
            </a:r>
          </a:p>
          <a:p>
            <a:pPr algn="ctr"/>
            <a:r>
              <a:rPr lang="ru-RU" sz="16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– символ жизни»</a:t>
            </a:r>
            <a:endParaRPr lang="ru-RU" sz="16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организованный </a:t>
            </a:r>
            <a:r>
              <a:rPr lang="ru-RU" sz="16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Городским Дворцом детского и юношеского творчества</a:t>
            </a:r>
          </a:p>
          <a:p>
            <a:pPr algn="ctr"/>
            <a:r>
              <a:rPr lang="ru-RU" sz="16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место</a:t>
            </a:r>
            <a:endParaRPr lang="ru-RU" sz="16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89921" y="1159764"/>
            <a:ext cx="3197239" cy="23403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</a:t>
            </a:r>
            <a:r>
              <a:rPr lang="ru-RU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размещена на сервисе «</a:t>
            </a:r>
            <a:r>
              <a:rPr lang="ru-RU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Агентство стратегических инициатив» </a:t>
            </a:r>
            <a:r>
              <a:rPr lang="ru-RU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поиску лучших </a:t>
            </a:r>
            <a:r>
              <a:rPr lang="ru-RU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 в </a:t>
            </a:r>
            <a:r>
              <a:rPr lang="ru-RU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отраслях для решения </a:t>
            </a:r>
            <a:r>
              <a:rPr lang="ru-RU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социально-значимых задач, в разделе «Образование»</a:t>
            </a:r>
            <a:endParaRPr lang="ru-RU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28471" y="3900806"/>
            <a:ext cx="30935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smarteka.com/practices/avtoskola-dla-detej-obucenie-osnovam-bezopasnogo-povedenia-na-doroge?tab=task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2" r="4335"/>
          <a:stretch/>
        </p:blipFill>
        <p:spPr>
          <a:xfrm rot="10800000" flipH="1" flipV="1">
            <a:off x="4762948" y="3509496"/>
            <a:ext cx="3826973" cy="2536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60" y="3282202"/>
            <a:ext cx="2282730" cy="335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9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256987" y="232548"/>
            <a:ext cx="11563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Romic" panose="020B7200000000000000" pitchFamily="34" charset="0"/>
              </a:rPr>
              <a:t>В 2023 году детскому саду присвоен статус Федеральной Инновационной площадки Института </a:t>
            </a:r>
            <a:r>
              <a:rPr lang="ru-RU" sz="2800" dirty="0">
                <a:solidFill>
                  <a:srgbClr val="C00000"/>
                </a:solidFill>
                <a:latin typeface="Romic" panose="020B7200000000000000" pitchFamily="34" charset="0"/>
              </a:rPr>
              <a:t>изучения детства, семьи и </a:t>
            </a:r>
            <a:r>
              <a:rPr lang="ru-RU" sz="2800" dirty="0" smtClean="0">
                <a:solidFill>
                  <a:srgbClr val="C00000"/>
                </a:solidFill>
                <a:latin typeface="Romic" panose="020B7200000000000000" pitchFamily="34" charset="0"/>
              </a:rPr>
              <a:t>воспитания, приказ по ссылке</a:t>
            </a:r>
          </a:p>
          <a:p>
            <a:pPr algn="ctr"/>
            <a:endParaRPr lang="ru-RU" sz="2800" dirty="0">
              <a:solidFill>
                <a:srgbClr val="C00000"/>
              </a:solidFill>
              <a:latin typeface="Romic" panose="020B7200000000000000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95625" y="6443886"/>
            <a:ext cx="705225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12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6978" y="1636622"/>
            <a:ext cx="3868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vk.com/wall-113551114_11704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97" y="2048430"/>
            <a:ext cx="6698910" cy="463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7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-3001686" y="854"/>
            <a:ext cx="10805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Перспектива развития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ic" panose="020B7200000000000000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95625" y="6443886"/>
            <a:ext cx="705225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11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9600" y="1436980"/>
            <a:ext cx="3395427" cy="1930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Стационарный </a:t>
            </a:r>
            <a:r>
              <a:rPr lang="ru-RU" sz="3000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Автогородок</a:t>
            </a:r>
            <a:r>
              <a:rPr lang="ru-RU" sz="3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всей территории детского сада</a:t>
            </a:r>
            <a:endParaRPr lang="ru-RU" sz="3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7403" y="4325744"/>
            <a:ext cx="3395427" cy="1930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Обновленный учебно-методический комплект</a:t>
            </a:r>
            <a:endParaRPr lang="ru-RU" sz="3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mosreg.ru/upload/iblock/6fc/qa142pj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8" b="7944"/>
          <a:stretch/>
        </p:blipFill>
        <p:spPr bwMode="auto">
          <a:xfrm>
            <a:off x="5247825" y="80861"/>
            <a:ext cx="4940265" cy="238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xn----7sbblyjhcpi2i4b1b.xn--p1ai/upload/resize_cache/ram.watermark/41e/5f1/366/260331/ddae39a13575ba11e1fb205ca67b82f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8"/>
          <a:stretch/>
        </p:blipFill>
        <p:spPr bwMode="auto">
          <a:xfrm>
            <a:off x="5247825" y="2634228"/>
            <a:ext cx="4940265" cy="227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aash.su/images/news/2015/posobiya7/um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52" y="5285927"/>
            <a:ext cx="2860580" cy="151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chexpress.ru/upload/iblock/45f/45f894585c77c722020c26dacfcdd90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313" y="5076682"/>
            <a:ext cx="2671977" cy="178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9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1144581" y="245233"/>
            <a:ext cx="96705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Авторская практика.</a:t>
            </a:r>
          </a:p>
          <a:p>
            <a:pPr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Практика разработана коллективом в составе: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ic" panose="020B72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957" y="4571565"/>
            <a:ext cx="2508266" cy="149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514876" y="1534148"/>
            <a:ext cx="11637607" cy="5365571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>
              <a:lnSpc>
                <a:spcPts val="3200"/>
              </a:lnSpc>
            </a:pPr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Галкина  </a:t>
            </a:r>
            <a:r>
              <a:rPr lang="ru-RU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 Леонидовна </a:t>
            </a:r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МАДОУ «Радость» по </a:t>
            </a:r>
            <a:r>
              <a:rPr lang="ru-RU" sz="24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 и воспитательной работе</a:t>
            </a:r>
            <a:r>
              <a:rPr lang="ru-RU" sz="24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200"/>
              </a:lnSpc>
            </a:pPr>
            <a:endParaRPr lang="ru-RU" sz="24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</a:pPr>
            <a:r>
              <a:rPr lang="ru-RU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Рагозина  Оксана  Владимировна </a:t>
            </a:r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</a:t>
            </a:r>
            <a:r>
              <a:rPr lang="ru-RU" sz="24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детским садом </a:t>
            </a:r>
            <a:r>
              <a:rPr lang="ru-RU" sz="24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209 </a:t>
            </a:r>
          </a:p>
          <a:p>
            <a:pPr>
              <a:lnSpc>
                <a:spcPts val="3200"/>
              </a:lnSpc>
            </a:pPr>
            <a:endParaRPr lang="ru-RU" sz="24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</a:pPr>
            <a:r>
              <a:rPr lang="ru-RU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Телегина  Яна  Витальевна - </a:t>
            </a:r>
            <a:r>
              <a:rPr lang="ru-RU" sz="24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24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детского сада  № 209</a:t>
            </a:r>
          </a:p>
          <a:p>
            <a:pPr>
              <a:lnSpc>
                <a:spcPts val="3200"/>
              </a:lnSpc>
            </a:pPr>
            <a:endParaRPr lang="ru-RU" sz="24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</a:pPr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Габергорн  </a:t>
            </a:r>
            <a:r>
              <a:rPr lang="ru-RU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Яна  </a:t>
            </a:r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 - </a:t>
            </a:r>
            <a:r>
              <a:rPr lang="ru-RU" sz="24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 </a:t>
            </a:r>
            <a:r>
              <a:rPr lang="ru-RU" sz="24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интерактивной </a:t>
            </a:r>
            <a:r>
              <a:rPr lang="ru-RU" sz="24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студии</a:t>
            </a:r>
          </a:p>
          <a:p>
            <a:pPr>
              <a:lnSpc>
                <a:spcPts val="3200"/>
              </a:lnSpc>
            </a:pPr>
            <a:endParaRPr lang="ru-RU" sz="24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</a:pPr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Сидорова  </a:t>
            </a:r>
            <a:r>
              <a:rPr lang="ru-RU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Ольга  Викторовна - </a:t>
            </a:r>
            <a:r>
              <a:rPr lang="ru-RU" sz="24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pPr>
              <a:lnSpc>
                <a:spcPts val="3200"/>
              </a:lnSpc>
            </a:pPr>
            <a:endParaRPr lang="ru-RU" sz="24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</a:pPr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Репина  </a:t>
            </a:r>
            <a:r>
              <a:rPr lang="ru-RU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Алёна  </a:t>
            </a:r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 - </a:t>
            </a:r>
            <a:r>
              <a:rPr lang="ru-RU" sz="24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</a:t>
            </a:r>
            <a:r>
              <a:rPr lang="ru-RU" sz="24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</a:t>
            </a:r>
            <a:endParaRPr lang="ru-RU" sz="24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pic>
        <p:nvPicPr>
          <p:cNvPr id="1030" name="Picture 6" descr="https://miro.medium.com/max/1200/1*Xfe5LElL5045U2PRqVYdD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55" y="4094143"/>
            <a:ext cx="839225" cy="8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-65145" y="6443886"/>
            <a:ext cx="580021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1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9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19"/>
          <p:cNvSpPr txBox="1">
            <a:spLocks noGrp="1"/>
          </p:cNvSpPr>
          <p:nvPr>
            <p:ph type="sldNum" sz="quarter" idx="4294967295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3</a:t>
            </a:fld>
            <a:endParaRPr spc="12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1212470" y="-70475"/>
            <a:ext cx="967059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Актуальность и аннотация</a:t>
            </a:r>
            <a:endParaRPr lang="ru-RU" sz="3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ic" panose="020B7200000000000000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41570" y="2374686"/>
            <a:ext cx="8494142" cy="1149033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2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возникает противоречие между социальной проблемой муниципалитета и незаинтересованностью детей в обучении правил безопасности</a:t>
            </a:r>
            <a:endParaRPr lang="ru-RU" sz="22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75305" y="6464206"/>
            <a:ext cx="580021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2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1194" y="591998"/>
            <a:ext cx="11477767" cy="175115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образовании города Нижний Тагил, в мэрии на заседании городской комиссии по безопасности дорожного движения, которое провел глава Нижнего Тагила Владислав Пинаев прозвучала тревожная статистика. По данным ГИБДД за 11 месяцев зарегистрированы 198 дорожно-транспортных происшествий. Из них 37 ДТП – с участием детей. Мэр дал поручение руководству управления образования провести мероприятия, направленные на изучение детьми правил дорожного движения и обучение безопасному поведению на дороге.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1368" y="2464813"/>
            <a:ext cx="3132478" cy="16805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 smtClean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sz="250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интересно учить </a:t>
            </a:r>
            <a:r>
              <a:rPr lang="ru-RU" sz="2500" dirty="0" smtClean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</a:p>
          <a:p>
            <a:pPr algn="ctr"/>
            <a:r>
              <a:rPr lang="ru-RU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Распространенной </a:t>
            </a:r>
            <a:r>
              <a:rPr lang="ru-RU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ошибкой обучения ПДД является стандартный подход.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55593" y="3555250"/>
            <a:ext cx="7663368" cy="30622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 стал неотъемлемой частью современного мира, и каждый человек стремиться научиться управлять им, в том числе и дети. Каждый ребенок мечтает вырасти и сесть за руль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детской автошколе 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не замечая того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получит знания по ПДД,  а  также узнает, по какому принципу работает автомобиль. Следовательно, на  дороге он станет более осторожным и внимательным, понимая, какую опасность несет в себе автомобиль и как важно соблюдать правила. </a:t>
            </a:r>
            <a:endParaRPr lang="ru-RU" sz="20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</a:t>
            </a:r>
            <a:r>
              <a:rPr lang="ru-RU" sz="2000" b="1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– это самая доходчивая форма </a:t>
            </a:r>
            <a:r>
              <a:rPr lang="ru-RU" sz="2000" b="1" dirty="0" smtClean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и воспитания </a:t>
            </a:r>
            <a:r>
              <a:rPr lang="ru-RU" sz="2000" b="1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ребенка</a:t>
            </a:r>
            <a:r>
              <a:rPr lang="ru-RU" sz="2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5" y="4267042"/>
            <a:ext cx="1808948" cy="21433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1932" r="28914"/>
          <a:stretch/>
        </p:blipFill>
        <p:spPr>
          <a:xfrm>
            <a:off x="2371535" y="4267042"/>
            <a:ext cx="1683849" cy="214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813277" y="0"/>
            <a:ext cx="9670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Romic" panose="020B7200000000000000" pitchFamily="34" charset="0"/>
              </a:rPr>
              <a:t>Цель, задачи, планируемый результат</a:t>
            </a:r>
            <a:endParaRPr lang="ru-RU" sz="4000" dirty="0">
              <a:solidFill>
                <a:srgbClr val="C00000"/>
              </a:solidFill>
              <a:latin typeface="Romic" panose="020B7200000000000000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4135" y="775668"/>
            <a:ext cx="8539621" cy="5396349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0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детского дорожно-транспортного травматизма</a:t>
            </a:r>
            <a:r>
              <a:rPr lang="ru-RU" sz="2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Нижний Тагил.</a:t>
            </a:r>
            <a:endParaRPr lang="ru-RU" sz="200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детей дошкольного возраста основам безопасного поведения на проезжей части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у детей умение оценивать жизненные ситуации с точки зрения соблюдения правил дорожного движения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ответственное отношение к собственному здоровью, личной безопасности и безопасности окружающих.</a:t>
            </a:r>
            <a:endParaRPr lang="ru-RU" sz="20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результат: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 знают основы 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безопасного поведения на проезжей части;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оценивать 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жизненные ситуации с точки зрения соблюдения правил дорожного движения;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 развита социальная уверенность, 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ответственное отношение к собственному здоровью, личной безопасности и безопасности окружающих.</a:t>
            </a:r>
          </a:p>
          <a:p>
            <a:pPr algn="just"/>
            <a:endParaRPr lang="ru-RU" sz="22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65145" y="6443886"/>
            <a:ext cx="580021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3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243" y="775668"/>
            <a:ext cx="2748000" cy="22723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76" y="3162685"/>
            <a:ext cx="2748000" cy="36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-243608" y="134762"/>
            <a:ext cx="1169348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Целевая аудитория практики и количество участников</a:t>
            </a:r>
            <a:endParaRPr lang="ru-RU" sz="3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ic" panose="020B7200000000000000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44825" y="6413406"/>
            <a:ext cx="580021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75305" y="6442820"/>
            <a:ext cx="580021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4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705" y="751681"/>
            <a:ext cx="117122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358775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аудитория: </a:t>
            </a:r>
            <a:r>
              <a:rPr lang="ru-RU" sz="2000" dirty="0" smtClean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старшего дошкольного возраста (5-7 лет)</a:t>
            </a:r>
          </a:p>
          <a:p>
            <a:pPr marL="357188" indent="358775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в детском саду № 209: </a:t>
            </a:r>
            <a:r>
              <a:rPr lang="ru-RU" sz="2000" dirty="0" smtClean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52 человека (873 ребенка привлекаются из других детских садов МАДОУ «Радость»)</a:t>
            </a:r>
            <a:endParaRPr lang="ru-RU" sz="2000" b="1" dirty="0" smtClean="0">
              <a:solidFill>
                <a:srgbClr val="0033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270510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</a:t>
            </a:r>
            <a:r>
              <a:rPr lang="ru-RU" sz="2000" b="1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партнеры: </a:t>
            </a:r>
            <a:endParaRPr lang="ru-RU" sz="2000" dirty="0">
              <a:solidFill>
                <a:srgbClr val="0033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МАОУ СОШ № 100 </a:t>
            </a:r>
            <a:r>
              <a:rPr lang="ru-RU" sz="2000" b="1" dirty="0" err="1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Язовских</a:t>
            </a:r>
            <a:r>
              <a:rPr lang="ru-RU" sz="2000" b="1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Дмитрий Валерьевич</a:t>
            </a:r>
            <a:r>
              <a:rPr lang="ru-RU" sz="2000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заместитель директора по учебно-воспитательной работе </a:t>
            </a:r>
            <a:r>
              <a:rPr lang="ru-RU" sz="2000" b="1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Берстенева Юлия Александровна</a:t>
            </a:r>
            <a:r>
              <a:rPr lang="ru-RU" sz="2000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b="1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отряд юных инспекторов движения</a:t>
            </a:r>
            <a:r>
              <a:rPr lang="ru-RU" sz="2000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«Хранители дорог», совместная реализация 1 части программы «Автошкола для детей»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ОГИБДД МУ МВД России Нижнетагильское – Начальник отделения пропаганды ГИБДД МУ МВД «Нижнетагильское» майор </a:t>
            </a:r>
            <a:r>
              <a:rPr lang="ru-RU" sz="2000" b="1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Ксения Евгеньевна Парамонова – </a:t>
            </a:r>
            <a:r>
              <a:rPr lang="ru-RU" sz="2000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открытых мероприятий с детьми, мероприятий с родителями.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«Телекон» – первая негосударственная телекомпания в Свердловской области. </a:t>
            </a:r>
            <a:r>
              <a:rPr lang="ru-RU" sz="2000" b="1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Ольга </a:t>
            </a:r>
            <a:r>
              <a:rPr lang="ru-RU" sz="2000" b="1" dirty="0" err="1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Белорыбкина</a:t>
            </a:r>
            <a:r>
              <a:rPr lang="ru-RU" sz="2000" b="1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в популяризации мероприятий и результатов проекта.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дворец детского и юношеского творчества, </a:t>
            </a:r>
            <a:r>
              <a:rPr lang="ru-RU" sz="2000" b="1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Михневич Оксана Васильевна</a:t>
            </a:r>
            <a:r>
              <a:rPr lang="ru-RU" sz="2000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организация конкурсного движения, с целью распространения полученного опыта от проекта как лучшей практики на уровне муниципального образования.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 «ЕВРАЗ НТМК», начальник цеха «Коксохимическое производство» </a:t>
            </a:r>
            <a:r>
              <a:rPr lang="ru-RU" sz="2000" b="1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Беркутов Никита Александрович</a:t>
            </a:r>
            <a:r>
              <a:rPr lang="ru-RU" sz="2000" dirty="0">
                <a:solidFill>
                  <a:srgbClr val="0033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помощь и содействие в организации открытых мероприятий развлекательно-образовательного характера. </a:t>
            </a:r>
            <a:endParaRPr lang="ru-RU" sz="2000" dirty="0">
              <a:solidFill>
                <a:srgbClr val="0033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-565636" y="237797"/>
            <a:ext cx="1238657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Описание ресурсов, необходимых для внедрения практики</a:t>
            </a:r>
            <a:endParaRPr lang="ru-RU" sz="3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ic" panose="020B7200000000000000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75305" y="6443886"/>
            <a:ext cx="580021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5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56494" y="2411309"/>
            <a:ext cx="4763191" cy="37793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обеспечение</a:t>
            </a:r>
            <a:r>
              <a:rPr lang="ru-RU" sz="22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Моноблоки – 8 шт.,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Планшеты – 8 шт.,</a:t>
            </a:r>
            <a:endParaRPr lang="ru-RU" sz="22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втотренажеры 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обучения 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вождению – 8 шт.;</a:t>
            </a:r>
            <a:endParaRPr lang="ru-RU" sz="22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наборы дорожных знаков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толокары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беговелы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защитные комплекты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Электромобили.</a:t>
            </a:r>
            <a:endParaRPr lang="ru-RU" sz="22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4716" y="834669"/>
            <a:ext cx="11993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помещения для реализации практики на территории детского сада:</a:t>
            </a:r>
            <a:r>
              <a:rPr lang="ru-RU" sz="2000" b="1" dirty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Компьютерный класс </a:t>
            </a:r>
            <a:r>
              <a:rPr lang="ru-RU" sz="2000" b="1" dirty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 </a:t>
            </a:r>
            <a:r>
              <a:rPr lang="ru-RU" sz="2000" b="1" dirty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sz="2000" b="1" dirty="0" err="1" smtClean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Автогородк</a:t>
            </a:r>
            <a:r>
              <a:rPr lang="ru-RU" sz="2000" b="1" dirty="0" smtClean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r>
              <a:rPr lang="ru-RU" sz="2000" b="1" dirty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 </a:t>
            </a:r>
            <a:r>
              <a:rPr lang="ru-RU" sz="2000" b="1" dirty="0" err="1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толокарах</a:t>
            </a:r>
            <a:r>
              <a:rPr lang="ru-RU" sz="2000" b="1" dirty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беговелах</a:t>
            </a:r>
            <a:r>
              <a:rPr lang="ru-RU" sz="2000" b="1" dirty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 автотренажерах;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sz="2000" b="1" dirty="0" err="1" smtClean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Автогородк</a:t>
            </a:r>
            <a:r>
              <a:rPr lang="ru-RU" sz="2000" b="1" dirty="0" smtClean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 </a:t>
            </a:r>
            <a:r>
              <a:rPr lang="ru-RU" sz="2000" b="1" dirty="0" smtClean="0">
                <a:solidFill>
                  <a:srgbClr val="1D1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улице.</a:t>
            </a:r>
            <a:endParaRPr lang="ru-RU" sz="2000" b="1" i="0" dirty="0">
              <a:solidFill>
                <a:srgbClr val="1D1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02" y="1802296"/>
            <a:ext cx="4482737" cy="2435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22713" r="4290" b="12614"/>
          <a:stretch/>
        </p:blipFill>
        <p:spPr>
          <a:xfrm>
            <a:off x="7338202" y="4294592"/>
            <a:ext cx="4527675" cy="247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-565636" y="237797"/>
            <a:ext cx="1238657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Описание ресурсов, необходимых для внедрения практики</a:t>
            </a:r>
            <a:endParaRPr lang="ru-RU" sz="3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ic" panose="020B7200000000000000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75305" y="6443886"/>
            <a:ext cx="580021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6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49272" y="1362262"/>
            <a:ext cx="5114206" cy="4588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Научно-методическое</a:t>
            </a:r>
          </a:p>
          <a:p>
            <a:pPr algn="ctr"/>
            <a:r>
              <a:rPr lang="ru-RU" sz="22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 реализации проекта «Автошкола для детей» в соответствии с 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ООП и программой воспитания МАДОУ «Радость»;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«Школа юного пешехода» под ред. </a:t>
            </a:r>
            <a:r>
              <a:rPr lang="ru-RU" sz="220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Княжева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В., </a:t>
            </a:r>
            <a:r>
              <a:rPr lang="ru-RU" sz="220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Лыгагина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 В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(Правила дорожного движения, плакаты, видеофильмы по ПДД, и др.</a:t>
            </a:r>
            <a:endParaRPr lang="ru-RU" sz="22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31.userapi.com/impg/Cn_bkDxvFg60nMi36x3To5T2bVahEFZ_-0915w/zVdaDwqE-Ws.jpg?size=442x604&amp;quality=96&amp;sign=017350bc04298c5f566a2270dc685632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083" y="1306737"/>
            <a:ext cx="1719391" cy="23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4565" t="24335" r="30000" b="23272"/>
          <a:stretch/>
        </p:blipFill>
        <p:spPr>
          <a:xfrm>
            <a:off x="6427249" y="3779326"/>
            <a:ext cx="5337057" cy="283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-565636" y="237797"/>
            <a:ext cx="1238657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Описание ресурсов, необходимых для внедрения практики</a:t>
            </a:r>
            <a:endParaRPr lang="ru-RU" sz="3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ic" panose="020B7200000000000000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75305" y="6443886"/>
            <a:ext cx="580021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7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7997" y="852041"/>
            <a:ext cx="8057322" cy="57260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2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ресурсы: </a:t>
            </a:r>
            <a:endParaRPr lang="ru-RU" sz="22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групп детей старшего дошкольного возраста;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детского сада;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и ученики МАОУ СОШ №100, отряд ЮИД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ОГИБДД 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 МВД России 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Нижнетагильское, отделения 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пропаганды ГИБДД МУ МВД «Нижнетагильское» майор Ксения Евгеньевна 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Парамонова;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«Телекон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первая негосударственная телекомпания в Свердловской 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Городского дворца 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и юношеского 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«ЕВРАЗ НТМК», начальник цеха «Коксохимическое производство» Беркутов Никита Александрович, помощь и содействие в организации открытых мероприятий </a:t>
            </a:r>
            <a:r>
              <a:rPr lang="ru-RU" sz="2200" dirty="0" err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характера. </a:t>
            </a:r>
            <a:endParaRPr lang="ru-RU" sz="22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Родительская общественность.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20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r="15531"/>
          <a:stretch/>
        </p:blipFill>
        <p:spPr>
          <a:xfrm>
            <a:off x="8408091" y="1271147"/>
            <a:ext cx="3412848" cy="23599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r="5456"/>
          <a:stretch/>
        </p:blipFill>
        <p:spPr>
          <a:xfrm>
            <a:off x="8408091" y="3715074"/>
            <a:ext cx="3432073" cy="24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35" y="-2446"/>
            <a:ext cx="1816765" cy="5657578"/>
          </a:xfrm>
          <a:prstGeom prst="rect">
            <a:avLst/>
          </a:prstGeom>
        </p:spPr>
      </p:pic>
      <p:pic>
        <p:nvPicPr>
          <p:cNvPr id="47" name="Picture 4" descr="http://www.infovia.net/cdn/6/2015/220/free-clip-art-borders-frames-elegant_16442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25786"/>
          <a:stretch/>
        </p:blipFill>
        <p:spPr bwMode="auto">
          <a:xfrm>
            <a:off x="9181" y="1125296"/>
            <a:ext cx="4182991" cy="57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535043" y="47778"/>
            <a:ext cx="9670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ic" panose="020B7200000000000000" pitchFamily="34" charset="0"/>
              </a:rPr>
              <a:t>Формы реализации воспитательной практики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ic" panose="020B7200000000000000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54985" y="6443886"/>
            <a:ext cx="580021" cy="687368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8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  <a:p>
            <a:endParaRPr lang="ru-RU" sz="1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ba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450" y="784205"/>
            <a:ext cx="11638716" cy="487313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3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  <a:r>
              <a:rPr lang="ru-RU" sz="23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2000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содержательную часть, организационную и </a:t>
            </a:r>
            <a:r>
              <a:rPr lang="ru-RU" sz="20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ресурсную.</a:t>
            </a:r>
            <a:endParaRPr lang="ru-RU" sz="28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ba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8677" y="1978968"/>
            <a:ext cx="3623998" cy="446491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проблемы, </a:t>
            </a:r>
            <a:endParaRPr lang="ru-RU" sz="22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выяснение 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мнения, </a:t>
            </a:r>
            <a:endParaRPr lang="ru-RU" sz="2200" dirty="0" smtClean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целей и задач, ожидаемые результаты, гипотезы, идеологические основания и принципы, изучение педагогической и методической литературы по данному направлению.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5290" y="1447590"/>
            <a:ext cx="3144888" cy="441146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000" i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Содержательная часть</a:t>
            </a:r>
            <a:endParaRPr lang="ru-RU" sz="28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bat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92753" y="1432665"/>
            <a:ext cx="3144888" cy="441146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000" i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часть</a:t>
            </a:r>
            <a:endParaRPr lang="ru-RU" sz="28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bat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02791" y="1447590"/>
            <a:ext cx="3144888" cy="441146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r>
              <a:rPr lang="ru-RU" sz="2000" i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Ресурсная часть</a:t>
            </a:r>
            <a:endParaRPr lang="ru-RU" sz="28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bat" pitchFamily="2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38815" y="1956594"/>
            <a:ext cx="3460689" cy="44872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команды, определение сроков, представление о последовательности действий, формулировка критериев оценки результативности проекта, распределение ролей, составление детальных графиков.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844935" y="1956594"/>
            <a:ext cx="3884203" cy="44872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(переквалификация) педагогического состава, материальные ресурсы (требуемые и имеющиеся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ресурсы: (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круга лиц, задействованных в </a:t>
            </a:r>
            <a:r>
              <a:rPr lang="ru-RU" sz="220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проекте, </a:t>
            </a:r>
            <a:r>
              <a:rPr lang="ru-RU" sz="2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возможности привлечения специалистов и социальных партеров для реализации проекта).</a:t>
            </a:r>
          </a:p>
        </p:txBody>
      </p:sp>
    </p:spTree>
    <p:extLst>
      <p:ext uri="{BB962C8B-B14F-4D97-AF65-F5344CB8AC3E}">
        <p14:creationId xmlns:p14="http://schemas.microsoft.com/office/powerpoint/2010/main" val="2415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6555</TotalTime>
  <Words>1221</Words>
  <Application>Microsoft Office PowerPoint</Application>
  <PresentationFormat>Широкоэкранный</PresentationFormat>
  <Paragraphs>164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Arbat</vt:lpstr>
      <vt:lpstr>Arial</vt:lpstr>
      <vt:lpstr>Benguiat</vt:lpstr>
      <vt:lpstr>Calibri</vt:lpstr>
      <vt:lpstr>Calibri Light</vt:lpstr>
      <vt:lpstr>Gotham Pro Black</vt:lpstr>
      <vt:lpstr>Romic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 Склюев</dc:creator>
  <cp:lastModifiedBy>Яна Телегина</cp:lastModifiedBy>
  <cp:revision>242</cp:revision>
  <cp:lastPrinted>2022-08-24T08:31:59Z</cp:lastPrinted>
  <dcterms:created xsi:type="dcterms:W3CDTF">2022-04-24T08:04:08Z</dcterms:created>
  <dcterms:modified xsi:type="dcterms:W3CDTF">2023-04-24T07:36:00Z</dcterms:modified>
</cp:coreProperties>
</file>