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72" r:id="rId9"/>
    <p:sldId id="273" r:id="rId10"/>
    <p:sldId id="271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5284C-86C3-B4E9-BA7A-265CCAB67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6D7708-37F9-081F-2C70-145933534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494722-F13B-7B91-2E78-D1918C81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7548-5466-4EEB-9E1F-8E38F19C31E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FA045-481A-769A-AEF6-237369F9F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67EAD8-6FC5-E312-29B7-8C97B5646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8BF1-C31F-4ABC-B731-AAC199A6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293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65FD0A-C536-A332-4DDA-667F84CEE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95F6DE-6E39-C978-0FAF-8AF473930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96442-5E01-0861-6E30-9D05CE6CC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7548-5466-4EEB-9E1F-8E38F19C31E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D61E1-45AC-2349-AEA2-5838B948A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6CC06F-E072-AC79-83A0-A41D35BB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8BF1-C31F-4ABC-B731-AAC199A6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61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14B116-0698-15DE-0B76-E11D125E8E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733638-8027-CBA0-9C3A-107C3A419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8EEFE-4CB7-9993-1C73-E91AE5F4F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7548-5466-4EEB-9E1F-8E38F19C31E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1ACD6-B9DB-A5ED-1ADD-BAA8610E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9A1327-3BE4-3653-4308-92975DBC9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8BF1-C31F-4ABC-B731-AAC199A6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57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C1D6F5-EB90-7023-CBA8-E628CAD61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72A26-A17E-BDFC-A408-B54088926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259793-3EBF-7E90-E3A5-0C924831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7548-5466-4EEB-9E1F-8E38F19C31E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4A9EEC-1652-3B8E-8233-31B4FB4C6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6E7FFC-3D92-DC6E-D758-0E3278AC8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8BF1-C31F-4ABC-B731-AAC199A6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17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7200B-F229-30F3-BFAF-94DA95ED2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886149-5561-5072-D21B-811A2DA7B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35749C-DF8B-849C-D1C1-8AB14248B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7548-5466-4EEB-9E1F-8E38F19C31E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409A8C-1373-3585-FEF2-76C383350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AC4B14-FECE-2FD4-3A52-1DEEA83C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8BF1-C31F-4ABC-B731-AAC199A6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026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92065-4593-1D21-EC68-6AB4C6FF0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330690-3A5A-5079-8CCF-9A4CB3CF0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38225A-D6CB-F0AE-18E1-966649F040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065847-0E12-75B5-49FC-77955D959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7548-5466-4EEB-9E1F-8E38F19C31E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E32BDE-8691-5C0A-A351-66DDE113B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3F38C2-D8F7-1532-486B-1E30BBBC8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8BF1-C31F-4ABC-B731-AAC199A6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8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1C2A5-39C0-C04A-14B3-243C67821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2A518C-4203-2423-C007-06262DD9B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195178-C5C3-C5F6-F105-3BF83944C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C2BF7F7-028B-7DE3-4AAF-5FE523B3B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41C6B8E-8C2B-3DAA-4DF8-F7C870922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BEFB5D-802B-3116-CC74-35D79B736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7548-5466-4EEB-9E1F-8E38F19C31E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78BB42-A053-C95B-56CB-8F9375CC8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6F70CE-E4E6-B682-73EA-10E738D5B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8BF1-C31F-4ABC-B731-AAC199A6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887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88CA7E-B7B0-FA52-9762-D3E3E9B8D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5B745B4-F410-B8BD-4218-FFBEEF8B0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7548-5466-4EEB-9E1F-8E38F19C31E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7BEEC-7F71-C48B-BA25-2C5C3CC68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450887-6E3D-7C62-3194-7B4ED244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8BF1-C31F-4ABC-B731-AAC199A6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803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F2DDCE-B97B-BB3B-DC6A-C16C44612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7548-5466-4EEB-9E1F-8E38F19C31E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195705-1CB9-CD17-5F98-4008E28B7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E0C167-30A6-2896-3FFF-8990105B2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8BF1-C31F-4ABC-B731-AAC199A6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42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67C70-466E-4C26-0432-FA36672A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9E5BCD-9ABF-A861-EBA8-F4522DB48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07DD8C-EADE-6A7A-7363-1F2F64E28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71485B-5B7F-5C94-F012-E81E07C6B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7548-5466-4EEB-9E1F-8E38F19C31E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4E1654-A0EA-59F4-C030-544B0514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174534-36B4-A60C-B8A3-FA43CDBF3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8BF1-C31F-4ABC-B731-AAC199A6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99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3D3C0-7842-6BC3-587C-A2A23616B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21A091C-068E-64D1-22EE-A5CE172D2C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AE26FD-515E-7C94-0633-44C7737AA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B87E50-500F-21AD-4ED0-B6290D5DF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E7548-5466-4EEB-9E1F-8E38F19C31E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7E7C3-89E3-5E73-AF99-13B449262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4A0408-6025-6149-210A-68631148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8BF1-C31F-4ABC-B731-AAC199A6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2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C8242-8BB6-7BCF-E4F0-ACEBE1BB6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7C2FD4-5697-2910-669E-699162BDF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ADE72-DF01-89FA-1DE8-F2FDADEA1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E7548-5466-4EEB-9E1F-8E38F19C31E9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35CB47-E471-D0B5-9768-7BB6B9864D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D24759-B5AC-929C-54B9-D4651D538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8BF1-C31F-4ABC-B731-AAC199A69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86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latin typeface="Croogla"/>
              </a:rPr>
              <a:t>Школа Подготовки Наставников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888BEF-42E3-F4A3-F394-2ECC216F2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680" y="3495357"/>
            <a:ext cx="9692640" cy="224028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Croogla"/>
              </a:rPr>
              <a:t>ОН «Журавли»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DC4DC0-843D-2411-6F86-1E3A90D98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75" y="4355072"/>
            <a:ext cx="1380565" cy="13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65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80" y="2001519"/>
            <a:ext cx="8778240" cy="1254443"/>
          </a:xfrm>
        </p:spPr>
        <p:txBody>
          <a:bodyPr>
            <a:normAutofit/>
          </a:bodyPr>
          <a:lstStyle/>
          <a:p>
            <a:r>
              <a:rPr lang="ru-RU" sz="5400" dirty="0">
                <a:latin typeface="Croogla"/>
              </a:rPr>
              <a:t>Практический блок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2418080" y="3429000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918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121919"/>
            <a:ext cx="8778240" cy="125444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Croogla"/>
              </a:rPr>
              <a:t>Содержание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42240" y="142208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A95AA66A-4524-D97A-F896-4C0AF6052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6480" y="1823878"/>
            <a:ext cx="7244080" cy="3210244"/>
          </a:xfrm>
        </p:spPr>
        <p:txBody>
          <a:bodyPr>
            <a:normAutofit fontScale="925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/>
              <a:t>Организация режимных моментов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>
                <a:latin typeface="Croogla"/>
              </a:rPr>
              <a:t>Технология проведения игр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>
                <a:latin typeface="Croogla"/>
              </a:rPr>
              <a:t>Технология проведения ОД и КТД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>
                <a:latin typeface="Croogla"/>
              </a:rPr>
              <a:t>Технология сопровождения участников на мероприятиях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>
                <a:latin typeface="Croogla"/>
              </a:rPr>
              <a:t>Технология сопровождения участников в рамках образовательной программы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>
                <a:latin typeface="Croogla"/>
              </a:rPr>
              <a:t>Танцевальный практикум (значение танцев для участников профильной смены, сопровождение на дискотеке)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</p:txBody>
      </p:sp>
    </p:spTree>
    <p:extLst>
      <p:ext uri="{BB962C8B-B14F-4D97-AF65-F5344CB8AC3E}">
        <p14:creationId xmlns:p14="http://schemas.microsoft.com/office/powerpoint/2010/main" val="773680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121919"/>
            <a:ext cx="8778240" cy="125444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Croogla"/>
              </a:rPr>
              <a:t>Акценты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42240" y="142208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6A354E-1AFF-DEED-9DE8-3102C03CB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839" y="1823878"/>
            <a:ext cx="5424150" cy="4227298"/>
          </a:xfrm>
        </p:spPr>
        <p:txBody>
          <a:bodyPr>
            <a:normAutofit/>
          </a:bodyPr>
          <a:lstStyle/>
          <a:p>
            <a:pPr algn="l"/>
            <a:r>
              <a:rPr lang="ru-RU" sz="1900" dirty="0"/>
              <a:t>До момента приезда на смену все дети, как правило, имели личное пространство (при условии отсутствия братьев и сестер). Вынужденное нарушение этого пространство может создать для ребенка дискомфортную обстановку, что необходимо учитывать при прохождении </a:t>
            </a:r>
            <a:r>
              <a:rPr lang="ru-RU" sz="1900" dirty="0" err="1"/>
              <a:t>орг.периода</a:t>
            </a:r>
            <a:r>
              <a:rPr lang="ru-RU" sz="1900" dirty="0"/>
              <a:t>. </a:t>
            </a:r>
          </a:p>
          <a:p>
            <a:pPr algn="l"/>
            <a:br>
              <a:rPr lang="ru-RU" dirty="0"/>
            </a:b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3C97D0-BBFC-2016-AF99-8A456193D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967" y="1616056"/>
            <a:ext cx="5829925" cy="3861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3339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121919"/>
            <a:ext cx="8778240" cy="125444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Croogla"/>
              </a:rPr>
              <a:t>Акценты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42240" y="142208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6A354E-1AFF-DEED-9DE8-3102C03CB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839" y="1823878"/>
            <a:ext cx="5424150" cy="4227298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900" dirty="0"/>
              <a:t>В одну и ту же игру всегда можно играть по-разному, можно соединять несколько игр, а можно предоставить участникам возможность самостоятельно выбирать, какую игру провести в данный момент. </a:t>
            </a:r>
          </a:p>
          <a:p>
            <a:pPr algn="l"/>
            <a:r>
              <a:rPr lang="ru-RU" sz="1900" dirty="0"/>
              <a:t>Отрядные дела (ОД) и коллективные творческие дела (КТД) позволяют участникам смены развить навыки командного взаимодействия в случае, если наставник смог найти подходящую мотивацию для каждого члена коллектива и грамотно организовал процесс: распределил обязанности, обозначил ТЗ и проконтролировал процесс, принимая непосредственное участие в каждом этапе реализации. </a:t>
            </a:r>
          </a:p>
          <a:p>
            <a:pPr algn="l"/>
            <a:br>
              <a:rPr lang="ru-RU" dirty="0"/>
            </a:b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613320-AE4E-9438-0B57-26D2DFA5E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18" y="1586182"/>
            <a:ext cx="5810922" cy="3849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2104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121919"/>
            <a:ext cx="8778240" cy="125444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Croogla"/>
              </a:rPr>
              <a:t>Акценты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42240" y="142208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6A354E-1AFF-DEED-9DE8-3102C03CB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839" y="1823878"/>
            <a:ext cx="5424150" cy="4227298"/>
          </a:xfrm>
        </p:spPr>
        <p:txBody>
          <a:bodyPr>
            <a:normAutofit/>
          </a:bodyPr>
          <a:lstStyle/>
          <a:p>
            <a:pPr algn="l"/>
            <a:r>
              <a:rPr lang="ru-RU" sz="1900" dirty="0"/>
              <a:t>Массовые мероприятия имеют свою технологию проведения, цели и задачи. Основная работа наставников при сопровождении заключается в том, чтобы подготовить отряд к активности, научить их культуре демонстрации эмоций и поддержке других отрядов, создать условия для формирования доброжелательной атмосферы, в которой не страшно выходить на сцену и взаимодействовать с ведущим. </a:t>
            </a:r>
          </a:p>
          <a:p>
            <a:pPr algn="l"/>
            <a:br>
              <a:rPr lang="ru-RU" dirty="0"/>
            </a:b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CD6220-E713-91F1-F0DC-DFAFE87CA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046" y="1675225"/>
            <a:ext cx="5677909" cy="3760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974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121919"/>
            <a:ext cx="8778240" cy="125444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Croogla"/>
              </a:rPr>
              <a:t>Акценты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42240" y="142208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6A354E-1AFF-DEED-9DE8-3102C03CB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839" y="1823878"/>
            <a:ext cx="5424150" cy="4227298"/>
          </a:xfrm>
        </p:spPr>
        <p:txBody>
          <a:bodyPr>
            <a:normAutofit/>
          </a:bodyPr>
          <a:lstStyle/>
          <a:p>
            <a:pPr algn="l"/>
            <a:r>
              <a:rPr lang="ru-RU" sz="1900" dirty="0"/>
              <a:t>Работа тьютора и педагога в процессе реализации образовательной программы имеет свою специфику. </a:t>
            </a:r>
          </a:p>
          <a:p>
            <a:pPr algn="l"/>
            <a:r>
              <a:rPr lang="ru-RU" sz="1900" dirty="0"/>
              <a:t>Тьютор всегда должен думать о том, как сохранить мотивацию команды, обеспечить выполнение всех заданий и реализацию итогового проекта, способствовать развитию навыков рефлексии. </a:t>
            </a:r>
          </a:p>
          <a:p>
            <a:pPr algn="l"/>
            <a:r>
              <a:rPr lang="ru-RU" sz="1900" dirty="0"/>
              <a:t>Руководитель направления, в свою очередь, поддерживает не только участников-детей, но и тьюторов, может оказывать необходимую консультативную помощь. </a:t>
            </a:r>
          </a:p>
          <a:p>
            <a:pPr algn="l"/>
            <a:br>
              <a:rPr lang="ru-RU" dirty="0"/>
            </a:b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139A81-9292-D4AC-80AC-A1F1AE248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25" y="1891557"/>
            <a:ext cx="5872720" cy="3890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6439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121919"/>
            <a:ext cx="8778240" cy="125444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Croogla"/>
              </a:rPr>
              <a:t>Акценты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42240" y="142208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6A354E-1AFF-DEED-9DE8-3102C03CB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839" y="1823878"/>
            <a:ext cx="5424150" cy="4227298"/>
          </a:xfrm>
        </p:spPr>
        <p:txBody>
          <a:bodyPr>
            <a:normAutofit/>
          </a:bodyPr>
          <a:lstStyle/>
          <a:p>
            <a:pPr algn="l"/>
            <a:r>
              <a:rPr lang="ru-RU" sz="1900" dirty="0"/>
              <a:t>Танцевальная подготовка важна для наставников, поскольку это еще одна форма взаимодействия с участниками, способ повысить эффективность досуговой программы, способ продемонстрировать, что не обязательно уметь танцевать, чтобы делать это с удовольствием (в случае, если наставник плохо двигается). </a:t>
            </a:r>
          </a:p>
          <a:p>
            <a:pPr algn="l"/>
            <a:br>
              <a:rPr lang="ru-RU" dirty="0"/>
            </a:b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0781D6-85D6-291A-7203-B42903ABD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05544"/>
            <a:ext cx="5821307" cy="38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24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121919"/>
            <a:ext cx="10024334" cy="125444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Croogla"/>
              </a:rPr>
              <a:t>Проблемы освоения программы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42240" y="142208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A95AA66A-4524-D97A-F896-4C0AF6052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6480" y="1823878"/>
            <a:ext cx="9361544" cy="3210244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ru-RU" sz="2000" dirty="0"/>
              <a:t>Нежелание проходить танцевальную подготовку. </a:t>
            </a:r>
          </a:p>
          <a:p>
            <a:pPr marL="342900" indent="-342900" algn="l">
              <a:buFontTx/>
              <a:buChar char="-"/>
            </a:pPr>
            <a:r>
              <a:rPr lang="ru-RU" sz="2000" dirty="0"/>
              <a:t>Впечатлительность, которая мешает сосредоточиться на соблюдении правил в рамках мероприятия. </a:t>
            </a:r>
          </a:p>
          <a:p>
            <a:pPr marL="342900" indent="-342900" algn="l">
              <a:buFontTx/>
              <a:buChar char="-"/>
            </a:pPr>
            <a:r>
              <a:rPr lang="ru-RU" sz="2000" dirty="0"/>
              <a:t>Неумение проводить игры</a:t>
            </a:r>
            <a:r>
              <a:rPr lang="en-US" sz="2000" dirty="0"/>
              <a:t>/</a:t>
            </a:r>
            <a:r>
              <a:rPr lang="ru-RU" sz="2000" dirty="0"/>
              <a:t>ОД</a:t>
            </a:r>
            <a:r>
              <a:rPr lang="en-US" sz="2000" dirty="0"/>
              <a:t>/</a:t>
            </a:r>
            <a:r>
              <a:rPr lang="ru-RU" sz="2000" dirty="0"/>
              <a:t>КТД.</a:t>
            </a:r>
            <a:endParaRPr lang="en-US" sz="2000" dirty="0"/>
          </a:p>
          <a:p>
            <a:pPr marL="342900" indent="-342900" algn="l">
              <a:buFontTx/>
              <a:buChar char="-"/>
            </a:pPr>
            <a:endParaRPr lang="ru-RU" sz="2000" dirty="0"/>
          </a:p>
          <a:p>
            <a:pPr marL="342900" indent="-342900" algn="l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320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121919"/>
            <a:ext cx="10024334" cy="125444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Croogla"/>
              </a:rPr>
              <a:t>Пути решения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42240" y="142208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A95AA66A-4524-D97A-F896-4C0AF6052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6480" y="1823878"/>
            <a:ext cx="9370508" cy="3210244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ru-RU" sz="1900" dirty="0"/>
              <a:t>Помощь в решении личных проблем наставников, связанных в самооценкой и индивидуальными особенностями. </a:t>
            </a:r>
          </a:p>
          <a:p>
            <a:pPr marL="342900" indent="-342900" algn="l">
              <a:buFontTx/>
              <a:buChar char="-"/>
            </a:pPr>
            <a:r>
              <a:rPr lang="ru-RU" sz="1900" dirty="0"/>
              <a:t>Разработка алгоритмов проведения игр</a:t>
            </a:r>
            <a:r>
              <a:rPr lang="en-US" sz="1900" dirty="0"/>
              <a:t>/</a:t>
            </a:r>
            <a:r>
              <a:rPr lang="ru-RU" sz="1900" dirty="0"/>
              <a:t>КТД</a:t>
            </a:r>
            <a:r>
              <a:rPr lang="en-US" sz="1900" dirty="0"/>
              <a:t>/</a:t>
            </a:r>
            <a:r>
              <a:rPr lang="ru-RU" sz="1900" dirty="0"/>
              <a:t>ОД, создание «Папки наставника» с играми и вариантами времяпрепровождения. </a:t>
            </a:r>
          </a:p>
          <a:p>
            <a:pPr marL="342900" indent="-342900" algn="l">
              <a:buFontTx/>
              <a:buChar char="-"/>
            </a:pPr>
            <a:endParaRPr lang="ru-RU" dirty="0"/>
          </a:p>
          <a:p>
            <a:pPr marL="342900" indent="-342900" algn="l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685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80" y="2001519"/>
            <a:ext cx="8778240" cy="1254443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roogla"/>
              </a:rPr>
              <a:t>Организаторская деятельность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2418080" y="3429000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440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37360" y="253999"/>
            <a:ext cx="8778240" cy="125444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Croogla"/>
              </a:rPr>
              <a:t>План занятий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888BEF-42E3-F4A3-F394-2ECC216F2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6480" y="1823878"/>
            <a:ext cx="7244080" cy="3210244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1900" dirty="0">
                <a:latin typeface="Croogla"/>
              </a:rPr>
              <a:t>Теоретический блок: обучение и воспитание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1900" dirty="0">
                <a:latin typeface="Croogla"/>
              </a:rPr>
              <a:t>Практический блок: игры, КТД, ОД, сопровождение мероприятий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1900" dirty="0">
                <a:latin typeface="Croogla"/>
              </a:rPr>
              <a:t>Блок «организаторская деятельность»: работа с заявками, отрядными списками, инструктажами по ТБ,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1900" dirty="0">
                <a:latin typeface="Croogla"/>
              </a:rPr>
              <a:t>Блок «Самоподготовка»: подготовка личности потенциального наставника к новой роли, взаимодействие с командой наставников, иерархия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sz="1900" dirty="0">
              <a:latin typeface="Croogl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93040" y="150844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219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121919"/>
            <a:ext cx="8778240" cy="125444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Croogla"/>
              </a:rPr>
              <a:t>Содержание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42240" y="142208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A95AA66A-4524-D97A-F896-4C0AF6052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6480" y="1823878"/>
            <a:ext cx="7244080" cy="3210244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/>
              <a:t>Разработка программы смены профильного лагеря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>
                <a:latin typeface="Croogla"/>
              </a:rPr>
              <a:t>Разработка образовательной программы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>
                <a:latin typeface="Croogla"/>
              </a:rPr>
              <a:t>Разработка досуговой программы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>
                <a:latin typeface="Croogla"/>
              </a:rPr>
              <a:t>Разработка плана дня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>
                <a:latin typeface="Croogla"/>
              </a:rPr>
              <a:t>Создание алгоритма эвакуации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>
                <a:latin typeface="Croogla"/>
              </a:rPr>
              <a:t>Разбор инструктажей ТБ </a:t>
            </a:r>
          </a:p>
          <a:p>
            <a:pPr algn="l"/>
            <a:endParaRPr lang="ru-RU" sz="2100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</p:txBody>
      </p:sp>
    </p:spTree>
    <p:extLst>
      <p:ext uri="{BB962C8B-B14F-4D97-AF65-F5344CB8AC3E}">
        <p14:creationId xmlns:p14="http://schemas.microsoft.com/office/powerpoint/2010/main" val="1524955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80" y="2001519"/>
            <a:ext cx="8778240" cy="1254443"/>
          </a:xfrm>
        </p:spPr>
        <p:txBody>
          <a:bodyPr>
            <a:normAutofit/>
          </a:bodyPr>
          <a:lstStyle/>
          <a:p>
            <a:r>
              <a:rPr lang="ru-RU" dirty="0">
                <a:latin typeface="Croogla"/>
              </a:rPr>
              <a:t>Самоподготовка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2418080" y="3429000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451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121919"/>
            <a:ext cx="8778240" cy="125444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Croogla"/>
              </a:rPr>
              <a:t>Содержание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42240" y="142208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A95AA66A-4524-D97A-F896-4C0AF6052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6480" y="1823878"/>
            <a:ext cx="7244080" cy="3210244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/>
              <a:t>Формирование осознанности будущего наставника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>
                <a:latin typeface="Croogla"/>
              </a:rPr>
              <a:t>Формирование карты компетенций </a:t>
            </a:r>
            <a:r>
              <a:rPr lang="ru-RU" sz="2100" dirty="0" err="1">
                <a:latin typeface="Croogla"/>
              </a:rPr>
              <a:t>медиапедагога</a:t>
            </a:r>
            <a:endParaRPr lang="ru-RU" sz="2100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>
                <a:latin typeface="Croogla"/>
              </a:rPr>
              <a:t>Методика оценки 360*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>
                <a:latin typeface="Croogla"/>
              </a:rPr>
              <a:t>Образ наставника в </a:t>
            </a:r>
            <a:r>
              <a:rPr lang="ru-RU" sz="2100" dirty="0" err="1">
                <a:latin typeface="Croogla"/>
              </a:rPr>
              <a:t>соц.сетях</a:t>
            </a:r>
            <a:endParaRPr lang="ru-RU" sz="2100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>
                <a:latin typeface="Croogla"/>
              </a:rPr>
              <a:t>Взаимодействие с напарником и командой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100" dirty="0">
                <a:latin typeface="Croogla"/>
              </a:rPr>
              <a:t>Соблюдение иерархии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</p:txBody>
      </p:sp>
    </p:spTree>
    <p:extLst>
      <p:ext uri="{BB962C8B-B14F-4D97-AF65-F5344CB8AC3E}">
        <p14:creationId xmlns:p14="http://schemas.microsoft.com/office/powerpoint/2010/main" val="3337611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121919"/>
            <a:ext cx="8778240" cy="125444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Croogla"/>
              </a:rPr>
              <a:t>Акценты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42240" y="142208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6A354E-1AFF-DEED-9DE8-3102C03CB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839" y="1823878"/>
            <a:ext cx="5424150" cy="422729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1900" dirty="0"/>
              <a:t>Наставник – человек, который должен:</a:t>
            </a:r>
          </a:p>
          <a:p>
            <a:pPr marL="342900" indent="-342900" algn="l">
              <a:buFontTx/>
              <a:buChar char="-"/>
            </a:pPr>
            <a:r>
              <a:rPr lang="ru-RU" sz="1900" dirty="0"/>
              <a:t>Знать себя (включая потребности, страхи, зоны риска).</a:t>
            </a:r>
          </a:p>
          <a:p>
            <a:pPr marL="342900" indent="-342900" algn="l">
              <a:buFontTx/>
              <a:buChar char="-"/>
            </a:pPr>
            <a:r>
              <a:rPr lang="ru-RU" sz="1900" dirty="0"/>
              <a:t>Обладать способностью к самоконтролю и саморегуляции.</a:t>
            </a:r>
          </a:p>
          <a:p>
            <a:pPr marL="342900" indent="-342900" algn="l">
              <a:buFontTx/>
              <a:buChar char="-"/>
            </a:pPr>
            <a:r>
              <a:rPr lang="ru-RU" sz="1900" dirty="0"/>
              <a:t>В идеале – понимать себя. </a:t>
            </a:r>
          </a:p>
          <a:p>
            <a:pPr marL="342900" indent="-342900" algn="l">
              <a:buFontTx/>
              <a:buChar char="-"/>
            </a:pPr>
            <a:r>
              <a:rPr lang="ru-RU" sz="1900" dirty="0"/>
              <a:t>Стремиться к непрерывному повышению собственного уровня культуры. </a:t>
            </a:r>
          </a:p>
          <a:p>
            <a:pPr marL="342900" indent="-342900" algn="l">
              <a:buFontTx/>
              <a:buChar char="-"/>
            </a:pPr>
            <a:r>
              <a:rPr lang="ru-RU" sz="1900" dirty="0"/>
              <a:t>Не обязательно должен быть лидером, но не должен бояться ответственности. </a:t>
            </a:r>
          </a:p>
          <a:p>
            <a:pPr marL="342900" indent="-342900" algn="l">
              <a:buFontTx/>
              <a:buChar char="-"/>
            </a:pPr>
            <a:r>
              <a:rPr lang="ru-RU" sz="1900" dirty="0"/>
              <a:t>Стремиться к осуществлению эффективной коммуникации со всеми участниками проекта.</a:t>
            </a:r>
          </a:p>
          <a:p>
            <a:pPr algn="l"/>
            <a:r>
              <a:rPr lang="ru-RU" sz="1900" dirty="0"/>
              <a:t>Наставник всегда воспринимается как наставник не потому, что это специфика деятельности, а только в силу особенностей детского восприятия. </a:t>
            </a:r>
          </a:p>
          <a:p>
            <a:pPr algn="l"/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348334-9DB2-2408-25EB-431979C14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95" y="1582271"/>
            <a:ext cx="5432610" cy="407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333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80" y="2001519"/>
            <a:ext cx="8778240" cy="1254443"/>
          </a:xfrm>
        </p:spPr>
        <p:txBody>
          <a:bodyPr>
            <a:normAutofit/>
          </a:bodyPr>
          <a:lstStyle/>
          <a:p>
            <a:r>
              <a:rPr lang="ru-RU" sz="5400" dirty="0">
                <a:latin typeface="Croogla"/>
              </a:rPr>
              <a:t>Теоретический блок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2418080" y="3429000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544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121919"/>
            <a:ext cx="8778240" cy="125444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Croogla"/>
              </a:rPr>
              <a:t>Содержание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42240" y="142208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A95AA66A-4524-D97A-F896-4C0AF6052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6480" y="1823878"/>
            <a:ext cx="7244080" cy="3210244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1900" dirty="0"/>
              <a:t>Особенности смен профильной направленности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1900" dirty="0">
                <a:latin typeface="Croogla"/>
              </a:rPr>
              <a:t>Основы работы наставника, тьютора, руководителя направления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1900" dirty="0">
                <a:latin typeface="Croogla"/>
              </a:rPr>
              <a:t>Основы возрастной психологии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1900" dirty="0">
                <a:latin typeface="Croogla"/>
              </a:rPr>
              <a:t>Особенности восприятия информации представителями различных возрастных групп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</p:txBody>
      </p:sp>
    </p:spTree>
    <p:extLst>
      <p:ext uri="{BB962C8B-B14F-4D97-AF65-F5344CB8AC3E}">
        <p14:creationId xmlns:p14="http://schemas.microsoft.com/office/powerpoint/2010/main" val="1249862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121919"/>
            <a:ext cx="8778240" cy="125444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Croogla"/>
              </a:rPr>
              <a:t>Акценты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42240" y="142208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6A354E-1AFF-DEED-9DE8-3102C03CB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839" y="1823878"/>
            <a:ext cx="5424150" cy="4227298"/>
          </a:xfrm>
        </p:spPr>
        <p:txBody>
          <a:bodyPr>
            <a:normAutofit/>
          </a:bodyPr>
          <a:lstStyle/>
          <a:p>
            <a:pPr algn="l"/>
            <a:r>
              <a:rPr lang="ru-RU" sz="1900" dirty="0"/>
              <a:t>Нельзя просто добавить к обычному расписанию лагеря профильную программу, для эффективной реализации необходимо создавать уникальную план-сетку, которая учитывала бы все особенности реализации образовательной программы и помогала сбалансировать нагрузку.</a:t>
            </a:r>
          </a:p>
          <a:p>
            <a:pPr algn="l"/>
            <a:r>
              <a:rPr lang="ru-RU" sz="1900" dirty="0"/>
              <a:t>Досуговая программа, находясь в связке с образовательной, помогает сформировать общее представление о сути профессиональной деятельности и позволяет обеспечить отдых детей без выхода из образовательного процесса.  </a:t>
            </a:r>
          </a:p>
          <a:p>
            <a:pPr algn="l"/>
            <a:br>
              <a:rPr lang="ru-RU" dirty="0"/>
            </a:b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E2CB21-06A2-C3B2-D685-095673601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28" y="1705769"/>
            <a:ext cx="5850000" cy="390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702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121919"/>
            <a:ext cx="8778240" cy="125444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Croogla"/>
              </a:rPr>
              <a:t>Акценты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42240" y="142208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6A354E-1AFF-DEED-9DE8-3102C03CB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839" y="1823877"/>
            <a:ext cx="5298644" cy="432425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000" dirty="0"/>
              <a:t>Наставник – не просто вожатый. Его задача – создать условия для отдыха и обучения детей, помочь каждому ребенку сформировать и развить навыки работы в коллективе, навыки совместной бытовой деятельности, коммуникативные навыки, критическое мышление. Кроме того, важная задача работы наставника – мотивация участников смены к рефлексии. </a:t>
            </a:r>
          </a:p>
          <a:p>
            <a:pPr algn="l"/>
            <a:r>
              <a:rPr lang="ru-RU" sz="2000" dirty="0"/>
              <a:t>Наставники из той же профильной сферы способны понять состояние ребенка, оказавшегося в этой сфере впервые, и поддержать его мотивацию на должном уровне. </a:t>
            </a:r>
          </a:p>
          <a:p>
            <a:pPr algn="l"/>
            <a:br>
              <a:rPr lang="ru-RU" dirty="0"/>
            </a:b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8A4E59-5037-A10B-B919-4DFABA013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29" y="1603835"/>
            <a:ext cx="5848376" cy="387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7109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121919"/>
            <a:ext cx="8778240" cy="125444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Croogla"/>
              </a:rPr>
              <a:t>Акценты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42240" y="142208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6A354E-1AFF-DEED-9DE8-3102C03CB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838" y="1823877"/>
            <a:ext cx="5562535" cy="4324257"/>
          </a:xfrm>
        </p:spPr>
        <p:txBody>
          <a:bodyPr>
            <a:normAutofit/>
          </a:bodyPr>
          <a:lstStyle/>
          <a:p>
            <a:pPr algn="l"/>
            <a:br>
              <a:rPr lang="ru-RU" dirty="0"/>
            </a:b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AE7332-A6D4-F1E2-EE0E-B051CF4AA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29" y="1656062"/>
            <a:ext cx="5848376" cy="389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A5AAEEF4-3360-A77B-BADC-7F506AD9F8F1}"/>
              </a:ext>
            </a:extLst>
          </p:cNvPr>
          <p:cNvSpPr txBox="1">
            <a:spLocks/>
          </p:cNvSpPr>
          <p:nvPr/>
        </p:nvSpPr>
        <p:spPr>
          <a:xfrm>
            <a:off x="420838" y="1656062"/>
            <a:ext cx="5675162" cy="5201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700" dirty="0"/>
              <a:t>В рамках смен проекта существует несколько ступеней:</a:t>
            </a:r>
          </a:p>
          <a:p>
            <a:pPr marL="457200" indent="-457200" algn="l">
              <a:buAutoNum type="arabicPeriod"/>
            </a:pPr>
            <a:r>
              <a:rPr lang="ru-RU" sz="2700" dirty="0"/>
              <a:t>Руководители смены, чья основная задача заключается в создании условий для всех участников процесса с целью достижения наиболее эффективного результата. </a:t>
            </a:r>
          </a:p>
          <a:p>
            <a:pPr marL="457200" indent="-457200" algn="l">
              <a:buAutoNum type="arabicPeriod"/>
            </a:pPr>
            <a:r>
              <a:rPr lang="ru-RU" sz="2700" dirty="0"/>
              <a:t>Руководители направлений – педагоги, работающие в рамках образовательной программы. Их основная задача – создание актуальной, эффективной и доступной для участников образовательной программы. </a:t>
            </a:r>
          </a:p>
          <a:p>
            <a:pPr marL="457200" indent="-457200" algn="l">
              <a:buAutoNum type="arabicPeriod"/>
            </a:pPr>
            <a:r>
              <a:rPr lang="ru-RU" sz="2700" dirty="0"/>
              <a:t>Тьюторы – сопровождающие для команд уровня «Начинающие». Они помогают командам освоить образовательную программу, разработать и реализовать проект, представить его в рамках </a:t>
            </a:r>
            <a:r>
              <a:rPr lang="ru-RU" sz="2700" dirty="0" err="1"/>
              <a:t>МедиаФеста</a:t>
            </a:r>
            <a:r>
              <a:rPr lang="ru-RU" sz="2700" dirty="0"/>
              <a:t> для членов жюри. </a:t>
            </a:r>
          </a:p>
          <a:p>
            <a:pPr marL="457200" indent="-457200" algn="l">
              <a:buAutoNum type="arabicPeriod"/>
            </a:pPr>
            <a:r>
              <a:rPr lang="ru-RU" sz="2700" dirty="0"/>
              <a:t>Наставники – направляющие отрядов, которые создают необходимые условия для отдыха участников (в т.ч. От образовательной программы) и развития их социальных компетенций. </a:t>
            </a:r>
          </a:p>
          <a:p>
            <a:pPr algn="l"/>
            <a:endParaRPr lang="ru-RU" dirty="0">
              <a:latin typeface="Croogl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dirty="0">
              <a:latin typeface="Croogla"/>
            </a:endParaRPr>
          </a:p>
        </p:txBody>
      </p:sp>
    </p:spTree>
    <p:extLst>
      <p:ext uri="{BB962C8B-B14F-4D97-AF65-F5344CB8AC3E}">
        <p14:creationId xmlns:p14="http://schemas.microsoft.com/office/powerpoint/2010/main" val="1330942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121919"/>
            <a:ext cx="10024334" cy="125444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Croogla"/>
              </a:rPr>
              <a:t>Проблемы освоения программы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42240" y="142208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A95AA66A-4524-D97A-F896-4C0AF6052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6480" y="1823878"/>
            <a:ext cx="9361544" cy="3210244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ru-RU" sz="2000" dirty="0"/>
              <a:t>Трудности в понимании разницы между «тьютор» и «наставник», трудности совмещения в рамках смены.</a:t>
            </a:r>
          </a:p>
          <a:p>
            <a:pPr marL="342900" indent="-342900" algn="l">
              <a:buFontTx/>
              <a:buChar char="-"/>
            </a:pPr>
            <a:r>
              <a:rPr lang="ru-RU" sz="2000" dirty="0"/>
              <a:t>Проблемы соблюдения иерархии (при условии близкого возраста внутри команды наставников). </a:t>
            </a:r>
          </a:p>
          <a:p>
            <a:pPr marL="342900" indent="-342900" algn="l">
              <a:buFontTx/>
              <a:buChar char="-"/>
            </a:pPr>
            <a:r>
              <a:rPr lang="ru-RU" sz="2000" dirty="0"/>
              <a:t>Сложности при использовании знаний об особенностях возрастной психологии в рамках смены. </a:t>
            </a:r>
          </a:p>
          <a:p>
            <a:pPr marL="342900" indent="-342900" algn="l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19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74209-275D-A6ED-A9FE-F37DB54F5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121919"/>
            <a:ext cx="10024334" cy="1254443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Croogla"/>
              </a:rPr>
              <a:t>Пути решения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A5645-BD55-8B96-8E12-B6258050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5477435"/>
            <a:ext cx="1380565" cy="138056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4EB692-1094-836C-2684-F756200FDBA9}"/>
              </a:ext>
            </a:extLst>
          </p:cNvPr>
          <p:cNvCxnSpPr/>
          <p:nvPr/>
        </p:nvCxnSpPr>
        <p:spPr>
          <a:xfrm>
            <a:off x="142240" y="1422082"/>
            <a:ext cx="66751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A95AA66A-4524-D97A-F896-4C0AF6052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6480" y="1823878"/>
            <a:ext cx="5130203" cy="3210244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Tx/>
              <a:buChar char="-"/>
            </a:pPr>
            <a:r>
              <a:rPr lang="ru-RU" dirty="0"/>
              <a:t>Проведение кейсов, разбор педагогических ситуаций. </a:t>
            </a:r>
          </a:p>
          <a:p>
            <a:pPr marL="342900" indent="-342900" algn="l">
              <a:buFontTx/>
              <a:buChar char="-"/>
            </a:pPr>
            <a:r>
              <a:rPr lang="ru-RU" dirty="0"/>
              <a:t>Проведение тренингов для членов команды (для погружения в разные формы взаимодействия и смены ролей внутри команды). </a:t>
            </a:r>
          </a:p>
          <a:p>
            <a:pPr marL="342900" indent="-342900" algn="l">
              <a:buFontTx/>
              <a:buChar char="-"/>
            </a:pPr>
            <a:r>
              <a:rPr lang="ru-RU" dirty="0"/>
              <a:t>Практические занятия в рамках мероприятий проекта (встречи с детьми, проведение мастер-классов, сопровождение при работе на городских площадках). </a:t>
            </a:r>
          </a:p>
          <a:p>
            <a:pPr marL="342900" indent="-342900" algn="l">
              <a:buFontTx/>
              <a:buChar char="-"/>
            </a:pPr>
            <a:endParaRPr lang="ru-RU" dirty="0"/>
          </a:p>
          <a:p>
            <a:pPr marL="342900" indent="-342900" algn="l">
              <a:buFontTx/>
              <a:buChar char="-"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BF5BE3-DADD-B581-AE53-A4C1180F2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83" y="1603835"/>
            <a:ext cx="5848376" cy="387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89594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968</Words>
  <Application>Microsoft Office PowerPoint</Application>
  <PresentationFormat>Широкоэкранный</PresentationFormat>
  <Paragraphs>98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Croogla</vt:lpstr>
      <vt:lpstr>Тема Office</vt:lpstr>
      <vt:lpstr>Школа Подготовки Наставников</vt:lpstr>
      <vt:lpstr>План занятий</vt:lpstr>
      <vt:lpstr>Теоретический блок</vt:lpstr>
      <vt:lpstr>Содержание</vt:lpstr>
      <vt:lpstr>Акценты</vt:lpstr>
      <vt:lpstr>Акценты</vt:lpstr>
      <vt:lpstr>Акценты</vt:lpstr>
      <vt:lpstr>Проблемы освоения программы</vt:lpstr>
      <vt:lpstr>Пути решения</vt:lpstr>
      <vt:lpstr>Практический блок</vt:lpstr>
      <vt:lpstr>Содержание</vt:lpstr>
      <vt:lpstr>Акценты</vt:lpstr>
      <vt:lpstr>Акценты</vt:lpstr>
      <vt:lpstr>Акценты</vt:lpstr>
      <vt:lpstr>Акценты</vt:lpstr>
      <vt:lpstr>Акценты</vt:lpstr>
      <vt:lpstr>Проблемы освоения программы</vt:lpstr>
      <vt:lpstr>Пути решения</vt:lpstr>
      <vt:lpstr>Организаторская деятельность</vt:lpstr>
      <vt:lpstr>Содержание</vt:lpstr>
      <vt:lpstr>Самоподготовка</vt:lpstr>
      <vt:lpstr>Содержание</vt:lpstr>
      <vt:lpstr>Акценты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Подготовки Наставников</dc:title>
  <dc:creator>Мершиева Алена</dc:creator>
  <cp:lastModifiedBy>Мершиева Алена</cp:lastModifiedBy>
  <cp:revision>8</cp:revision>
  <dcterms:created xsi:type="dcterms:W3CDTF">2022-06-23T12:59:15Z</dcterms:created>
  <dcterms:modified xsi:type="dcterms:W3CDTF">2023-04-25T06:21:08Z</dcterms:modified>
</cp:coreProperties>
</file>