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4124" r:id="rId2"/>
  </p:sldMasterIdLst>
  <p:notesMasterIdLst>
    <p:notesMasterId r:id="rId12"/>
  </p:notesMasterIdLst>
  <p:handoutMasterIdLst>
    <p:handoutMasterId r:id="rId13"/>
  </p:handoutMasterIdLst>
  <p:sldIdLst>
    <p:sldId id="1018" r:id="rId3"/>
    <p:sldId id="1048" r:id="rId4"/>
    <p:sldId id="1052" r:id="rId5"/>
    <p:sldId id="1053" r:id="rId6"/>
    <p:sldId id="1054" r:id="rId7"/>
    <p:sldId id="1055" r:id="rId8"/>
    <p:sldId id="1056" r:id="rId9"/>
    <p:sldId id="1057" r:id="rId10"/>
    <p:sldId id="1058" r:id="rId11"/>
  </p:sldIdLst>
  <p:sldSz cx="12195175" cy="6859588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1pPr>
    <a:lvl2pPr marL="542925" indent="-85725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2pPr>
    <a:lvl3pPr marL="1087438" indent="-173038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3pPr>
    <a:lvl4pPr marL="1631950" indent="-260350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4pPr>
    <a:lvl5pPr marL="2176463" indent="-347663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F497D"/>
    <a:srgbClr val="FF5050"/>
    <a:srgbClr val="FFFFEB"/>
    <a:srgbClr val="B66D31"/>
    <a:srgbClr val="ECF9E7"/>
    <a:srgbClr val="D2ECC2"/>
    <a:srgbClr val="FFCCCC"/>
    <a:srgbClr val="FFFF93"/>
  </p:clrMru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81" autoAdjust="0"/>
    <p:restoredTop sz="99886" autoAdjust="0"/>
  </p:normalViewPr>
  <p:slideViewPr>
    <p:cSldViewPr>
      <p:cViewPr varScale="1">
        <p:scale>
          <a:sx n="95" d="100"/>
          <a:sy n="95" d="100"/>
        </p:scale>
        <p:origin x="-108" y="-162"/>
      </p:cViewPr>
      <p:guideLst>
        <p:guide orient="horz" pos="2206"/>
        <p:guide pos="3841"/>
      </p:guideLst>
    </p:cSldViewPr>
  </p:slideViewPr>
  <p:outlineViewPr>
    <p:cViewPr>
      <p:scale>
        <a:sx n="33" d="100"/>
        <a:sy n="33" d="100"/>
      </p:scale>
      <p:origin x="0" y="189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>
            <a:lvl1pPr defTabSz="90963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799D952-AB19-4E64-81B7-029BE2331687}" type="datetimeFigureOut">
              <a:rPr lang="ru-RU"/>
              <a:pPr>
                <a:defRPr/>
              </a:pPr>
              <a:t>22.03.2023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2816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b" anchorCtr="0" compatLnSpc="1">
            <a:prstTxWarp prst="textNoShape">
              <a:avLst/>
            </a:prstTxWarp>
          </a:bodyPr>
          <a:lstStyle>
            <a:lvl1pPr defTabSz="90963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DE14498-88C7-41AD-9A9A-45AAA2CC6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>
            <a:lvl1pPr defTabSz="909638" eaLnBrk="0" hangingPunct="0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>
            <a:lvl1pPr algn="r" defTabSz="909638" eaLnBrk="0" hangingPunct="0"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B9E0F31E-F36C-4458-9ED3-C5723CBD4CE5}" type="datetimeFigureOut">
              <a:rPr lang="ru-RU"/>
              <a:pPr>
                <a:defRPr/>
              </a:pPr>
              <a:t>22.03.2023</a:t>
            </a:fld>
            <a:endParaRPr lang="ru-R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2550" y="744538"/>
            <a:ext cx="661828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2448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dirty="0"/>
              <a:t>Образец текста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b" anchorCtr="0" compatLnSpc="1">
            <a:prstTxWarp prst="textNoShape">
              <a:avLst/>
            </a:prstTxWarp>
          </a:bodyPr>
          <a:lstStyle>
            <a:lvl1pPr defTabSz="909638" eaLnBrk="0" hangingPunct="0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92" tIns="45296" rIns="90592" bIns="45296" numCol="1" anchor="b" anchorCtr="0" compatLnSpc="1">
            <a:prstTxWarp prst="textNoShape">
              <a:avLst/>
            </a:prstTxWarp>
          </a:bodyPr>
          <a:lstStyle>
            <a:lvl1pPr algn="r" defTabSz="909638" eaLnBrk="0" hangingPunct="0"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7BDAE2E6-9D29-4237-88B7-4E243A370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4292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874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3195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1764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721578" algn="l" defTabSz="10886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265892" algn="l" defTabSz="10886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810207" algn="l" defTabSz="10886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354523" algn="l" defTabSz="10886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4138" y="744538"/>
            <a:ext cx="6618287" cy="3722687"/>
          </a:xfrm>
          <a:ln/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0583" tIns="45292" rIns="90583" bIns="45292"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29699" name="Номер слайда 3"/>
          <p:cNvSpPr txBox="1">
            <a:spLocks noGrp="1"/>
          </p:cNvSpPr>
          <p:nvPr/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83" tIns="45292" rIns="90583" bIns="45292" anchor="b"/>
          <a:lstStyle/>
          <a:p>
            <a:pPr algn="r" defTabSz="909638" eaLnBrk="0" hangingPunct="0"/>
            <a:fld id="{5315EB37-B4DD-49D8-B759-59F167138212}" type="slidenum">
              <a:rPr lang="ru-RU" sz="1200" b="1"/>
              <a:pPr algn="r" defTabSz="909638" eaLnBrk="0" hangingPunct="0"/>
              <a:t>1</a:t>
            </a:fld>
            <a:endParaRPr lang="ru-RU" sz="1200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4138" y="744538"/>
            <a:ext cx="6618287" cy="3722687"/>
          </a:xfrm>
          <a:ln/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0583" tIns="45292" rIns="90583" bIns="45292"/>
          <a:lstStyle/>
          <a:p>
            <a:endParaRPr lang="ru-RU" smtClean="0">
              <a:latin typeface="Arial" charset="0"/>
            </a:endParaRPr>
          </a:p>
        </p:txBody>
      </p:sp>
      <p:sp>
        <p:nvSpPr>
          <p:cNvPr id="38915" name="Номер слайда 3"/>
          <p:cNvSpPr txBox="1">
            <a:spLocks noGrp="1"/>
          </p:cNvSpPr>
          <p:nvPr/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83" tIns="45292" rIns="90583" bIns="45292" anchor="b"/>
          <a:lstStyle/>
          <a:p>
            <a:pPr algn="r" defTabSz="909638" eaLnBrk="0" hangingPunct="0"/>
            <a:fld id="{73FDA6F4-7F22-46D7-BD3C-5382B55B6113}" type="slidenum">
              <a:rPr lang="ru-RU" sz="1200" b="1"/>
              <a:pPr algn="r" defTabSz="909638" eaLnBrk="0" hangingPunct="0"/>
              <a:t>9</a:t>
            </a:fld>
            <a:endParaRPr lang="ru-RU" sz="1200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638" y="2130920"/>
            <a:ext cx="10365899" cy="1470364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9276" y="3887100"/>
            <a:ext cx="8536623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5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12C18-54EA-49A8-AF52-F4BC2904E992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5C6AA-87F7-4413-AB82-F6D1FEDEC1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5093E-4F4B-4529-A060-DBA61AA2C460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61D97-AF8C-4AA4-BFE9-8C63D2752D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41502" y="274702"/>
            <a:ext cx="2743914" cy="5852880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759" y="274702"/>
            <a:ext cx="8028490" cy="5852880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4DF7A-224C-478D-A366-1222C40EA342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D7182-7FA0-433B-9CDF-97C51C1A1E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638" y="2130920"/>
            <a:ext cx="10365899" cy="1470364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9276" y="3887100"/>
            <a:ext cx="8536623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544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E01CBF-0C86-46AF-B112-2128441CE26B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576A68A-5371-49BE-9989-04499FDBE0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D4397FC-37DF-45DE-A229-4DDD774449E2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7394E34-3297-4C69-A0CC-A4BA1DB13A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336" y="4407920"/>
            <a:ext cx="10365899" cy="1362390"/>
          </a:xfrm>
        </p:spPr>
        <p:txBody>
          <a:bodyPr anchor="t"/>
          <a:lstStyle>
            <a:lvl1pPr algn="l">
              <a:defRPr sz="4800" b="1" cap="all"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336" y="2907386"/>
            <a:ext cx="10365899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54435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70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30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4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7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611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046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8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489C24-456C-4CD6-B024-E93E1F21D110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CD06006-5A79-4DFD-8DCF-1CD962660E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759" y="1600572"/>
            <a:ext cx="5386202" cy="4527011"/>
          </a:xfrm>
        </p:spPr>
        <p:txBody>
          <a:bodyPr/>
          <a:lstStyle>
            <a:lvl1pPr>
              <a:defRPr sz="3300">
                <a:latin typeface="Arial" panose="020B0604020202020204" pitchFamily="34" charset="0"/>
              </a:defRPr>
            </a:lvl1pPr>
            <a:lvl2pPr>
              <a:defRPr sz="29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9214" y="1600572"/>
            <a:ext cx="5386202" cy="4527011"/>
          </a:xfrm>
        </p:spPr>
        <p:txBody>
          <a:bodyPr/>
          <a:lstStyle>
            <a:lvl1pPr>
              <a:defRPr sz="3300">
                <a:latin typeface="Arial" panose="020B0604020202020204" pitchFamily="34" charset="0"/>
              </a:defRPr>
            </a:lvl1pPr>
            <a:lvl2pPr>
              <a:defRPr sz="29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B3983AA-0E87-4B01-96A6-DDB84929CC98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7F67B8-88B4-4F57-BF6D-130D2F5F50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759" y="1535470"/>
            <a:ext cx="5388320" cy="639909"/>
          </a:xfrm>
        </p:spPr>
        <p:txBody>
          <a:bodyPr anchor="b"/>
          <a:lstStyle>
            <a:lvl1pPr marL="0" indent="0">
              <a:buNone/>
              <a:defRPr sz="2900" b="1">
                <a:latin typeface="Arial" panose="020B0604020202020204" pitchFamily="34" charset="0"/>
              </a:defRPr>
            </a:lvl1pPr>
            <a:lvl2pPr marL="544352" indent="0">
              <a:buNone/>
              <a:defRPr sz="2400" b="1"/>
            </a:lvl2pPr>
            <a:lvl3pPr marL="1088703" indent="0">
              <a:buNone/>
              <a:defRPr sz="2100" b="1"/>
            </a:lvl3pPr>
            <a:lvl4pPr marL="1633055" indent="0">
              <a:buNone/>
              <a:defRPr sz="1900" b="1"/>
            </a:lvl4pPr>
            <a:lvl5pPr marL="2177406" indent="0">
              <a:buNone/>
              <a:defRPr sz="1900" b="1"/>
            </a:lvl5pPr>
            <a:lvl6pPr marL="2721759" indent="0">
              <a:buNone/>
              <a:defRPr sz="1900" b="1"/>
            </a:lvl6pPr>
            <a:lvl7pPr marL="3266110" indent="0">
              <a:buNone/>
              <a:defRPr sz="1900" b="1"/>
            </a:lvl7pPr>
            <a:lvl8pPr marL="3810462" indent="0">
              <a:buNone/>
              <a:defRPr sz="1900" b="1"/>
            </a:lvl8pPr>
            <a:lvl9pPr marL="4354813" indent="0">
              <a:buNone/>
              <a:defRPr sz="19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759" y="2175380"/>
            <a:ext cx="5388320" cy="3952203"/>
          </a:xfrm>
        </p:spPr>
        <p:txBody>
          <a:bodyPr/>
          <a:lstStyle>
            <a:lvl1pPr>
              <a:defRPr sz="29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</a:defRPr>
            </a:lvl3pPr>
            <a:lvl4pPr>
              <a:defRPr sz="1900">
                <a:latin typeface="Arial" panose="020B0604020202020204" pitchFamily="34" charset="0"/>
              </a:defRPr>
            </a:lvl4pPr>
            <a:lvl5pPr>
              <a:defRPr sz="1900">
                <a:latin typeface="Arial" panose="020B060402020202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4981" y="1535470"/>
            <a:ext cx="5390437" cy="639909"/>
          </a:xfrm>
        </p:spPr>
        <p:txBody>
          <a:bodyPr anchor="b"/>
          <a:lstStyle>
            <a:lvl1pPr marL="0" indent="0">
              <a:buNone/>
              <a:defRPr sz="2900" b="1">
                <a:latin typeface="Arial" panose="020B0604020202020204" pitchFamily="34" charset="0"/>
              </a:defRPr>
            </a:lvl1pPr>
            <a:lvl2pPr marL="544352" indent="0">
              <a:buNone/>
              <a:defRPr sz="2400" b="1"/>
            </a:lvl2pPr>
            <a:lvl3pPr marL="1088703" indent="0">
              <a:buNone/>
              <a:defRPr sz="2100" b="1"/>
            </a:lvl3pPr>
            <a:lvl4pPr marL="1633055" indent="0">
              <a:buNone/>
              <a:defRPr sz="1900" b="1"/>
            </a:lvl4pPr>
            <a:lvl5pPr marL="2177406" indent="0">
              <a:buNone/>
              <a:defRPr sz="1900" b="1"/>
            </a:lvl5pPr>
            <a:lvl6pPr marL="2721759" indent="0">
              <a:buNone/>
              <a:defRPr sz="1900" b="1"/>
            </a:lvl6pPr>
            <a:lvl7pPr marL="3266110" indent="0">
              <a:buNone/>
              <a:defRPr sz="1900" b="1"/>
            </a:lvl7pPr>
            <a:lvl8pPr marL="3810462" indent="0">
              <a:buNone/>
              <a:defRPr sz="1900" b="1"/>
            </a:lvl8pPr>
            <a:lvl9pPr marL="4354813" indent="0">
              <a:buNone/>
              <a:defRPr sz="19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4981" y="2175380"/>
            <a:ext cx="5390437" cy="3952203"/>
          </a:xfrm>
        </p:spPr>
        <p:txBody>
          <a:bodyPr/>
          <a:lstStyle>
            <a:lvl1pPr>
              <a:defRPr sz="29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</a:defRPr>
            </a:lvl3pPr>
            <a:lvl4pPr>
              <a:defRPr sz="1900">
                <a:latin typeface="Arial" panose="020B0604020202020204" pitchFamily="34" charset="0"/>
              </a:defRPr>
            </a:lvl4pPr>
            <a:lvl5pPr>
              <a:defRPr sz="1900">
                <a:latin typeface="Arial" panose="020B060402020202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BF55423-53E8-40D2-BC37-5A6E55A216B6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64BE66-6788-4B71-A525-A628A2F994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EF7DA21-8795-4EC6-ADCB-13D158ADE34A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AA406C-F8B3-43A0-ACCE-3354C29B9F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C6C08E7-8DDA-4930-AF1D-43E19B3F46A3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2661768-8906-4E3C-B1F0-792DCDDCA0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61" y="273115"/>
            <a:ext cx="4012129" cy="1162318"/>
          </a:xfrm>
        </p:spPr>
        <p:txBody>
          <a:bodyPr anchor="b"/>
          <a:lstStyle>
            <a:lvl1pPr algn="l">
              <a:defRPr sz="2400" b="1"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974" y="273114"/>
            <a:ext cx="6817442" cy="5854469"/>
          </a:xfrm>
        </p:spPr>
        <p:txBody>
          <a:bodyPr/>
          <a:lstStyle>
            <a:lvl1pPr>
              <a:defRPr sz="3800">
                <a:latin typeface="Arial" panose="020B0604020202020204" pitchFamily="34" charset="0"/>
              </a:defRPr>
            </a:lvl1pPr>
            <a:lvl2pPr>
              <a:defRPr sz="3300">
                <a:latin typeface="Arial" panose="020B0604020202020204" pitchFamily="34" charset="0"/>
              </a:defRPr>
            </a:lvl2pPr>
            <a:lvl3pPr>
              <a:defRPr sz="2900">
                <a:latin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761" y="1435434"/>
            <a:ext cx="4012129" cy="4692149"/>
          </a:xfrm>
        </p:spPr>
        <p:txBody>
          <a:bodyPr/>
          <a:lstStyle>
            <a:lvl1pPr marL="0" indent="0">
              <a:buNone/>
              <a:defRPr sz="1700">
                <a:latin typeface="Arial" panose="020B0604020202020204" pitchFamily="34" charset="0"/>
              </a:defRPr>
            </a:lvl1pPr>
            <a:lvl2pPr marL="544352" indent="0">
              <a:buNone/>
              <a:defRPr sz="1400"/>
            </a:lvl2pPr>
            <a:lvl3pPr marL="1088703" indent="0">
              <a:buNone/>
              <a:defRPr sz="1200"/>
            </a:lvl3pPr>
            <a:lvl4pPr marL="1633055" indent="0">
              <a:buNone/>
              <a:defRPr sz="1100"/>
            </a:lvl4pPr>
            <a:lvl5pPr marL="2177406" indent="0">
              <a:buNone/>
              <a:defRPr sz="1100"/>
            </a:lvl5pPr>
            <a:lvl6pPr marL="2721759" indent="0">
              <a:buNone/>
              <a:defRPr sz="1100"/>
            </a:lvl6pPr>
            <a:lvl7pPr marL="3266110" indent="0">
              <a:buNone/>
              <a:defRPr sz="1100"/>
            </a:lvl7pPr>
            <a:lvl8pPr marL="3810462" indent="0">
              <a:buNone/>
              <a:defRPr sz="1100"/>
            </a:lvl8pPr>
            <a:lvl9pPr marL="4354813" indent="0">
              <a:buNone/>
              <a:defRPr sz="11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FE3EB44-F7CD-4832-95CC-B372182D809D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5D7FF94-0972-495D-95BE-FB57F927C8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392E3-03DC-48AA-9CE9-F704BF03FC46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991F1-810C-4DF5-A1CD-69EC96EDEE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0341" y="4801713"/>
            <a:ext cx="7317105" cy="566869"/>
          </a:xfrm>
        </p:spPr>
        <p:txBody>
          <a:bodyPr anchor="b"/>
          <a:lstStyle>
            <a:lvl1pPr algn="l">
              <a:defRPr sz="2400" b="1"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0341" y="612918"/>
            <a:ext cx="7317105" cy="4115753"/>
          </a:xfrm>
        </p:spPr>
        <p:txBody>
          <a:bodyPr rtlCol="0">
            <a:normAutofit/>
          </a:bodyPr>
          <a:lstStyle>
            <a:lvl1pPr marL="0" indent="0">
              <a:buNone/>
              <a:defRPr sz="3800">
                <a:latin typeface="Arial" panose="020B0604020202020204" pitchFamily="34" charset="0"/>
              </a:defRPr>
            </a:lvl1pPr>
            <a:lvl2pPr marL="544352" indent="0">
              <a:buNone/>
              <a:defRPr sz="3300"/>
            </a:lvl2pPr>
            <a:lvl3pPr marL="1088703" indent="0">
              <a:buNone/>
              <a:defRPr sz="2900"/>
            </a:lvl3pPr>
            <a:lvl4pPr marL="1633055" indent="0">
              <a:buNone/>
              <a:defRPr sz="2400"/>
            </a:lvl4pPr>
            <a:lvl5pPr marL="2177406" indent="0">
              <a:buNone/>
              <a:defRPr sz="2400"/>
            </a:lvl5pPr>
            <a:lvl6pPr marL="2721759" indent="0">
              <a:buNone/>
              <a:defRPr sz="2400"/>
            </a:lvl6pPr>
            <a:lvl7pPr marL="3266110" indent="0">
              <a:buNone/>
              <a:defRPr sz="2400"/>
            </a:lvl7pPr>
            <a:lvl8pPr marL="3810462" indent="0">
              <a:buNone/>
              <a:defRPr sz="2400"/>
            </a:lvl8pPr>
            <a:lvl9pPr marL="4354813" indent="0">
              <a:buNone/>
              <a:defRPr sz="2400"/>
            </a:lvl9pPr>
          </a:lstStyle>
          <a:p>
            <a:pPr lvl="0"/>
            <a:r>
              <a:rPr lang="ru-RU" noProof="0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0341" y="5368581"/>
            <a:ext cx="7317105" cy="805048"/>
          </a:xfrm>
        </p:spPr>
        <p:txBody>
          <a:bodyPr/>
          <a:lstStyle>
            <a:lvl1pPr marL="0" indent="0">
              <a:buNone/>
              <a:defRPr sz="1700">
                <a:latin typeface="Arial" panose="020B0604020202020204" pitchFamily="34" charset="0"/>
              </a:defRPr>
            </a:lvl1pPr>
            <a:lvl2pPr marL="544352" indent="0">
              <a:buNone/>
              <a:defRPr sz="1400"/>
            </a:lvl2pPr>
            <a:lvl3pPr marL="1088703" indent="0">
              <a:buNone/>
              <a:defRPr sz="1200"/>
            </a:lvl3pPr>
            <a:lvl4pPr marL="1633055" indent="0">
              <a:buNone/>
              <a:defRPr sz="1100"/>
            </a:lvl4pPr>
            <a:lvl5pPr marL="2177406" indent="0">
              <a:buNone/>
              <a:defRPr sz="1100"/>
            </a:lvl5pPr>
            <a:lvl6pPr marL="2721759" indent="0">
              <a:buNone/>
              <a:defRPr sz="1100"/>
            </a:lvl6pPr>
            <a:lvl7pPr marL="3266110" indent="0">
              <a:buNone/>
              <a:defRPr sz="1100"/>
            </a:lvl7pPr>
            <a:lvl8pPr marL="3810462" indent="0">
              <a:buNone/>
              <a:defRPr sz="1100"/>
            </a:lvl8pPr>
            <a:lvl9pPr marL="4354813" indent="0">
              <a:buNone/>
              <a:defRPr sz="11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B28B37C-3CBC-4200-A13B-4B4908021B0E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F83932-5B1A-40EF-8BF1-9DF37D6357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81FC007-62DD-4C48-A11C-D4621505004A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E288669-3660-4873-AB8B-D6B5754237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41502" y="274702"/>
            <a:ext cx="2743914" cy="5852880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759" y="274702"/>
            <a:ext cx="8028490" cy="5852880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F6F183-4938-4189-BC2F-DDEF20BCF1E7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buFontTx/>
              <a:buNone/>
              <a:defRPr kern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AA1529-7DF0-4F79-A9FC-85458E58F4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274701"/>
            <a:ext cx="10975658" cy="114346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ClrTx/>
              <a:buFontTx/>
              <a:buNone/>
              <a:defRPr kern="1200"/>
            </a:lvl1pPr>
          </a:lstStyle>
          <a:p>
            <a:pPr>
              <a:defRPr/>
            </a:pPr>
            <a:fld id="{3FDD9A6E-8355-419B-82AF-3FA54598B688}" type="datetime1">
              <a:rPr lang="ru-RU"/>
              <a:pPr>
                <a:defRPr/>
              </a:pPr>
              <a:t>22.03.2023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buClrTx/>
              <a:buFontTx/>
              <a:buNone/>
              <a:defRPr kern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buClrTx/>
              <a:buFontTx/>
              <a:buNone/>
              <a:defRPr kern="1200"/>
            </a:lvl1pPr>
          </a:lstStyle>
          <a:p>
            <a:pPr>
              <a:defRPr/>
            </a:pPr>
            <a:fld id="{965796F2-2F4C-4320-9A49-25692BFDFA3E}" type="slidenum">
              <a:rPr lang="ru"/>
              <a:pPr>
                <a:defRPr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336" y="4407920"/>
            <a:ext cx="10365899" cy="1362390"/>
          </a:xfrm>
        </p:spPr>
        <p:txBody>
          <a:bodyPr anchor="t"/>
          <a:lstStyle>
            <a:lvl1pPr algn="l">
              <a:defRPr sz="4800" b="1" cap="all"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336" y="2907386"/>
            <a:ext cx="10365899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54431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6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9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2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5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8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02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52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9F84B-7815-416F-9B4F-F129A3872ACF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B12F7-441B-4A53-A1E6-B9F0D63F4E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759" y="1600573"/>
            <a:ext cx="5386202" cy="4527011"/>
          </a:xfrm>
        </p:spPr>
        <p:txBody>
          <a:bodyPr/>
          <a:lstStyle>
            <a:lvl1pPr>
              <a:defRPr sz="3300">
                <a:latin typeface="Arial" panose="020B0604020202020204" pitchFamily="34" charset="0"/>
              </a:defRPr>
            </a:lvl1pPr>
            <a:lvl2pPr>
              <a:defRPr sz="29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9214" y="1600573"/>
            <a:ext cx="5386202" cy="4527011"/>
          </a:xfrm>
        </p:spPr>
        <p:txBody>
          <a:bodyPr/>
          <a:lstStyle>
            <a:lvl1pPr>
              <a:defRPr sz="3300">
                <a:latin typeface="Arial" panose="020B0604020202020204" pitchFamily="34" charset="0"/>
              </a:defRPr>
            </a:lvl1pPr>
            <a:lvl2pPr>
              <a:defRPr sz="29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2C871-1D21-47F0-AD72-8A5B8DA451F9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A7AA6-6DC9-4ED9-BAA6-562CE27366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759" y="1535471"/>
            <a:ext cx="5388320" cy="639909"/>
          </a:xfrm>
        </p:spPr>
        <p:txBody>
          <a:bodyPr anchor="b"/>
          <a:lstStyle>
            <a:lvl1pPr marL="0" indent="0">
              <a:buNone/>
              <a:defRPr sz="2900" b="1">
                <a:latin typeface="Arial" panose="020B0604020202020204" pitchFamily="34" charset="0"/>
              </a:defRPr>
            </a:lvl1pPr>
            <a:lvl2pPr marL="544316" indent="0">
              <a:buNone/>
              <a:defRPr sz="2400" b="1"/>
            </a:lvl2pPr>
            <a:lvl3pPr marL="1088631" indent="0">
              <a:buNone/>
              <a:defRPr sz="2100" b="1"/>
            </a:lvl3pPr>
            <a:lvl4pPr marL="1632947" indent="0">
              <a:buNone/>
              <a:defRPr sz="1900" b="1"/>
            </a:lvl4pPr>
            <a:lvl5pPr marL="2177261" indent="0">
              <a:buNone/>
              <a:defRPr sz="1900" b="1"/>
            </a:lvl5pPr>
            <a:lvl6pPr marL="2721578" indent="0">
              <a:buNone/>
              <a:defRPr sz="1900" b="1"/>
            </a:lvl6pPr>
            <a:lvl7pPr marL="3265892" indent="0">
              <a:buNone/>
              <a:defRPr sz="1900" b="1"/>
            </a:lvl7pPr>
            <a:lvl8pPr marL="3810207" indent="0">
              <a:buNone/>
              <a:defRPr sz="1900" b="1"/>
            </a:lvl8pPr>
            <a:lvl9pPr marL="4354523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759" y="2175381"/>
            <a:ext cx="5388320" cy="3952203"/>
          </a:xfrm>
        </p:spPr>
        <p:txBody>
          <a:bodyPr/>
          <a:lstStyle>
            <a:lvl1pPr>
              <a:defRPr sz="29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</a:defRPr>
            </a:lvl3pPr>
            <a:lvl4pPr>
              <a:defRPr sz="1900">
                <a:latin typeface="Arial" panose="020B0604020202020204" pitchFamily="34" charset="0"/>
              </a:defRPr>
            </a:lvl4pPr>
            <a:lvl5pPr>
              <a:defRPr sz="1900">
                <a:latin typeface="Arial" panose="020B060402020202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4983" y="1535471"/>
            <a:ext cx="5390437" cy="639909"/>
          </a:xfrm>
        </p:spPr>
        <p:txBody>
          <a:bodyPr anchor="b"/>
          <a:lstStyle>
            <a:lvl1pPr marL="0" indent="0">
              <a:buNone/>
              <a:defRPr sz="2900" b="1">
                <a:latin typeface="Arial" panose="020B0604020202020204" pitchFamily="34" charset="0"/>
              </a:defRPr>
            </a:lvl1pPr>
            <a:lvl2pPr marL="544316" indent="0">
              <a:buNone/>
              <a:defRPr sz="2400" b="1"/>
            </a:lvl2pPr>
            <a:lvl3pPr marL="1088631" indent="0">
              <a:buNone/>
              <a:defRPr sz="2100" b="1"/>
            </a:lvl3pPr>
            <a:lvl4pPr marL="1632947" indent="0">
              <a:buNone/>
              <a:defRPr sz="1900" b="1"/>
            </a:lvl4pPr>
            <a:lvl5pPr marL="2177261" indent="0">
              <a:buNone/>
              <a:defRPr sz="1900" b="1"/>
            </a:lvl5pPr>
            <a:lvl6pPr marL="2721578" indent="0">
              <a:buNone/>
              <a:defRPr sz="1900" b="1"/>
            </a:lvl6pPr>
            <a:lvl7pPr marL="3265892" indent="0">
              <a:buNone/>
              <a:defRPr sz="1900" b="1"/>
            </a:lvl7pPr>
            <a:lvl8pPr marL="3810207" indent="0">
              <a:buNone/>
              <a:defRPr sz="1900" b="1"/>
            </a:lvl8pPr>
            <a:lvl9pPr marL="4354523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4983" y="2175381"/>
            <a:ext cx="5390437" cy="3952203"/>
          </a:xfrm>
        </p:spPr>
        <p:txBody>
          <a:bodyPr/>
          <a:lstStyle>
            <a:lvl1pPr>
              <a:defRPr sz="29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</a:defRPr>
            </a:lvl3pPr>
            <a:lvl4pPr>
              <a:defRPr sz="1900">
                <a:latin typeface="Arial" panose="020B0604020202020204" pitchFamily="34" charset="0"/>
              </a:defRPr>
            </a:lvl4pPr>
            <a:lvl5pPr>
              <a:defRPr sz="1900">
                <a:latin typeface="Arial" panose="020B060402020202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A23BE-C6E0-4510-BA99-D000DBDAEDDA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7CBB0-FB25-471D-8A0D-1051168ACF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21A6F-D2A3-4382-9D5E-6EFCB37A95A2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A2E85-1518-4784-9EF5-AAE7095EF7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8EE53-6161-4287-BFB4-6605F6E5395B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7F3C8-2F11-4D0A-B9DE-5A33195542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62" y="273116"/>
            <a:ext cx="4012129" cy="1162318"/>
          </a:xfrm>
        </p:spPr>
        <p:txBody>
          <a:bodyPr anchor="b"/>
          <a:lstStyle>
            <a:lvl1pPr algn="l">
              <a:defRPr sz="2400" b="1"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974" y="273116"/>
            <a:ext cx="6817442" cy="5854469"/>
          </a:xfrm>
        </p:spPr>
        <p:txBody>
          <a:bodyPr/>
          <a:lstStyle>
            <a:lvl1pPr>
              <a:defRPr sz="3700">
                <a:latin typeface="Arial" panose="020B0604020202020204" pitchFamily="34" charset="0"/>
              </a:defRPr>
            </a:lvl1pPr>
            <a:lvl2pPr>
              <a:defRPr sz="3300">
                <a:latin typeface="Arial" panose="020B0604020202020204" pitchFamily="34" charset="0"/>
              </a:defRPr>
            </a:lvl2pPr>
            <a:lvl3pPr>
              <a:defRPr sz="2900">
                <a:latin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762" y="1435436"/>
            <a:ext cx="4012129" cy="4692149"/>
          </a:xfrm>
        </p:spPr>
        <p:txBody>
          <a:bodyPr/>
          <a:lstStyle>
            <a:lvl1pPr marL="0" indent="0">
              <a:buNone/>
              <a:defRPr sz="1700">
                <a:latin typeface="Arial" panose="020B0604020202020204" pitchFamily="34" charset="0"/>
              </a:defRPr>
            </a:lvl1pPr>
            <a:lvl2pPr marL="544316" indent="0">
              <a:buNone/>
              <a:defRPr sz="1300"/>
            </a:lvl2pPr>
            <a:lvl3pPr marL="1088631" indent="0">
              <a:buNone/>
              <a:defRPr sz="1200"/>
            </a:lvl3pPr>
            <a:lvl4pPr marL="1632947" indent="0">
              <a:buNone/>
              <a:defRPr sz="1100"/>
            </a:lvl4pPr>
            <a:lvl5pPr marL="2177261" indent="0">
              <a:buNone/>
              <a:defRPr sz="1100"/>
            </a:lvl5pPr>
            <a:lvl6pPr marL="2721578" indent="0">
              <a:buNone/>
              <a:defRPr sz="1100"/>
            </a:lvl6pPr>
            <a:lvl7pPr marL="3265892" indent="0">
              <a:buNone/>
              <a:defRPr sz="1100"/>
            </a:lvl7pPr>
            <a:lvl8pPr marL="3810207" indent="0">
              <a:buNone/>
              <a:defRPr sz="1100"/>
            </a:lvl8pPr>
            <a:lvl9pPr marL="4354523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040E8-73E9-45BE-BE62-9AFE778C5DF3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782DE-64E3-470C-BCB2-CA716E0EF9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0341" y="4801715"/>
            <a:ext cx="7317105" cy="566869"/>
          </a:xfrm>
        </p:spPr>
        <p:txBody>
          <a:bodyPr anchor="b"/>
          <a:lstStyle>
            <a:lvl1pPr algn="l">
              <a:defRPr sz="2400" b="1">
                <a:latin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0341" y="612919"/>
            <a:ext cx="7317105" cy="4115753"/>
          </a:xfrm>
        </p:spPr>
        <p:txBody>
          <a:bodyPr rtlCol="0">
            <a:normAutofit/>
          </a:bodyPr>
          <a:lstStyle>
            <a:lvl1pPr marL="0" indent="0">
              <a:buNone/>
              <a:defRPr sz="3700">
                <a:latin typeface="Arial" panose="020B0604020202020204" pitchFamily="34" charset="0"/>
              </a:defRPr>
            </a:lvl1pPr>
            <a:lvl2pPr marL="544316" indent="0">
              <a:buNone/>
              <a:defRPr sz="3300"/>
            </a:lvl2pPr>
            <a:lvl3pPr marL="1088631" indent="0">
              <a:buNone/>
              <a:defRPr sz="2900"/>
            </a:lvl3pPr>
            <a:lvl4pPr marL="1632947" indent="0">
              <a:buNone/>
              <a:defRPr sz="2400"/>
            </a:lvl4pPr>
            <a:lvl5pPr marL="2177261" indent="0">
              <a:buNone/>
              <a:defRPr sz="2400"/>
            </a:lvl5pPr>
            <a:lvl6pPr marL="2721578" indent="0">
              <a:buNone/>
              <a:defRPr sz="2400"/>
            </a:lvl6pPr>
            <a:lvl7pPr marL="3265892" indent="0">
              <a:buNone/>
              <a:defRPr sz="2400"/>
            </a:lvl7pPr>
            <a:lvl8pPr marL="3810207" indent="0">
              <a:buNone/>
              <a:defRPr sz="2400"/>
            </a:lvl8pPr>
            <a:lvl9pPr marL="4354523" indent="0">
              <a:buNone/>
              <a:defRPr sz="2400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0341" y="5368581"/>
            <a:ext cx="7317105" cy="805048"/>
          </a:xfrm>
        </p:spPr>
        <p:txBody>
          <a:bodyPr/>
          <a:lstStyle>
            <a:lvl1pPr marL="0" indent="0">
              <a:buNone/>
              <a:defRPr sz="1700">
                <a:latin typeface="Arial" panose="020B0604020202020204" pitchFamily="34" charset="0"/>
              </a:defRPr>
            </a:lvl1pPr>
            <a:lvl2pPr marL="544316" indent="0">
              <a:buNone/>
              <a:defRPr sz="1300"/>
            </a:lvl2pPr>
            <a:lvl3pPr marL="1088631" indent="0">
              <a:buNone/>
              <a:defRPr sz="1200"/>
            </a:lvl3pPr>
            <a:lvl4pPr marL="1632947" indent="0">
              <a:buNone/>
              <a:defRPr sz="1100"/>
            </a:lvl4pPr>
            <a:lvl5pPr marL="2177261" indent="0">
              <a:buNone/>
              <a:defRPr sz="1100"/>
            </a:lvl5pPr>
            <a:lvl6pPr marL="2721578" indent="0">
              <a:buNone/>
              <a:defRPr sz="1100"/>
            </a:lvl6pPr>
            <a:lvl7pPr marL="3265892" indent="0">
              <a:buNone/>
              <a:defRPr sz="1100"/>
            </a:lvl7pPr>
            <a:lvl8pPr marL="3810207" indent="0">
              <a:buNone/>
              <a:defRPr sz="1100"/>
            </a:lvl8pPr>
            <a:lvl9pPr marL="4354523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23BDE-C881-4314-BE9D-FDE1830017BF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4214C-B546-4DA5-A38D-89C446A851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5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63" tIns="54431" rIns="108863" bIns="544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5975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63" tIns="54431" rIns="108863" bIns="544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7938"/>
            <a:ext cx="2846388" cy="365125"/>
          </a:xfrm>
          <a:prstGeom prst="rect">
            <a:avLst/>
          </a:prstGeom>
        </p:spPr>
        <p:txBody>
          <a:bodyPr vert="horz" lIns="108863" tIns="54431" rIns="108863" bIns="544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12E4F8A-0020-4333-83A8-3B324C40EF5B}" type="datetimeFigureOut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7188" y="6357938"/>
            <a:ext cx="3860800" cy="365125"/>
          </a:xfrm>
          <a:prstGeom prst="rect">
            <a:avLst/>
          </a:prstGeom>
        </p:spPr>
        <p:txBody>
          <a:bodyPr vert="horz" lIns="108863" tIns="54431" rIns="108863" bIns="544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9188" y="6357938"/>
            <a:ext cx="2846387" cy="365125"/>
          </a:xfrm>
          <a:prstGeom prst="rect">
            <a:avLst/>
          </a:prstGeom>
        </p:spPr>
        <p:txBody>
          <a:bodyPr vert="horz" lIns="108863" tIns="54431" rIns="108863" bIns="544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DEBC19A6-AF72-4947-830F-5B8978262A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6" r:id="rId2"/>
    <p:sldLayoutId id="2147484145" r:id="rId3"/>
    <p:sldLayoutId id="2147484144" r:id="rId4"/>
    <p:sldLayoutId id="2147484143" r:id="rId5"/>
    <p:sldLayoutId id="2147484142" r:id="rId6"/>
    <p:sldLayoutId id="2147484141" r:id="rId7"/>
    <p:sldLayoutId id="2147484140" r:id="rId8"/>
    <p:sldLayoutId id="2147484139" r:id="rId9"/>
    <p:sldLayoutId id="2147484138" r:id="rId10"/>
    <p:sldLayoutId id="21474841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Arial" charset="0"/>
        </a:defRPr>
      </a:lvl5pPr>
      <a:lvl6pPr marL="544316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6pPr>
      <a:lvl7pPr marL="1088631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7pPr>
      <a:lvl8pPr marL="1632947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8pPr>
      <a:lvl9pPr marL="2177261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9pPr>
    </p:titleStyle>
    <p:bodyStyle>
      <a:lvl1pPr marL="407988" indent="-4079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884238" indent="-3397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360488" indent="-2714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905000" indent="-2714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447925" indent="-2714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993735" indent="-272158" algn="l" defTabSz="10886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8050" indent="-272158" algn="l" defTabSz="10886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2366" indent="-272158" algn="l" defTabSz="10886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680" indent="-272158" algn="l" defTabSz="10886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16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631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947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261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578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92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207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523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5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5200" tIns="72600" rIns="145200" bIns="726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5975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5200" tIns="72600" rIns="145200" bIns="726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7938"/>
            <a:ext cx="2846388" cy="365125"/>
          </a:xfrm>
          <a:prstGeom prst="rect">
            <a:avLst/>
          </a:prstGeom>
        </p:spPr>
        <p:txBody>
          <a:bodyPr vert="horz" lIns="145200" tIns="72600" rIns="145200" bIns="7260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ker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+mn-cs"/>
                <a:sym typeface="Arial"/>
              </a:defRPr>
            </a:lvl1pPr>
          </a:lstStyle>
          <a:p>
            <a:pPr>
              <a:defRPr/>
            </a:pPr>
            <a:fld id="{B6AED368-6BF5-4CBD-933F-2C2E468B51F6}" type="datetime1">
              <a:rPr lang="ru-RU"/>
              <a:pPr>
                <a:defRPr/>
              </a:pPr>
              <a:t>22.03.2023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7188" y="6357938"/>
            <a:ext cx="3860800" cy="365125"/>
          </a:xfrm>
          <a:prstGeom prst="rect">
            <a:avLst/>
          </a:prstGeom>
        </p:spPr>
        <p:txBody>
          <a:bodyPr vert="horz" lIns="145200" tIns="72600" rIns="145200" bIns="7260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ker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+mn-cs"/>
                <a:sym typeface="Arial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9188" y="6357938"/>
            <a:ext cx="2846387" cy="365125"/>
          </a:xfrm>
          <a:prstGeom prst="rect">
            <a:avLst/>
          </a:prstGeom>
        </p:spPr>
        <p:txBody>
          <a:bodyPr vert="horz" lIns="145200" tIns="72600" rIns="145200" bIns="7260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ker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+mn-cs"/>
                <a:sym typeface="Arial"/>
              </a:defRPr>
            </a:lvl1pPr>
          </a:lstStyle>
          <a:p>
            <a:pPr>
              <a:defRPr/>
            </a:pPr>
            <a:fld id="{8EFABECD-0449-41DC-A646-40C11A5AC9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  <p:sldLayoutId id="2147484159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Arial" charset="0"/>
        </a:defRPr>
      </a:lvl5pPr>
      <a:lvl6pPr marL="544352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6pPr>
      <a:lvl7pPr marL="1088703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7pPr>
      <a:lvl8pPr marL="1633055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8pPr>
      <a:lvl9pPr marL="2177406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9pPr>
    </p:titleStyle>
    <p:bodyStyle>
      <a:lvl1pPr marL="407988" indent="-4079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884238" indent="-3397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360488" indent="-2714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905000" indent="-2714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449513" indent="-2714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993935" indent="-272176" algn="l" defTabSz="108870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8286" indent="-272176" algn="l" defTabSz="108870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2638" indent="-272176" algn="l" defTabSz="108870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989" indent="-272176" algn="l" defTabSz="108870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52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703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055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406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759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6110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462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813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76"/>
          <p:cNvSpPr>
            <a:spLocks noChangeArrowheads="1"/>
          </p:cNvSpPr>
          <p:nvPr/>
        </p:nvSpPr>
        <p:spPr bwMode="auto">
          <a:xfrm>
            <a:off x="336550" y="2781300"/>
            <a:ext cx="115760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1F497D"/>
                </a:solidFill>
                <a:latin typeface="Arial" charset="0"/>
              </a:rPr>
              <a:t>«Стимулирование работодателей для трудоустройства граждан социально-уязвимых категорий»</a:t>
            </a:r>
          </a:p>
        </p:txBody>
      </p:sp>
      <p:pic>
        <p:nvPicPr>
          <p:cNvPr id="28674" name="Рисунок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90200" y="1176338"/>
            <a:ext cx="15113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Рисунок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11850" y="4149725"/>
            <a:ext cx="575786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10"/>
          <p:cNvSpPr txBox="1">
            <a:spLocks noChangeArrowheads="1"/>
          </p:cNvSpPr>
          <p:nvPr/>
        </p:nvSpPr>
        <p:spPr bwMode="auto">
          <a:xfrm>
            <a:off x="6094413" y="4292600"/>
            <a:ext cx="57594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15" tIns="38957" rIns="77915" bIns="38957">
            <a:spAutoFit/>
          </a:bodyPr>
          <a:lstStyle/>
          <a:p>
            <a:pPr algn="ctr"/>
            <a:r>
              <a:rPr lang="ru-RU" b="1">
                <a:solidFill>
                  <a:srgbClr val="1F497D"/>
                </a:solidFill>
                <a:latin typeface="Arial" charset="0"/>
              </a:rPr>
              <a:t>МЕЛЬНИКОВ</a:t>
            </a:r>
          </a:p>
          <a:p>
            <a:pPr algn="ctr"/>
            <a:r>
              <a:rPr lang="ru-RU" b="1">
                <a:solidFill>
                  <a:srgbClr val="1F497D"/>
                </a:solidFill>
                <a:latin typeface="Arial" charset="0"/>
              </a:rPr>
              <a:t>Юрий Михайлович</a:t>
            </a:r>
          </a:p>
        </p:txBody>
      </p:sp>
      <p:sp>
        <p:nvSpPr>
          <p:cNvPr id="28677" name="Text Box 10"/>
          <p:cNvSpPr txBox="1">
            <a:spLocks noChangeArrowheads="1"/>
          </p:cNvSpPr>
          <p:nvPr/>
        </p:nvSpPr>
        <p:spPr bwMode="auto">
          <a:xfrm>
            <a:off x="6097588" y="5229225"/>
            <a:ext cx="5761037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15" tIns="38957" rIns="77915" bIns="38957">
            <a:spAutoFit/>
          </a:bodyPr>
          <a:lstStyle/>
          <a:p>
            <a:pPr eaLnBrk="0" hangingPunct="0"/>
            <a:r>
              <a:rPr lang="ru-RU" sz="1600" b="1">
                <a:solidFill>
                  <a:srgbClr val="254061"/>
                </a:solidFill>
                <a:latin typeface="Arial" charset="0"/>
              </a:rPr>
              <a:t>ПЕРВЫЙ ЗАМЕСТИТЕЛЬ </a:t>
            </a:r>
            <a:endParaRPr lang="en-US" sz="1600" b="1">
              <a:solidFill>
                <a:srgbClr val="254061"/>
              </a:solidFill>
              <a:latin typeface="Arial" charset="0"/>
            </a:endParaRPr>
          </a:p>
          <a:p>
            <a:pPr eaLnBrk="0" hangingPunct="0"/>
            <a:r>
              <a:rPr lang="ru-RU" sz="1600" b="1">
                <a:solidFill>
                  <a:srgbClr val="254061"/>
                </a:solidFill>
                <a:latin typeface="Arial" charset="0"/>
              </a:rPr>
              <a:t>МИНИСТРА СЕМЬИ,</a:t>
            </a:r>
            <a:r>
              <a:rPr lang="en-US" sz="1600" b="1">
                <a:solidFill>
                  <a:srgbClr val="254061"/>
                </a:solidFill>
                <a:latin typeface="Arial" charset="0"/>
              </a:rPr>
              <a:t> </a:t>
            </a:r>
            <a:r>
              <a:rPr lang="ru-RU" sz="1600" b="1">
                <a:solidFill>
                  <a:srgbClr val="254061"/>
                </a:solidFill>
                <a:latin typeface="Arial" charset="0"/>
              </a:rPr>
              <a:t>ТРУДА </a:t>
            </a:r>
            <a:endParaRPr lang="en-US" sz="1600" b="1">
              <a:solidFill>
                <a:srgbClr val="254061"/>
              </a:solidFill>
              <a:latin typeface="Arial" charset="0"/>
            </a:endParaRPr>
          </a:p>
          <a:p>
            <a:pPr eaLnBrk="0" hangingPunct="0"/>
            <a:r>
              <a:rPr lang="ru-RU" sz="1600" b="1">
                <a:solidFill>
                  <a:srgbClr val="254061"/>
                </a:solidFill>
                <a:latin typeface="Arial" charset="0"/>
              </a:rPr>
              <a:t>И СОЦИАЛЬНОЙ ЗАЩИТЫ НАСЕЛЕНИЯ </a:t>
            </a:r>
          </a:p>
          <a:p>
            <a:pPr eaLnBrk="0" hangingPunct="0"/>
            <a:r>
              <a:rPr lang="ru-RU" sz="1600" b="1">
                <a:solidFill>
                  <a:srgbClr val="254061"/>
                </a:solidFill>
                <a:latin typeface="Arial" charset="0"/>
              </a:rPr>
              <a:t>РЕСПУБЛИКИ БАШКОРТОСТАН</a:t>
            </a:r>
          </a:p>
          <a:p>
            <a:pPr eaLnBrk="0" hangingPunct="0"/>
            <a:endParaRPr lang="ru-RU" sz="1000" b="1">
              <a:solidFill>
                <a:srgbClr val="254061"/>
              </a:solidFill>
              <a:latin typeface="Arial" charset="0"/>
            </a:endParaRPr>
          </a:p>
        </p:txBody>
      </p:sp>
      <p:sp>
        <p:nvSpPr>
          <p:cNvPr id="28678" name="Прямоугольник 76"/>
          <p:cNvSpPr>
            <a:spLocks noChangeArrowheads="1"/>
          </p:cNvSpPr>
          <p:nvPr/>
        </p:nvSpPr>
        <p:spPr bwMode="auto">
          <a:xfrm>
            <a:off x="461963" y="1262063"/>
            <a:ext cx="11576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1F497D"/>
                </a:solidFill>
                <a:latin typeface="Arial" charset="0"/>
              </a:rPr>
              <a:t>Презентация лучших практик, способствующих</a:t>
            </a:r>
          </a:p>
          <a:p>
            <a:pPr algn="ctr"/>
            <a:r>
              <a:rPr lang="ru-RU" b="1">
                <a:solidFill>
                  <a:srgbClr val="1F497D"/>
                </a:solidFill>
                <a:latin typeface="Arial" charset="0"/>
              </a:rPr>
              <a:t>созданию качественной среды для жизни граждан и благоприятного</a:t>
            </a:r>
          </a:p>
          <a:p>
            <a:pPr algn="ctr"/>
            <a:r>
              <a:rPr lang="ru-RU" b="1">
                <a:solidFill>
                  <a:srgbClr val="1F497D"/>
                </a:solidFill>
                <a:latin typeface="Arial" charset="0"/>
              </a:rPr>
              <a:t>инвестиционного климата, размещенных на платформе «Смартека»</a:t>
            </a:r>
          </a:p>
        </p:txBody>
      </p:sp>
      <p:sp>
        <p:nvSpPr>
          <p:cNvPr id="28680" name="Прямоугольник 75"/>
          <p:cNvSpPr>
            <a:spLocks noChangeArrowheads="1"/>
          </p:cNvSpPr>
          <p:nvPr/>
        </p:nvSpPr>
        <p:spPr bwMode="auto">
          <a:xfrm>
            <a:off x="1522413" y="117475"/>
            <a:ext cx="100472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15" tIns="38957" rIns="77915" bIns="38957">
            <a:spAutoFit/>
          </a:bodyPr>
          <a:lstStyle/>
          <a:p>
            <a:pPr algn="ctr"/>
            <a:r>
              <a:rPr lang="ru-RU" sz="2000" b="1">
                <a:solidFill>
                  <a:srgbClr val="1F497D"/>
                </a:solidFill>
                <a:latin typeface="Arial" charset="0"/>
              </a:rPr>
              <a:t>МИНИСТЕРСТВО </a:t>
            </a:r>
            <a:r>
              <a:rPr lang="en-US" sz="2000" b="1">
                <a:solidFill>
                  <a:srgbClr val="1F497D"/>
                </a:solidFill>
                <a:latin typeface="Arial" charset="0"/>
              </a:rPr>
              <a:t>C</a:t>
            </a:r>
            <a:r>
              <a:rPr lang="ru-RU" sz="2000" b="1">
                <a:solidFill>
                  <a:srgbClr val="1F497D"/>
                </a:solidFill>
                <a:latin typeface="Arial" charset="0"/>
              </a:rPr>
              <a:t>ЕМЬИ, ТРУДА И СОЦИАЛЬНОЙ ЗАЩИТЫ НАСЕЛЕНИЯ РЕСПУБЛИКИ БАШКОРТОСТАН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4"/>
          <p:cNvSpPr>
            <a:spLocks noChangeArrowheads="1"/>
          </p:cNvSpPr>
          <p:nvPr/>
        </p:nvSpPr>
        <p:spPr bwMode="auto">
          <a:xfrm>
            <a:off x="0" y="65088"/>
            <a:ext cx="121951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0" tIns="45676" rIns="91350" bIns="45676">
            <a:spAutoFit/>
          </a:bodyPr>
          <a:lstStyle/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Стимулирование работодателей </a:t>
            </a:r>
          </a:p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для трудоустройства граждан социально-уязвимых категорий</a:t>
            </a: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1020763" y="1270000"/>
            <a:ext cx="10621962" cy="438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044700"/>
            <a:r>
              <a:rPr lang="ru-RU" sz="2200">
                <a:latin typeface="Arial" charset="0"/>
              </a:rPr>
              <a:t>Цель практики: </a:t>
            </a:r>
          </a:p>
          <a:p>
            <a:pPr defTabSz="2044700"/>
            <a:r>
              <a:rPr lang="ru-RU" sz="2200">
                <a:solidFill>
                  <a:schemeClr val="tx2"/>
                </a:solidFill>
                <a:latin typeface="Arial" charset="0"/>
              </a:rPr>
              <a:t>увеличение численности трудоустроенных граждан с инвалидностью и выпускников</a:t>
            </a:r>
          </a:p>
          <a:p>
            <a:pPr defTabSz="2044700"/>
            <a:endParaRPr lang="ru-RU" sz="1400">
              <a:solidFill>
                <a:schemeClr val="tx2"/>
              </a:solidFill>
              <a:latin typeface="Arial" charset="0"/>
            </a:endParaRPr>
          </a:p>
          <a:p>
            <a:pPr defTabSz="2044700"/>
            <a:r>
              <a:rPr lang="ru-RU" sz="2200">
                <a:latin typeface="Arial" charset="0"/>
              </a:rPr>
              <a:t>Задачи мероприятия:</a:t>
            </a:r>
          </a:p>
          <a:p>
            <a:pPr defTabSz="20447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2200">
                <a:solidFill>
                  <a:schemeClr val="tx2"/>
                </a:solidFill>
                <a:latin typeface="Arial" charset="0"/>
              </a:rPr>
              <a:t>расширение возможностей трудоустройства граждан социально-уязвимых категорий;</a:t>
            </a:r>
          </a:p>
          <a:p>
            <a:pPr defTabSz="20447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2200">
                <a:solidFill>
                  <a:schemeClr val="tx2"/>
                </a:solidFill>
                <a:latin typeface="Arial" charset="0"/>
              </a:rPr>
              <a:t>создание условий для инвалидов по приобретению опыта работы или повышению квалификации по профессии, специальности в соответствии с индивидуальной программой реабилитации и абилитации;</a:t>
            </a:r>
          </a:p>
          <a:p>
            <a:pPr defTabSz="20447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2200">
                <a:solidFill>
                  <a:schemeClr val="tx2"/>
                </a:solidFill>
                <a:latin typeface="Arial" charset="0"/>
              </a:rPr>
              <a:t>повышение конкурентоспособности инвалидов и выпускников на рынке труда;</a:t>
            </a:r>
          </a:p>
          <a:p>
            <a:pPr defTabSz="20447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2200">
                <a:solidFill>
                  <a:schemeClr val="tx2"/>
                </a:solidFill>
                <a:latin typeface="Arial" charset="0"/>
              </a:rPr>
              <a:t>стимулирование работодателей к приему на работу инвалидов и выпускников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 4"/>
          <p:cNvSpPr>
            <a:spLocks noChangeArrowheads="1"/>
          </p:cNvSpPr>
          <p:nvPr/>
        </p:nvSpPr>
        <p:spPr bwMode="auto">
          <a:xfrm>
            <a:off x="0" y="65088"/>
            <a:ext cx="121951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0" tIns="45676" rIns="91350" bIns="45676">
            <a:spAutoFit/>
          </a:bodyPr>
          <a:lstStyle/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Стимулирование работодателей </a:t>
            </a:r>
          </a:p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для трудоустройства граждан социально-уязвимых категорий</a:t>
            </a: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787400" y="1270000"/>
            <a:ext cx="11142663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044700"/>
            <a:r>
              <a:rPr lang="ru-RU" sz="2200">
                <a:solidFill>
                  <a:srgbClr val="1F497D"/>
                </a:solidFill>
                <a:latin typeface="Arial" charset="0"/>
              </a:rPr>
              <a:t>По инициативе </a:t>
            </a:r>
            <a:r>
              <a:rPr lang="ru-RU" sz="2200">
                <a:latin typeface="Arial" charset="0"/>
              </a:rPr>
              <a:t>Федеральной службы по труду и занятости </a:t>
            </a:r>
          </a:p>
          <a:p>
            <a:pPr defTabSz="2044700"/>
            <a:r>
              <a:rPr lang="ru-RU" sz="2200">
                <a:solidFill>
                  <a:srgbClr val="1F497D"/>
                </a:solidFill>
                <a:latin typeface="Arial" charset="0"/>
              </a:rPr>
              <a:t>на 2017-2018 годы Республика Башкортостан была определена </a:t>
            </a:r>
          </a:p>
          <a:p>
            <a:pPr defTabSz="2044700"/>
            <a:r>
              <a:rPr lang="ru-RU" sz="2200">
                <a:solidFill>
                  <a:srgbClr val="1F497D"/>
                </a:solidFill>
                <a:latin typeface="Arial" charset="0"/>
              </a:rPr>
              <a:t>пилотным регионом по апробированию эффективных методик трудоустройства инвалидов</a:t>
            </a:r>
          </a:p>
          <a:p>
            <a:pPr defTabSz="2044700"/>
            <a:endParaRPr lang="ru-RU" sz="2200">
              <a:solidFill>
                <a:schemeClr val="tx2"/>
              </a:solidFill>
              <a:latin typeface="Arial" charset="0"/>
            </a:endParaRPr>
          </a:p>
          <a:p>
            <a:pPr defTabSz="2044700"/>
            <a:r>
              <a:rPr lang="ru-RU" sz="2200">
                <a:latin typeface="Arial" charset="0"/>
              </a:rPr>
              <a:t>В рамках проекта:</a:t>
            </a:r>
          </a:p>
          <a:p>
            <a:pPr defTabSz="2044700">
              <a:buFont typeface="Arial" charset="0"/>
              <a:buChar char="•"/>
            </a:pPr>
            <a:r>
              <a:rPr lang="ru-RU" sz="2200">
                <a:solidFill>
                  <a:schemeClr val="tx2"/>
                </a:solidFill>
                <a:latin typeface="Arial" charset="0"/>
              </a:rPr>
              <a:t>проведено обучение 40 сотрудников службы занятости, из которых </a:t>
            </a:r>
            <a:br>
              <a:rPr lang="ru-RU" sz="2200">
                <a:solidFill>
                  <a:schemeClr val="tx2"/>
                </a:solidFill>
                <a:latin typeface="Arial" charset="0"/>
              </a:rPr>
            </a:br>
            <a:r>
              <a:rPr lang="ru-RU" sz="2200">
                <a:solidFill>
                  <a:schemeClr val="tx2"/>
                </a:solidFill>
                <a:latin typeface="Arial" charset="0"/>
              </a:rPr>
              <a:t>20 человек - психологи, 20 - инспекторы – менеджеры трудового сопровождения.</a:t>
            </a:r>
          </a:p>
          <a:p>
            <a:pPr defTabSz="2044700">
              <a:buFont typeface="Arial" charset="0"/>
              <a:buChar char="•"/>
            </a:pPr>
            <a:endParaRPr lang="ru-RU" sz="2200">
              <a:solidFill>
                <a:schemeClr val="tx2"/>
              </a:solidFill>
              <a:latin typeface="Arial" charset="0"/>
            </a:endParaRPr>
          </a:p>
          <a:p>
            <a:pPr defTabSz="2044700">
              <a:buFont typeface="Arial" charset="0"/>
              <a:buChar char="•"/>
            </a:pPr>
            <a:r>
              <a:rPr lang="ru-RU" sz="2200">
                <a:solidFill>
                  <a:schemeClr val="tx2"/>
                </a:solidFill>
                <a:latin typeface="Arial" charset="0"/>
              </a:rPr>
              <a:t>проведены тренинги по повышению трудовой мотивации с инвалидами, их семьями, а также трудовыми коллективами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4"/>
          <p:cNvSpPr>
            <a:spLocks noChangeArrowheads="1"/>
          </p:cNvSpPr>
          <p:nvPr/>
        </p:nvSpPr>
        <p:spPr bwMode="auto">
          <a:xfrm>
            <a:off x="0" y="65088"/>
            <a:ext cx="121951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0" tIns="45676" rIns="91350" bIns="45676">
            <a:spAutoFit/>
          </a:bodyPr>
          <a:lstStyle/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Стимулирование работодателей </a:t>
            </a:r>
          </a:p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для трудоустройства граждан социально-уязвимых категорий</a:t>
            </a:r>
          </a:p>
        </p:txBody>
      </p:sp>
      <p:sp>
        <p:nvSpPr>
          <p:cNvPr id="32770" name="Прямоугольник 7"/>
          <p:cNvSpPr>
            <a:spLocks noChangeArrowheads="1"/>
          </p:cNvSpPr>
          <p:nvPr/>
        </p:nvSpPr>
        <p:spPr bwMode="auto">
          <a:xfrm>
            <a:off x="787400" y="1270000"/>
            <a:ext cx="10620375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2044700"/>
            <a:r>
              <a:rPr lang="ru-RU">
                <a:latin typeface="Arial" charset="0"/>
              </a:rPr>
              <a:t>Стажировка инвалидов</a:t>
            </a:r>
          </a:p>
          <a:p>
            <a:pPr algn="ctr" defTabSz="2044700"/>
            <a:endParaRPr lang="ru-RU" sz="1000">
              <a:latin typeface="Arial" charset="0"/>
            </a:endParaRP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Субсидия предоставляется на возмещение затрат на оплату труда </a:t>
            </a: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стажера-инвалида и его наставника. </a:t>
            </a: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Срок участия в стажировке установлен </a:t>
            </a:r>
            <a:r>
              <a:rPr lang="ru-RU">
                <a:latin typeface="Arial" charset="0"/>
              </a:rPr>
              <a:t>не более 4 месяцев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. </a:t>
            </a: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Размер возмещения на работника и его наставника в месяц:</a:t>
            </a: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не более минимального размера оплаты труда и начислений на фонд оплаты труда (</a:t>
            </a:r>
            <a:r>
              <a:rPr lang="ru-RU">
                <a:latin typeface="Arial" charset="0"/>
              </a:rPr>
              <a:t>в 2023 году – 24,3 тыс. рублей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)</a:t>
            </a:r>
          </a:p>
          <a:p>
            <a:pPr defTabSz="2044700"/>
            <a:endParaRPr lang="ru-RU">
              <a:solidFill>
                <a:schemeClr val="tx2"/>
              </a:solidFill>
              <a:latin typeface="Arial" charset="0"/>
            </a:endParaRPr>
          </a:p>
          <a:p>
            <a:pPr defTabSz="2044700"/>
            <a:r>
              <a:rPr lang="ru-RU">
                <a:latin typeface="Arial" charset="0"/>
              </a:rPr>
              <a:t>Результаты:</a:t>
            </a:r>
          </a:p>
          <a:p>
            <a:pPr defTabSz="2044700"/>
            <a:endParaRPr lang="ru-RU" sz="1000">
              <a:latin typeface="Arial" charset="0"/>
            </a:endParaRP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с 2017 года прошли стажировку </a:t>
            </a:r>
            <a:r>
              <a:rPr lang="ru-RU">
                <a:latin typeface="Arial" charset="0"/>
              </a:rPr>
              <a:t>730 инвалидов</a:t>
            </a:r>
            <a:endParaRPr lang="ru-RU">
              <a:solidFill>
                <a:srgbClr val="1F497D"/>
              </a:solidFill>
              <a:latin typeface="Arial" charset="0"/>
            </a:endParaRPr>
          </a:p>
          <a:p>
            <a:pPr defTabSz="2044700"/>
            <a:r>
              <a:rPr lang="ru-RU">
                <a:latin typeface="Arial" charset="0"/>
              </a:rPr>
              <a:t>62%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 закрепились на постоянное рабочее место,</a:t>
            </a: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работодателям возмещены затраты в объеме </a:t>
            </a:r>
            <a:r>
              <a:rPr lang="ru-RU">
                <a:latin typeface="Arial" charset="0"/>
              </a:rPr>
              <a:t>21 млн. рублей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Прямоугольник 4"/>
          <p:cNvSpPr>
            <a:spLocks noChangeArrowheads="1"/>
          </p:cNvSpPr>
          <p:nvPr/>
        </p:nvSpPr>
        <p:spPr bwMode="auto">
          <a:xfrm>
            <a:off x="0" y="65088"/>
            <a:ext cx="121951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0" tIns="45676" rIns="91350" bIns="45676">
            <a:spAutoFit/>
          </a:bodyPr>
          <a:lstStyle/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Стимулирование работодателей </a:t>
            </a:r>
          </a:p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для трудоустройства граждан социально-уязвимых категорий</a:t>
            </a: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787400" y="1270000"/>
            <a:ext cx="1062037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2044700"/>
            <a:r>
              <a:rPr lang="ru-RU" sz="2200">
                <a:latin typeface="Arial" charset="0"/>
              </a:rPr>
              <a:t>Создание и оснащение рабочих мест для трудоустройства инвалидов </a:t>
            </a:r>
          </a:p>
          <a:p>
            <a:pPr algn="ctr" defTabSz="2044700"/>
            <a:endParaRPr lang="ru-RU" sz="800">
              <a:latin typeface="Arial" charset="0"/>
            </a:endParaRPr>
          </a:p>
          <a:p>
            <a:pPr algn="just" defTabSz="2044700"/>
            <a:r>
              <a:rPr lang="ru-RU" sz="2200">
                <a:solidFill>
                  <a:srgbClr val="1F497D"/>
                </a:solidFill>
                <a:latin typeface="Arial" charset="0"/>
              </a:rPr>
              <a:t>работодателю возмещаются расходы:</a:t>
            </a:r>
          </a:p>
          <a:p>
            <a:pPr algn="just" defTabSz="2044700">
              <a:buFont typeface="Wingdings" pitchFamily="2" charset="2"/>
              <a:buChar char="§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на организацию рабочих мест для трудоустройства инвалидов </a:t>
            </a:r>
            <a:br>
              <a:rPr lang="ru-RU" sz="2200">
                <a:solidFill>
                  <a:srgbClr val="1F497D"/>
                </a:solidFill>
                <a:latin typeface="Arial" charset="0"/>
              </a:rPr>
            </a:br>
            <a:r>
              <a:rPr lang="ru-RU" sz="2000">
                <a:solidFill>
                  <a:srgbClr val="1F497D"/>
                </a:solidFill>
                <a:latin typeface="Arial" charset="0"/>
              </a:rPr>
              <a:t>(</a:t>
            </a:r>
            <a:r>
              <a:rPr lang="ru-RU" sz="2000" i="1">
                <a:solidFill>
                  <a:srgbClr val="1F497D"/>
                </a:solidFill>
                <a:latin typeface="Arial" charset="0"/>
              </a:rPr>
              <a:t>для инвалидов III группы - до 80 тыс. руб., I и II группы - до 100 тыс. руб.);</a:t>
            </a:r>
          </a:p>
          <a:p>
            <a:pPr algn="just" defTabSz="2044700">
              <a:buFont typeface="Wingdings" pitchFamily="2" charset="2"/>
              <a:buChar char="§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на создание инфраструктуры, необходимой для беспрепятственного доступа инвалида к рабочему месту </a:t>
            </a:r>
            <a:r>
              <a:rPr lang="ru-RU" sz="2200" i="1">
                <a:solidFill>
                  <a:srgbClr val="1F497D"/>
                </a:solidFill>
                <a:latin typeface="Arial" charset="0"/>
              </a:rPr>
              <a:t>– </a:t>
            </a:r>
            <a:r>
              <a:rPr lang="ru-RU" sz="2000" i="1">
                <a:solidFill>
                  <a:srgbClr val="1F497D"/>
                </a:solidFill>
                <a:latin typeface="Arial" charset="0"/>
              </a:rPr>
              <a:t>до 100 тыс. руб.;</a:t>
            </a:r>
          </a:p>
          <a:p>
            <a:pPr algn="just" defTabSz="2044700">
              <a:buFont typeface="Wingdings" pitchFamily="2" charset="2"/>
              <a:buChar char="§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на заработную плату наставнику </a:t>
            </a:r>
            <a:r>
              <a:rPr lang="ru-RU" sz="2000">
                <a:solidFill>
                  <a:srgbClr val="1F497D"/>
                </a:solidFill>
                <a:latin typeface="Arial" charset="0"/>
              </a:rPr>
              <a:t>(</a:t>
            </a:r>
            <a:r>
              <a:rPr lang="ru-RU" sz="2000" i="1">
                <a:solidFill>
                  <a:srgbClr val="1F497D"/>
                </a:solidFill>
                <a:latin typeface="Arial" charset="0"/>
              </a:rPr>
              <a:t>до 6 месяцев, не более МРОТ и начислений на фонд оплаты труда, в 2023 году – 24,3 тыс. руб.).</a:t>
            </a:r>
          </a:p>
          <a:p>
            <a:pPr defTabSz="2044700"/>
            <a:endParaRPr lang="ru-RU" sz="800">
              <a:solidFill>
                <a:schemeClr val="tx2"/>
              </a:solidFill>
              <a:latin typeface="Arial" charset="0"/>
            </a:endParaRPr>
          </a:p>
          <a:p>
            <a:pPr defTabSz="2044700"/>
            <a:r>
              <a:rPr lang="ru-RU" sz="2200">
                <a:solidFill>
                  <a:schemeClr val="tx2"/>
                </a:solidFill>
                <a:latin typeface="Arial" charset="0"/>
              </a:rPr>
              <a:t>При получении субсидии работодатель берет на себя обязанность в сохранении данного рабочего места в течение года. </a:t>
            </a:r>
          </a:p>
          <a:p>
            <a:pPr defTabSz="2044700"/>
            <a:endParaRPr lang="ru-RU" sz="1000">
              <a:solidFill>
                <a:schemeClr val="tx2"/>
              </a:solidFill>
              <a:latin typeface="Arial" charset="0"/>
            </a:endParaRPr>
          </a:p>
          <a:p>
            <a:pPr defTabSz="2044700"/>
            <a:r>
              <a:rPr lang="ru-RU" sz="2200">
                <a:latin typeface="Arial" charset="0"/>
              </a:rPr>
              <a:t>Результаты:</a:t>
            </a:r>
          </a:p>
          <a:p>
            <a:pPr defTabSz="2044700"/>
            <a:r>
              <a:rPr lang="ru-RU" sz="2200">
                <a:solidFill>
                  <a:schemeClr val="tx2"/>
                </a:solidFill>
                <a:latin typeface="Arial" charset="0"/>
              </a:rPr>
              <a:t>С 2010 года создано </a:t>
            </a:r>
            <a:r>
              <a:rPr lang="ru-RU" sz="2200">
                <a:latin typeface="Arial" charset="0"/>
              </a:rPr>
              <a:t>2487 рабочих мест</a:t>
            </a:r>
            <a:r>
              <a:rPr lang="ru-RU" sz="2200">
                <a:solidFill>
                  <a:schemeClr val="tx2"/>
                </a:solidFill>
                <a:latin typeface="Arial" charset="0"/>
              </a:rPr>
              <a:t>, в том числе в 2022 году - 135 мест.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Прямоугольник 4"/>
          <p:cNvSpPr>
            <a:spLocks noChangeArrowheads="1"/>
          </p:cNvSpPr>
          <p:nvPr/>
        </p:nvSpPr>
        <p:spPr bwMode="auto">
          <a:xfrm>
            <a:off x="0" y="65088"/>
            <a:ext cx="121951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0" tIns="45676" rIns="91350" bIns="45676">
            <a:spAutoFit/>
          </a:bodyPr>
          <a:lstStyle/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Стимулирование работодателей </a:t>
            </a:r>
          </a:p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для трудоустройства граждан социально-уязвимых категорий</a:t>
            </a:r>
          </a:p>
        </p:txBody>
      </p:sp>
      <p:sp>
        <p:nvSpPr>
          <p:cNvPr id="34818" name="Прямоугольник 7"/>
          <p:cNvSpPr>
            <a:spLocks noChangeArrowheads="1"/>
          </p:cNvSpPr>
          <p:nvPr/>
        </p:nvSpPr>
        <p:spPr bwMode="auto">
          <a:xfrm>
            <a:off x="481013" y="1125538"/>
            <a:ext cx="11520487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2044700"/>
            <a:r>
              <a:rPr lang="ru-RU">
                <a:latin typeface="Arial" charset="0"/>
              </a:rPr>
              <a:t>Стажировка выпускников профессиональных образовательных организаций и образовательных организаций высшего образования</a:t>
            </a:r>
          </a:p>
          <a:p>
            <a:pPr algn="ctr" defTabSz="2044700"/>
            <a:endParaRPr lang="ru-RU" sz="1000">
              <a:latin typeface="Arial" charset="0"/>
            </a:endParaRP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Субсидия предоставляется на возмещение затрат на оплату труда выпускника </a:t>
            </a: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Срок участия в стажировке установлен </a:t>
            </a:r>
            <a:r>
              <a:rPr lang="ru-RU">
                <a:latin typeface="Arial" charset="0"/>
              </a:rPr>
              <a:t>не более 6 месяцев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. </a:t>
            </a: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Размер возмещения на работника в месяц:</a:t>
            </a: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не более минимального размера оплаты труда и начислений на фонд оплаты труда (</a:t>
            </a:r>
            <a:r>
              <a:rPr lang="ru-RU">
                <a:latin typeface="Arial" charset="0"/>
              </a:rPr>
              <a:t>в 2023 году – 24,3 тыс. рублей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)</a:t>
            </a:r>
          </a:p>
          <a:p>
            <a:pPr defTabSz="2044700"/>
            <a:endParaRPr lang="ru-RU">
              <a:solidFill>
                <a:schemeClr val="tx2"/>
              </a:solidFill>
              <a:latin typeface="Arial" charset="0"/>
            </a:endParaRPr>
          </a:p>
          <a:p>
            <a:pPr defTabSz="2044700"/>
            <a:r>
              <a:rPr lang="ru-RU">
                <a:latin typeface="Arial" charset="0"/>
              </a:rPr>
              <a:t>Результаты:</a:t>
            </a: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С 2009 года прошли стажировку при содействии службы занятости </a:t>
            </a:r>
            <a:br>
              <a:rPr lang="ru-RU">
                <a:solidFill>
                  <a:srgbClr val="1F497D"/>
                </a:solidFill>
                <a:latin typeface="Arial" charset="0"/>
              </a:rPr>
            </a:br>
            <a:r>
              <a:rPr lang="ru-RU">
                <a:latin typeface="Arial" charset="0"/>
              </a:rPr>
              <a:t>16 тысяч выпускников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, из них </a:t>
            </a:r>
            <a:r>
              <a:rPr lang="ru-RU">
                <a:latin typeface="Arial" charset="0"/>
              </a:rPr>
              <a:t>более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 </a:t>
            </a:r>
            <a:r>
              <a:rPr lang="ru-RU">
                <a:latin typeface="Arial" charset="0"/>
              </a:rPr>
              <a:t>70%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 закрепились на рабочем месте.</a:t>
            </a:r>
          </a:p>
          <a:p>
            <a:pPr defTabSz="2044700"/>
            <a:endParaRPr lang="ru-RU">
              <a:solidFill>
                <a:srgbClr val="1F497D"/>
              </a:solidFill>
              <a:latin typeface="Arial" charset="0"/>
            </a:endParaRPr>
          </a:p>
          <a:p>
            <a:pPr defTabSz="2044700"/>
            <a:r>
              <a:rPr lang="ru-RU">
                <a:solidFill>
                  <a:srgbClr val="1F497D"/>
                </a:solidFill>
                <a:latin typeface="Arial" charset="0"/>
              </a:rPr>
              <a:t>На 2023 год на стажировку </a:t>
            </a:r>
            <a:r>
              <a:rPr lang="ru-RU">
                <a:latin typeface="Arial" charset="0"/>
              </a:rPr>
              <a:t>365 выпускников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 в бюджете Республики Башкортостан предусмотрено </a:t>
            </a:r>
            <a:r>
              <a:rPr lang="ru-RU">
                <a:latin typeface="Arial" charset="0"/>
              </a:rPr>
              <a:t>18,3 млн. рублей.</a:t>
            </a:r>
            <a:r>
              <a:rPr lang="ru-RU">
                <a:solidFill>
                  <a:srgbClr val="1F497D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Прямоугольник 4"/>
          <p:cNvSpPr>
            <a:spLocks noChangeArrowheads="1"/>
          </p:cNvSpPr>
          <p:nvPr/>
        </p:nvSpPr>
        <p:spPr bwMode="auto">
          <a:xfrm>
            <a:off x="0" y="65088"/>
            <a:ext cx="121951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0" tIns="45676" rIns="91350" bIns="45676">
            <a:spAutoFit/>
          </a:bodyPr>
          <a:lstStyle/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Стимулирование работодателей </a:t>
            </a:r>
          </a:p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для трудоустройства граждан социально-уязвимых категорий</a:t>
            </a: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787400" y="1125538"/>
            <a:ext cx="10620375" cy="554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2044700"/>
            <a:r>
              <a:rPr lang="ru-RU">
                <a:latin typeface="Arial" charset="0"/>
              </a:rPr>
              <a:t>Этапы реализации мероприятий </a:t>
            </a:r>
          </a:p>
          <a:p>
            <a:pPr algn="ctr" defTabSz="2044700"/>
            <a:r>
              <a:rPr lang="ru-RU">
                <a:latin typeface="Arial" charset="0"/>
              </a:rPr>
              <a:t>«Стажировка инвалидов» и «Стажировка выпускников»</a:t>
            </a:r>
          </a:p>
          <a:p>
            <a:pPr algn="ctr" defTabSz="2044700"/>
            <a:endParaRPr lang="ru-RU" sz="1000">
              <a:latin typeface="Arial" charset="0"/>
            </a:endParaRPr>
          </a:p>
          <a:p>
            <a:pPr defTabSz="2044700">
              <a:spcBef>
                <a:spcPct val="2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организация информирования работодателей, учебных заведений, а также граждан с инвалидностью и выпускников о возможности участия в стажировке;</a:t>
            </a:r>
          </a:p>
          <a:p>
            <a:pPr defTabSz="2044700">
              <a:spcBef>
                <a:spcPct val="2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проведение отбора работодателей в соответствии с утвержденными критериями;</a:t>
            </a:r>
          </a:p>
          <a:p>
            <a:pPr defTabSz="2044700">
              <a:spcBef>
                <a:spcPct val="2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заключение договоров между центрами занятости и работодателями на предоставление субсидии.</a:t>
            </a:r>
          </a:p>
          <a:p>
            <a:pPr defTabSz="2044700">
              <a:spcBef>
                <a:spcPct val="2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выдача направлений для трудоустройства инвалидов и выпускников к работодателям.</a:t>
            </a:r>
          </a:p>
          <a:p>
            <a:pPr defTabSz="2044700">
              <a:spcBef>
                <a:spcPct val="2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ежемесячное предоставление субсидии на возмещение затрат работодателя на выплату заработной платы участникам стажировки.</a:t>
            </a:r>
          </a:p>
          <a:p>
            <a:pPr defTabSz="2044700">
              <a:spcBef>
                <a:spcPct val="2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мониторинг закрепляемости (дальнейшее трудоустройство по завершению стажировки) граждан</a:t>
            </a:r>
          </a:p>
          <a:p>
            <a:pPr algn="ctr" defTabSz="2044700">
              <a:buFont typeface="Arial" charset="0"/>
              <a:buChar char="•"/>
            </a:pPr>
            <a:endParaRPr lang="ru-RU" sz="1000">
              <a:solidFill>
                <a:srgbClr val="1F497D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Прямоугольник 4"/>
          <p:cNvSpPr>
            <a:spLocks noChangeArrowheads="1"/>
          </p:cNvSpPr>
          <p:nvPr/>
        </p:nvSpPr>
        <p:spPr bwMode="auto">
          <a:xfrm>
            <a:off x="0" y="65088"/>
            <a:ext cx="121951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0" tIns="45676" rIns="91350" bIns="45676">
            <a:spAutoFit/>
          </a:bodyPr>
          <a:lstStyle/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Стимулирование работодателей </a:t>
            </a:r>
          </a:p>
          <a:p>
            <a:pPr algn="ctr" defTabSz="912813"/>
            <a:r>
              <a:rPr lang="ru-RU" sz="2200" b="1">
                <a:solidFill>
                  <a:srgbClr val="1F497D"/>
                </a:solidFill>
                <a:latin typeface="Arial" charset="0"/>
              </a:rPr>
              <a:t>для трудоустройства граждан социально-уязвимых категорий</a:t>
            </a: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841375" y="981075"/>
            <a:ext cx="10620375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2044700"/>
            <a:r>
              <a:rPr lang="ru-RU" sz="2200">
                <a:latin typeface="Arial" charset="0"/>
              </a:rPr>
              <a:t>Этапы внедрения практики: </a:t>
            </a:r>
          </a:p>
          <a:p>
            <a:pPr defTabSz="2044700">
              <a:spcBef>
                <a:spcPct val="1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провести анализ о востребованности реализации практики;</a:t>
            </a:r>
          </a:p>
          <a:p>
            <a:pPr defTabSz="2044700">
              <a:spcBef>
                <a:spcPct val="1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определить источник и параметры финансирования (размер возмещения, период стажировки и численность участников);</a:t>
            </a:r>
          </a:p>
          <a:p>
            <a:pPr defTabSz="2044700">
              <a:spcBef>
                <a:spcPct val="1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разработать нормативный правовой акт по предоставлению субсидии;</a:t>
            </a:r>
          </a:p>
          <a:p>
            <a:pPr defTabSz="2044700">
              <a:spcBef>
                <a:spcPct val="1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провести работу по информированию работодателей и граждан;</a:t>
            </a:r>
          </a:p>
          <a:p>
            <a:pPr defTabSz="2044700">
              <a:spcBef>
                <a:spcPct val="1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этап реализации мероприятия;</a:t>
            </a:r>
          </a:p>
          <a:p>
            <a:pPr defTabSz="2044700">
              <a:spcBef>
                <a:spcPct val="10000"/>
              </a:spcBef>
              <a:buFont typeface="Arial" charset="0"/>
              <a:buChar char="•"/>
            </a:pPr>
            <a:r>
              <a:rPr lang="ru-RU" sz="2200">
                <a:solidFill>
                  <a:srgbClr val="1F497D"/>
                </a:solidFill>
                <a:latin typeface="Arial" charset="0"/>
              </a:rPr>
              <a:t>провести мониторинг реализации практики, т.е. закрепляемости на рабочих местах участников стажировки</a:t>
            </a:r>
          </a:p>
        </p:txBody>
      </p:sp>
      <p:sp>
        <p:nvSpPr>
          <p:cNvPr id="36867" name="Прямоугольник 7"/>
          <p:cNvSpPr>
            <a:spLocks noChangeArrowheads="1"/>
          </p:cNvSpPr>
          <p:nvPr/>
        </p:nvSpPr>
        <p:spPr bwMode="auto">
          <a:xfrm>
            <a:off x="768350" y="4654550"/>
            <a:ext cx="835977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2044700"/>
            <a:r>
              <a:rPr lang="ru-RU" sz="2200">
                <a:latin typeface="Arial" charset="0"/>
              </a:rPr>
              <a:t>Приглашаем регионы рассмотреть возможность реализации практики «Стимулирование работодателей для трудоустройства граждан социально-уязвимых категорий»</a:t>
            </a:r>
          </a:p>
        </p:txBody>
      </p:sp>
      <p:sp>
        <p:nvSpPr>
          <p:cNvPr id="36868" name="Прямоугольник 7"/>
          <p:cNvSpPr>
            <a:spLocks noChangeArrowheads="1"/>
          </p:cNvSpPr>
          <p:nvPr/>
        </p:nvSpPr>
        <p:spPr bwMode="auto">
          <a:xfrm>
            <a:off x="696913" y="6097588"/>
            <a:ext cx="10620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2044700"/>
            <a:r>
              <a:rPr lang="en-US" sz="2200">
                <a:solidFill>
                  <a:srgbClr val="1F497D"/>
                </a:solidFill>
                <a:latin typeface="Arial" charset="0"/>
              </a:rPr>
              <a:t>https://smarteka.com/practices/stimulirovanie-rabotodatelej-dla-trudoustrojstva-grazdan-socialno-uazvimyh-kategorij</a:t>
            </a:r>
            <a:endParaRPr lang="ru-RU" sz="2200">
              <a:solidFill>
                <a:srgbClr val="1F497D"/>
              </a:solidFill>
              <a:latin typeface="Arial" charset="0"/>
            </a:endParaRPr>
          </a:p>
        </p:txBody>
      </p:sp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69475" y="4221163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рямоугольник 75"/>
          <p:cNvSpPr>
            <a:spLocks noChangeArrowheads="1"/>
          </p:cNvSpPr>
          <p:nvPr/>
        </p:nvSpPr>
        <p:spPr bwMode="auto">
          <a:xfrm>
            <a:off x="1522413" y="117475"/>
            <a:ext cx="100472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15" tIns="38957" rIns="77915" bIns="38957">
            <a:spAutoFit/>
          </a:bodyPr>
          <a:lstStyle/>
          <a:p>
            <a:pPr algn="ctr"/>
            <a:r>
              <a:rPr lang="ru-RU" sz="2000" b="1">
                <a:solidFill>
                  <a:srgbClr val="1F497D"/>
                </a:solidFill>
                <a:latin typeface="Arial" charset="0"/>
              </a:rPr>
              <a:t>МИНИСТЕРСТВО </a:t>
            </a:r>
            <a:r>
              <a:rPr lang="en-US" sz="2000" b="1">
                <a:solidFill>
                  <a:srgbClr val="1F497D"/>
                </a:solidFill>
                <a:latin typeface="Arial" charset="0"/>
              </a:rPr>
              <a:t>C</a:t>
            </a:r>
            <a:r>
              <a:rPr lang="ru-RU" sz="2000" b="1">
                <a:solidFill>
                  <a:srgbClr val="1F497D"/>
                </a:solidFill>
                <a:latin typeface="Arial" charset="0"/>
              </a:rPr>
              <a:t>ЕМЬИ, ТРУДА И СОЦИАЛЬНОЙ ЗАЩИТЫ НАСЕЛЕНИЯ РЕСПУБЛИКИ БАШКОРТОСТАН</a:t>
            </a:r>
          </a:p>
        </p:txBody>
      </p:sp>
      <p:sp>
        <p:nvSpPr>
          <p:cNvPr id="37890" name="Прямоугольник 76"/>
          <p:cNvSpPr>
            <a:spLocks noChangeArrowheads="1"/>
          </p:cNvSpPr>
          <p:nvPr/>
        </p:nvSpPr>
        <p:spPr bwMode="auto">
          <a:xfrm>
            <a:off x="309563" y="2109788"/>
            <a:ext cx="11576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600" b="1">
                <a:solidFill>
                  <a:srgbClr val="1F497D"/>
                </a:solidFill>
                <a:latin typeface="Arial" charset="0"/>
              </a:rPr>
              <a:t>Спасибо за внимание!</a:t>
            </a:r>
          </a:p>
        </p:txBody>
      </p:sp>
      <p:pic>
        <p:nvPicPr>
          <p:cNvPr id="37891" name="Рисунок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90200" y="1176338"/>
            <a:ext cx="15113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Рисунок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53125" y="4149725"/>
            <a:ext cx="575786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10"/>
          <p:cNvSpPr txBox="1">
            <a:spLocks noChangeArrowheads="1"/>
          </p:cNvSpPr>
          <p:nvPr/>
        </p:nvSpPr>
        <p:spPr bwMode="auto">
          <a:xfrm>
            <a:off x="6094413" y="4292600"/>
            <a:ext cx="57594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15" tIns="38957" rIns="77915" bIns="38957">
            <a:spAutoFit/>
          </a:bodyPr>
          <a:lstStyle/>
          <a:p>
            <a:pPr algn="ctr"/>
            <a:r>
              <a:rPr lang="ru-RU" b="1">
                <a:solidFill>
                  <a:srgbClr val="1F497D"/>
                </a:solidFill>
                <a:latin typeface="Arial" charset="0"/>
              </a:rPr>
              <a:t>МЕЛЬНИКОВ</a:t>
            </a:r>
          </a:p>
          <a:p>
            <a:pPr algn="ctr"/>
            <a:r>
              <a:rPr lang="ru-RU" b="1">
                <a:solidFill>
                  <a:srgbClr val="1F497D"/>
                </a:solidFill>
                <a:latin typeface="Arial" charset="0"/>
              </a:rPr>
              <a:t>Юрий Михайлович</a:t>
            </a:r>
          </a:p>
        </p:txBody>
      </p:sp>
      <p:sp>
        <p:nvSpPr>
          <p:cNvPr id="37894" name="Text Box 10"/>
          <p:cNvSpPr txBox="1">
            <a:spLocks noChangeArrowheads="1"/>
          </p:cNvSpPr>
          <p:nvPr/>
        </p:nvSpPr>
        <p:spPr bwMode="auto">
          <a:xfrm>
            <a:off x="6097588" y="5229225"/>
            <a:ext cx="5761037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15" tIns="38957" rIns="77915" bIns="38957">
            <a:spAutoFit/>
          </a:bodyPr>
          <a:lstStyle/>
          <a:p>
            <a:pPr eaLnBrk="0" hangingPunct="0"/>
            <a:r>
              <a:rPr lang="ru-RU" sz="1600" b="1">
                <a:solidFill>
                  <a:srgbClr val="254061"/>
                </a:solidFill>
                <a:latin typeface="Arial" charset="0"/>
              </a:rPr>
              <a:t>ПЕРВЫЙ ЗАМЕСТИТЕЛЬ МИНИСТРА СЕМЬИ,</a:t>
            </a:r>
          </a:p>
          <a:p>
            <a:pPr eaLnBrk="0" hangingPunct="0"/>
            <a:r>
              <a:rPr lang="ru-RU" sz="1600" b="1">
                <a:solidFill>
                  <a:srgbClr val="254061"/>
                </a:solidFill>
                <a:latin typeface="Arial" charset="0"/>
              </a:rPr>
              <a:t>ТРУДА И СОЦИАЛЬНОЙ ЗАЩИТЫ НАСЕЛЕНИЯ </a:t>
            </a:r>
          </a:p>
          <a:p>
            <a:pPr eaLnBrk="0" hangingPunct="0"/>
            <a:r>
              <a:rPr lang="ru-RU" sz="1600" b="1">
                <a:solidFill>
                  <a:srgbClr val="254061"/>
                </a:solidFill>
                <a:latin typeface="Arial" charset="0"/>
              </a:rPr>
              <a:t>РЕСПУБЛИКИ БАШКОРТОСТАН</a:t>
            </a:r>
          </a:p>
          <a:p>
            <a:pPr eaLnBrk="0" hangingPunct="0"/>
            <a:endParaRPr lang="ru-RU" sz="1000" b="1">
              <a:solidFill>
                <a:srgbClr val="25406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_1_Президиум Правительство_509_16x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Презентация2" id="{4756D929-BCB5-43F5-898E-61EF33056769}" vid="{594BE92E-A132-45BC-A5F5-384E7AE3DDF2}"/>
    </a:ext>
  </a:extLst>
</a:theme>
</file>

<file path=ppt/theme/theme2.xml><?xml version="1.0" encoding="utf-8"?>
<a:theme xmlns:a="http://schemas.openxmlformats.org/drawingml/2006/main" name="2_Z_1_Президиум Правительство_509_16x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Презентация2" id="{4756D929-BCB5-43F5-898E-61EF33056769}" vid="{4EE0BC59-D674-42FF-9F2C-551CC1C49A80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Z_1_Оперативка_509_16x9_Узор</Template>
  <TotalTime>2481</TotalTime>
  <Words>640</Words>
  <Application>Microsoft Office PowerPoint</Application>
  <PresentationFormat>Произвольный</PresentationFormat>
  <Paragraphs>103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14</vt:i4>
      </vt:variant>
      <vt:variant>
        <vt:lpstr>Заголовки слайдов</vt:lpstr>
      </vt:variant>
      <vt:variant>
        <vt:i4>9</vt:i4>
      </vt:variant>
    </vt:vector>
  </HeadingPairs>
  <TitlesOfParts>
    <vt:vector size="27" baseType="lpstr">
      <vt:lpstr>Verdana</vt:lpstr>
      <vt:lpstr>Arial</vt:lpstr>
      <vt:lpstr>Calibri</vt:lpstr>
      <vt:lpstr>Wingdings</vt:lpstr>
      <vt:lpstr>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2_Z_1_Президиум Правительство_509_16x9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Пестрецов Андрей Анатольевич</dc:creator>
  <cp:lastModifiedBy>...</cp:lastModifiedBy>
  <cp:revision>211</cp:revision>
  <cp:lastPrinted>2022-03-31T12:40:03Z</cp:lastPrinted>
  <dcterms:created xsi:type="dcterms:W3CDTF">2021-01-14T10:59:44Z</dcterms:created>
  <dcterms:modified xsi:type="dcterms:W3CDTF">2023-03-22T10:20:24Z</dcterms:modified>
</cp:coreProperties>
</file>