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0" r:id="rId3"/>
    <p:sldId id="269" r:id="rId4"/>
    <p:sldId id="270" r:id="rId5"/>
    <p:sldId id="271" r:id="rId6"/>
    <p:sldId id="273" r:id="rId7"/>
    <p:sldId id="274" r:id="rId8"/>
    <p:sldId id="275" r:id="rId9"/>
    <p:sldId id="266" r:id="rId10"/>
    <p:sldId id="257" r:id="rId11"/>
    <p:sldId id="261" r:id="rId12"/>
    <p:sldId id="258" r:id="rId13"/>
    <p:sldId id="259" r:id="rId14"/>
    <p:sldId id="26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5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67154929430413"/>
          <c:y val="0.2779750849057348"/>
          <c:w val="0.54326228105127428"/>
          <c:h val="0.66027906466870867"/>
        </c:manualLayout>
      </c:layout>
      <c:pie3DChart>
        <c:varyColors val="1"/>
        <c:ser>
          <c:idx val="0"/>
          <c:order val="0"/>
          <c:tx>
            <c:strRef>
              <c:f>'[Финансовая модель МТФ (100).xlsx]Оборот стада'!$R$3</c:f>
              <c:strCache>
                <c:ptCount val="1"/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C46-40BD-ABF2-9AAB990BAEB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C46-40BD-ABF2-9AAB990BAEB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C46-40BD-ABF2-9AAB990BAEB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C46-40BD-ABF2-9AAB990BAEB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C46-40BD-ABF2-9AAB990BAEB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C46-40BD-ABF2-9AAB990BAEB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C46-40BD-ABF2-9AAB990BAE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'[Финансовая модель МТФ (100).xlsx]Оборот стада'!$B$6:$B$12</c:f>
              <c:strCache>
                <c:ptCount val="7"/>
                <c:pt idx="0">
                  <c:v>Быки- производители</c:v>
                </c:pt>
                <c:pt idx="1">
                  <c:v>Коровы</c:v>
                </c:pt>
                <c:pt idx="2">
                  <c:v>Нетели</c:v>
                </c:pt>
                <c:pt idx="3">
                  <c:v>Быки до 2 лет</c:v>
                </c:pt>
                <c:pt idx="4">
                  <c:v>Телки до 2 лет</c:v>
                </c:pt>
                <c:pt idx="5">
                  <c:v>Быки до 1 г.</c:v>
                </c:pt>
                <c:pt idx="6">
                  <c:v>Телки до 1 г.</c:v>
                </c:pt>
              </c:strCache>
            </c:strRef>
          </c:cat>
          <c:val>
            <c:numRef>
              <c:f>'[Финансовая модель МТФ (100).xlsx]Оборот стада'!$R$6:$R$12</c:f>
              <c:numCache>
                <c:formatCode>0%</c:formatCode>
                <c:ptCount val="7"/>
                <c:pt idx="0">
                  <c:v>4.7596382674916712E-3</c:v>
                </c:pt>
                <c:pt idx="1">
                  <c:v>0.41602638199496833</c:v>
                </c:pt>
                <c:pt idx="2">
                  <c:v>0.10314816073978378</c:v>
                </c:pt>
                <c:pt idx="3">
                  <c:v>6.7994832392738154E-4</c:v>
                </c:pt>
                <c:pt idx="4">
                  <c:v>7.8636023662201668E-2</c:v>
                </c:pt>
                <c:pt idx="5">
                  <c:v>0.23696199088869249</c:v>
                </c:pt>
                <c:pt idx="6">
                  <c:v>0.15978785612293467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46-40BD-ABF2-9AAB990BA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98393181349536E-2"/>
          <c:y val="5.0021945861769265E-2"/>
          <c:w val="0.94420843150978384"/>
          <c:h val="0.1907421682056396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357144599109596E-2"/>
          <c:y val="0.7292825904303295"/>
          <c:w val="0.94117354169319944"/>
          <c:h val="0.1887709365633824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22222222222224E-3"/>
          <c:y val="0.35968802244198245"/>
          <c:w val="0.78738233841817451"/>
          <c:h val="0.64003987018853337"/>
        </c:manualLayout>
      </c:layout>
      <c:pie3DChart>
        <c:varyColors val="1"/>
        <c:ser>
          <c:idx val="0"/>
          <c:order val="0"/>
          <c:tx>
            <c:strRef>
              <c:f>'[Финансовая модель МТФ (100).xlsx]Севооборот'!$B$32:$B$34</c:f>
              <c:strCache>
                <c:ptCount val="1"/>
                <c:pt idx="0">
                  <c:v>Пашни Пастбища Сенокосные угодия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0.11810611189951641"/>
                  <c:y val="-0.194333049432928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C7-437D-AE1B-C97B340D2433}"/>
                </c:ext>
              </c:extLst>
            </c:dLbl>
            <c:dLbl>
              <c:idx val="1"/>
              <c:layout>
                <c:manualLayout>
                  <c:x val="0.24589314499646789"/>
                  <c:y val="0.114759870118108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C7-437D-AE1B-C97B340D24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'[Финансовая модель МТФ (100).xlsx]Севооборот'!$B$32:$B$34</c:f>
              <c:strCache>
                <c:ptCount val="3"/>
                <c:pt idx="0">
                  <c:v>Пашни</c:v>
                </c:pt>
                <c:pt idx="1">
                  <c:v>Пастбища</c:v>
                </c:pt>
                <c:pt idx="2">
                  <c:v>Сенокосные угодия</c:v>
                </c:pt>
              </c:strCache>
            </c:strRef>
          </c:cat>
          <c:val>
            <c:numRef>
              <c:f>'[Финансовая модель МТФ (100).xlsx]Севооборот'!$Q$32:$Q$34</c:f>
              <c:numCache>
                <c:formatCode>0.0</c:formatCode>
                <c:ptCount val="3"/>
                <c:pt idx="0">
                  <c:v>139.66435461309527</c:v>
                </c:pt>
                <c:pt idx="1">
                  <c:v>286.91486796428575</c:v>
                </c:pt>
                <c:pt idx="2">
                  <c:v>43.396999999999998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C7-437D-AE1B-C97B340D24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5.627653264934176E-4"/>
          <c:y val="6.2791225811511142E-2"/>
          <c:w val="0.67920914661754273"/>
          <c:h val="0.2746410529549004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Площади сельскохозяйственных  угодий всего, га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503027222343718E-2"/>
                  <c:y val="2.9840996830275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6A-4E23-B417-D73C39DE8BEB}"/>
                </c:ext>
              </c:extLst>
            </c:dLbl>
            <c:dLbl>
              <c:idx val="2"/>
              <c:layout>
                <c:manualLayout>
                  <c:x val="-4.253675912845948E-2"/>
                  <c:y val="2.9840996830275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9962172034495E-2"/>
                      <c:h val="7.06487558027423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6A-4E23-B417-D73C39DE8BEB}"/>
                </c:ext>
              </c:extLst>
            </c:dLbl>
            <c:dLbl>
              <c:idx val="3"/>
              <c:layout>
                <c:manualLayout>
                  <c:x val="-5.2545408335155773E-2"/>
                  <c:y val="-9.9469989434251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6A-4E23-B417-D73C39DE8BEB}"/>
                </c:ext>
              </c:extLst>
            </c:dLbl>
            <c:dLbl>
              <c:idx val="4"/>
              <c:layout>
                <c:manualLayout>
                  <c:x val="-2.5021623016740845E-2"/>
                  <c:y val="-4.9734994717125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6A-4E23-B417-D73C39DE8BEB}"/>
                </c:ext>
              </c:extLst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'[Финансовая модель МТФ (100).xlsx]Севооборот'!$E$24:$N$24</c:f>
              <c:numCache>
                <c:formatCode>0.0</c:formatCode>
                <c:ptCount val="10"/>
                <c:pt idx="0">
                  <c:v>288.5452823214286</c:v>
                </c:pt>
                <c:pt idx="1">
                  <c:v>470.52823375000003</c:v>
                </c:pt>
                <c:pt idx="2">
                  <c:v>411.76357875000002</c:v>
                </c:pt>
                <c:pt idx="3">
                  <c:v>423.21993505357142</c:v>
                </c:pt>
                <c:pt idx="4">
                  <c:v>439.94499080357144</c:v>
                </c:pt>
                <c:pt idx="5">
                  <c:v>453.35991792857146</c:v>
                </c:pt>
                <c:pt idx="6">
                  <c:v>472.29874050000001</c:v>
                </c:pt>
                <c:pt idx="7">
                  <c:v>494.18579785714297</c:v>
                </c:pt>
                <c:pt idx="8">
                  <c:v>512.75391544642866</c:v>
                </c:pt>
                <c:pt idx="9">
                  <c:v>534.70480683928577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'[Финансовая модель МТФ (100).xlsx]Севооборот'!$B$24</c15:sqref>
                        </c15:formulaRef>
                      </c:ext>
                    </c:extLst>
                    <c:strCache>
                      <c:ptCount val="1"/>
                      <c:pt idx="0">
                        <c:v>Потребность в сельскохозяйственных угодиях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'[Финансовая модель МТФ (100).xlsx]Севооборот'!$E$31:$N$31</c15:sqref>
                        </c15:formulaRef>
                      </c:ext>
                    </c:extLst>
                    <c:numCache>
                      <c:formatCode>0</c:formatCode>
                      <c:ptCount val="10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  <c:pt idx="8">
                        <c:v>2029</c:v>
                      </c:pt>
                      <c:pt idx="9">
                        <c:v>2030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826A-4E23-B417-D73C39DE8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127984"/>
        <c:axId val="471128544"/>
      </c:lineChart>
      <c:catAx>
        <c:axId val="4711279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471128544"/>
        <c:crosses val="autoZero"/>
        <c:auto val="1"/>
        <c:lblAlgn val="ctr"/>
        <c:lblOffset val="100"/>
        <c:noMultiLvlLbl val="0"/>
      </c:catAx>
      <c:valAx>
        <c:axId val="4711285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7112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ru-RU">
                <a:solidFill>
                  <a:srgbClr val="002060"/>
                </a:solidFill>
              </a:rPr>
              <a:t>Урожайность, тонн/га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'[Финансовая модель дикоросы.xlsx]Закладка садов'!$B$36</c:f>
              <c:strCache>
                <c:ptCount val="1"/>
                <c:pt idx="0">
                  <c:v>Урожайность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'[Финансовая модель дикоросы.xlsx]Закладка садов'!$B$38:$B$40</c:f>
              <c:strCache>
                <c:ptCount val="3"/>
                <c:pt idx="0">
                  <c:v>Сады 1 года закладки</c:v>
                </c:pt>
                <c:pt idx="1">
                  <c:v>Сады 2 года закладки</c:v>
                </c:pt>
                <c:pt idx="2">
                  <c:v>Сады 3 года закладки</c:v>
                </c:pt>
              </c:strCache>
            </c:strRef>
          </c:cat>
          <c:val>
            <c:numRef>
              <c:f>'[Финансовая модель дикоросы.xlsx]Закладка садов'!$F$38:$F$40</c:f>
              <c:numCache>
                <c:formatCode>0.0</c:formatCode>
                <c:ptCount val="3"/>
                <c:pt idx="0">
                  <c:v>3</c:v>
                </c:pt>
                <c:pt idx="1">
                  <c:v>6.5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14-4D97-837F-D506EDC1E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562376"/>
        <c:axId val="556562048"/>
      </c:lineChart>
      <c:catAx>
        <c:axId val="556562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562048"/>
        <c:crosses val="autoZero"/>
        <c:auto val="1"/>
        <c:lblAlgn val="ctr"/>
        <c:lblOffset val="100"/>
        <c:noMultiLvlLbl val="0"/>
      </c:catAx>
      <c:valAx>
        <c:axId val="55656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5623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Объем ягоды на переработку</a:t>
            </a:r>
          </a:p>
        </c:rich>
      </c:tx>
      <c:layout>
        <c:manualLayout>
          <c:xMode val="edge"/>
          <c:yMode val="edge"/>
          <c:x val="0.2586696451998961"/>
          <c:y val="3.0106859902209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046295417892036E-2"/>
          <c:y val="4.708399420566909E-2"/>
          <c:w val="0.87924308158017461"/>
          <c:h val="0.85361899645370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'[Финансовая модель дикоросы.xlsx]Закладка садов'!$R$56</c:f>
              <c:strCache>
                <c:ptCount val="1"/>
                <c:pt idx="0">
                  <c:v>Ягода на переработку, тонн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1"/>
              <c:layout>
                <c:manualLayout>
                  <c:x val="2.0512459380888563E-3"/>
                  <c:y val="4.71648453406303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AF-4503-AB32-6CA566E40E95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'[Финансовая модель дикоросы.xlsx]Закладка садов'!$F$4:$Q$4</c:f>
              <c:strCache>
                <c:ptCount val="12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  <c:pt idx="8">
                  <c:v>9 год</c:v>
                </c:pt>
                <c:pt idx="9">
                  <c:v>10 год</c:v>
                </c:pt>
                <c:pt idx="10">
                  <c:v>11 год</c:v>
                </c:pt>
                <c:pt idx="11">
                  <c:v>12 год</c:v>
                </c:pt>
              </c:strCache>
            </c:strRef>
          </c:cat>
          <c:val>
            <c:numRef>
              <c:f>'[Финансовая модель дикоросы.xlsx]Закладка садов'!$F$56:$L$56</c:f>
              <c:numCache>
                <c:formatCode>0.0</c:formatCode>
                <c:ptCount val="7"/>
                <c:pt idx="0">
                  <c:v>270</c:v>
                </c:pt>
                <c:pt idx="1">
                  <c:v>945</c:v>
                </c:pt>
                <c:pt idx="2">
                  <c:v>1845</c:v>
                </c:pt>
                <c:pt idx="3">
                  <c:v>1845</c:v>
                </c:pt>
                <c:pt idx="4">
                  <c:v>2475</c:v>
                </c:pt>
                <c:pt idx="5">
                  <c:v>2700</c:v>
                </c:pt>
                <c:pt idx="6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AF-4503-AB32-6CA566E40E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46"/>
        <c:axId val="221949168"/>
        <c:axId val="218580320"/>
      </c:barChart>
      <c:lineChart>
        <c:grouping val="standard"/>
        <c:varyColors val="0"/>
        <c:ser>
          <c:idx val="6"/>
          <c:order val="1"/>
          <c:tx>
            <c:strRef>
              <c:f>'[Финансовая модель дикоросы.xlsx]Закладка садов'!$R$25</c:f>
              <c:strCache>
                <c:ptCount val="1"/>
                <c:pt idx="0">
                  <c:v>Плодоносящие площади, га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7659473032449874E-2"/>
                  <c:y val="7.8167946795150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AF-4503-AB32-6CA566E40E95}"/>
                </c:ext>
              </c:extLst>
            </c:dLbl>
            <c:dLbl>
              <c:idx val="1"/>
              <c:layout>
                <c:manualLayout>
                  <c:x val="-2.4614951257066503E-2"/>
                  <c:y val="6.0308547074500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AF-4503-AB32-6CA566E40E95}"/>
                </c:ext>
              </c:extLst>
            </c:dLbl>
            <c:dLbl>
              <c:idx val="2"/>
              <c:layout>
                <c:manualLayout>
                  <c:x val="-2.8717443133244251E-2"/>
                  <c:y val="-6.0308547074502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AF-4503-AB32-6CA566E40E95}"/>
                </c:ext>
              </c:extLst>
            </c:dLbl>
            <c:dLbl>
              <c:idx val="3"/>
              <c:layout>
                <c:manualLayout>
                  <c:x val="-3.07686890713331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AF-4503-AB32-6CA566E40E95}"/>
                </c:ext>
              </c:extLst>
            </c:dLbl>
            <c:dLbl>
              <c:idx val="4"/>
              <c:layout>
                <c:manualLayout>
                  <c:x val="-3.2819935009421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AF-4503-AB32-6CA566E40E95}"/>
                </c:ext>
              </c:extLst>
            </c:dLbl>
            <c:dLbl>
              <c:idx val="5"/>
              <c:layout>
                <c:manualLayout>
                  <c:x val="-2.4614951257066503E-2"/>
                  <c:y val="-3.0154273537251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AF-4503-AB32-6CA566E40E95}"/>
                </c:ext>
              </c:extLst>
            </c:dLbl>
            <c:dLbl>
              <c:idx val="6"/>
              <c:layout>
                <c:manualLayout>
                  <c:x val="-3.07686890713331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AF-4503-AB32-6CA566E40E95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'[Финансовая модель дикоросы.xlsx]Закладка садов'!$F$32:$L$32</c:f>
              <c:numCache>
                <c:formatCode>0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300</c:v>
                </c:pt>
                <c:pt idx="4">
                  <c:v>350</c:v>
                </c:pt>
                <c:pt idx="5">
                  <c:v>350</c:v>
                </c:pt>
                <c:pt idx="6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CAF-4503-AB32-6CA566E40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579760"/>
        <c:axId val="218579200"/>
      </c:lineChart>
      <c:catAx>
        <c:axId val="22194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80320"/>
        <c:crosses val="autoZero"/>
        <c:auto val="1"/>
        <c:lblAlgn val="ctr"/>
        <c:lblOffset val="100"/>
        <c:noMultiLvlLbl val="0"/>
      </c:catAx>
      <c:valAx>
        <c:axId val="218580320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21949168"/>
        <c:crosses val="autoZero"/>
        <c:crossBetween val="between"/>
      </c:valAx>
      <c:valAx>
        <c:axId val="21857920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79760"/>
        <c:crosses val="max"/>
        <c:crossBetween val="between"/>
      </c:valAx>
      <c:catAx>
        <c:axId val="218579760"/>
        <c:scaling>
          <c:orientation val="minMax"/>
        </c:scaling>
        <c:delete val="1"/>
        <c:axPos val="b"/>
        <c:majorTickMark val="out"/>
        <c:minorTickMark val="none"/>
        <c:tickLblPos val="nextTo"/>
        <c:crossAx val="218579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939800"/>
        </a:effectLst>
      </c:spPr>
    </c:plotArea>
    <c:legend>
      <c:legendPos val="t"/>
      <c:layout>
        <c:manualLayout>
          <c:xMode val="edge"/>
          <c:yMode val="edge"/>
          <c:x val="7.4520570128992325E-2"/>
          <c:y val="0.10735156496988214"/>
          <c:w val="0.4197981284847182"/>
          <c:h val="0.20626182422710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995264997769165"/>
          <c:y val="0.26712088808314222"/>
          <c:w val="0.52208699226104216"/>
          <c:h val="0.66072803779378053"/>
        </c:manualLayout>
      </c:layout>
      <c:pieChart>
        <c:varyColors val="1"/>
        <c:ser>
          <c:idx val="0"/>
          <c:order val="0"/>
          <c:tx>
            <c:strRef>
              <c:f>'[Финансовая модель дикоросы.xlsx]Закладка садов'!$B$64</c:f>
              <c:strCache>
                <c:ptCount val="1"/>
                <c:pt idx="0">
                  <c:v>Выход продукции в смену</c:v>
                </c:pt>
              </c:strCache>
            </c:strRef>
          </c:tx>
          <c:explosion val="20"/>
          <c:dPt>
            <c:idx val="0"/>
            <c:bubble3D val="0"/>
            <c:explosion val="17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AED-4F6B-B058-F92816B86898}"/>
              </c:ext>
            </c:extLst>
          </c:dPt>
          <c:dPt>
            <c:idx val="1"/>
            <c:bubble3D val="0"/>
            <c:explosion val="19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AED-4F6B-B058-F92816B86898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BAED-4F6B-B058-F92816B86898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BAED-4F6B-B058-F92816B86898}"/>
              </c:ext>
            </c:extLst>
          </c:dPt>
          <c:dLbls>
            <c:dLbl>
              <c:idx val="0"/>
              <c:layout>
                <c:manualLayout>
                  <c:x val="9.562013511197702E-2"/>
                  <c:y val="-0.183721034870641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D-4F6B-B058-F92816B86898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'[Финансовая модель дикоросы.xlsx]Закладка садов'!$B$65:$B$68</c:f>
              <c:strCache>
                <c:ptCount val="4"/>
                <c:pt idx="0">
                  <c:v>Сок концентрат</c:v>
                </c:pt>
                <c:pt idx="1">
                  <c:v>Жом</c:v>
                </c:pt>
                <c:pt idx="2">
                  <c:v>Масло облепихи</c:v>
                </c:pt>
                <c:pt idx="3">
                  <c:v>Масло косточек</c:v>
                </c:pt>
              </c:strCache>
            </c:strRef>
          </c:cat>
          <c:val>
            <c:numRef>
              <c:f>'[Финансовая модель дикоросы.xlsx]Закладка садов'!$R$65:$R$68</c:f>
              <c:numCache>
                <c:formatCode>0</c:formatCode>
                <c:ptCount val="4"/>
                <c:pt idx="0">
                  <c:v>1137.1841155234656</c:v>
                </c:pt>
                <c:pt idx="1">
                  <c:v>129.96389891696751</c:v>
                </c:pt>
                <c:pt idx="2">
                  <c:v>89.350180505415167</c:v>
                </c:pt>
                <c:pt idx="3">
                  <c:v>32.490974729241877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ED-4F6B-B058-F92816B8689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88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9646320289481"/>
          <c:y val="0.1083047619047619"/>
          <c:w val="0.72217297251636881"/>
          <c:h val="0.15182932133483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1C801-DF43-4ABF-98F7-CD992FB502B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A6478-AA1E-4AC1-8A21-A9345405ADE4}">
      <dgm:prSet phldrT="[Текст]" custT="1"/>
      <dgm:spPr/>
      <dgm:t>
        <a:bodyPr/>
        <a:lstStyle/>
        <a:p>
          <a:pPr algn="ctr"/>
          <a:r>
            <a:rPr lang="ru-RU" sz="1100" dirty="0" smtClean="0"/>
            <a:t>1 год </a:t>
          </a:r>
        </a:p>
        <a:p>
          <a:pPr algn="ctr"/>
          <a:r>
            <a:rPr lang="ru-RU" sz="1100" dirty="0" smtClean="0"/>
            <a:t>Закладка</a:t>
          </a:r>
        </a:p>
        <a:p>
          <a:pPr algn="ctr"/>
          <a:r>
            <a:rPr lang="ru-RU" sz="1100" dirty="0" smtClean="0"/>
            <a:t>Уход </a:t>
          </a:r>
          <a:endParaRPr lang="ru-RU" sz="1100" dirty="0"/>
        </a:p>
      </dgm:t>
    </dgm:pt>
    <dgm:pt modelId="{EE113352-3A04-4015-B9D8-BD5FA64B2814}" type="parTrans" cxnId="{C17BC2ED-E2F5-4E05-B97C-6D834AB6247F}">
      <dgm:prSet/>
      <dgm:spPr/>
      <dgm:t>
        <a:bodyPr/>
        <a:lstStyle/>
        <a:p>
          <a:endParaRPr lang="ru-RU"/>
        </a:p>
      </dgm:t>
    </dgm:pt>
    <dgm:pt modelId="{202B9F11-6B5F-45DE-A15F-24F394E72587}" type="sibTrans" cxnId="{C17BC2ED-E2F5-4E05-B97C-6D834AB6247F}">
      <dgm:prSet/>
      <dgm:spPr/>
      <dgm:t>
        <a:bodyPr/>
        <a:lstStyle/>
        <a:p>
          <a:endParaRPr lang="ru-RU"/>
        </a:p>
      </dgm:t>
    </dgm:pt>
    <dgm:pt modelId="{24C6C3FF-4028-4FD9-894D-3167FA0EB7F6}">
      <dgm:prSet phldrT="[Текст]" custT="1"/>
      <dgm:spPr/>
      <dgm:t>
        <a:bodyPr/>
        <a:lstStyle/>
        <a:p>
          <a:pPr algn="ctr"/>
          <a:r>
            <a:rPr lang="ru-RU" sz="1100" dirty="0" smtClean="0"/>
            <a:t>2 год </a:t>
          </a:r>
        </a:p>
        <a:p>
          <a:pPr algn="ctr"/>
          <a:r>
            <a:rPr lang="ru-RU" sz="1100" dirty="0" smtClean="0"/>
            <a:t>Уход</a:t>
          </a:r>
          <a:endParaRPr lang="ru-RU" sz="1100" dirty="0"/>
        </a:p>
      </dgm:t>
    </dgm:pt>
    <dgm:pt modelId="{09716FA9-BFCD-49C8-99A0-85CF4C12356B}" type="parTrans" cxnId="{9C60D96B-8A79-4A11-BDE6-3B5A42790D7E}">
      <dgm:prSet/>
      <dgm:spPr/>
      <dgm:t>
        <a:bodyPr/>
        <a:lstStyle/>
        <a:p>
          <a:endParaRPr lang="ru-RU"/>
        </a:p>
      </dgm:t>
    </dgm:pt>
    <dgm:pt modelId="{07D6AA98-A12C-47A7-8066-4A52A3D1C312}" type="sibTrans" cxnId="{9C60D96B-8A79-4A11-BDE6-3B5A42790D7E}">
      <dgm:prSet/>
      <dgm:spPr/>
      <dgm:t>
        <a:bodyPr/>
        <a:lstStyle/>
        <a:p>
          <a:endParaRPr lang="ru-RU"/>
        </a:p>
      </dgm:t>
    </dgm:pt>
    <dgm:pt modelId="{9D459937-44B3-4141-B02E-015A91CEA903}">
      <dgm:prSet custT="1"/>
      <dgm:spPr/>
      <dgm:t>
        <a:bodyPr/>
        <a:lstStyle/>
        <a:p>
          <a:pPr algn="ctr"/>
          <a:r>
            <a:rPr lang="ru-RU" sz="1200" dirty="0" smtClean="0"/>
            <a:t>3-4 год </a:t>
          </a:r>
          <a:r>
            <a:rPr lang="ru-RU" sz="800" dirty="0" smtClean="0"/>
            <a:t>плодоношение </a:t>
          </a:r>
        </a:p>
      </dgm:t>
    </dgm:pt>
    <dgm:pt modelId="{C999E2DF-C9A4-4153-9F3B-E9F81B4855E5}" type="parTrans" cxnId="{8778E331-7507-478A-9DAE-4A84E57E14AA}">
      <dgm:prSet/>
      <dgm:spPr/>
      <dgm:t>
        <a:bodyPr/>
        <a:lstStyle/>
        <a:p>
          <a:endParaRPr lang="ru-RU"/>
        </a:p>
      </dgm:t>
    </dgm:pt>
    <dgm:pt modelId="{688EA2F9-E8B0-4B09-8608-3640E418327D}" type="sibTrans" cxnId="{8778E331-7507-478A-9DAE-4A84E57E14AA}">
      <dgm:prSet/>
      <dgm:spPr/>
      <dgm:t>
        <a:bodyPr/>
        <a:lstStyle/>
        <a:p>
          <a:endParaRPr lang="ru-RU"/>
        </a:p>
      </dgm:t>
    </dgm:pt>
    <dgm:pt modelId="{E0D98E96-B1B1-4667-8ABB-04C0971C19BF}">
      <dgm:prSet/>
      <dgm:spPr/>
      <dgm:t>
        <a:bodyPr/>
        <a:lstStyle/>
        <a:p>
          <a:pPr algn="ctr"/>
          <a:r>
            <a:rPr lang="ru-RU" dirty="0" smtClean="0"/>
            <a:t>3 года плодоносит и на 4 год отдых</a:t>
          </a:r>
          <a:endParaRPr lang="ru-RU" dirty="0"/>
        </a:p>
      </dgm:t>
    </dgm:pt>
    <dgm:pt modelId="{B5295592-3E50-45B2-BBF8-7928DD6C576E}" type="parTrans" cxnId="{2B08CAB1-BB39-42F0-9E18-9A66F93F59B5}">
      <dgm:prSet/>
      <dgm:spPr/>
      <dgm:t>
        <a:bodyPr/>
        <a:lstStyle/>
        <a:p>
          <a:endParaRPr lang="ru-RU"/>
        </a:p>
      </dgm:t>
    </dgm:pt>
    <dgm:pt modelId="{E4B62A2C-7B46-4D4D-A039-1C5D905DD0EA}" type="sibTrans" cxnId="{2B08CAB1-BB39-42F0-9E18-9A66F93F59B5}">
      <dgm:prSet/>
      <dgm:spPr/>
      <dgm:t>
        <a:bodyPr/>
        <a:lstStyle/>
        <a:p>
          <a:endParaRPr lang="ru-RU"/>
        </a:p>
      </dgm:t>
    </dgm:pt>
    <dgm:pt modelId="{470EA3DE-4F36-4924-8AAD-C610B8BC4DCA}" type="pres">
      <dgm:prSet presAssocID="{F1E1C801-DF43-4ABF-98F7-CD992FB502B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99DD41-030A-4F2B-ACC7-AC9E276192C1}" type="pres">
      <dgm:prSet presAssocID="{89AA6478-AA1E-4AC1-8A21-A9345405ADE4}" presName="composite" presStyleCnt="0"/>
      <dgm:spPr/>
    </dgm:pt>
    <dgm:pt modelId="{DE8C5EEC-84FA-41AD-BD87-ADFB9F978578}" type="pres">
      <dgm:prSet presAssocID="{89AA6478-AA1E-4AC1-8A21-A9345405ADE4}" presName="LShape" presStyleLbl="alignNode1" presStyleIdx="0" presStyleCnt="7"/>
      <dgm:spPr/>
    </dgm:pt>
    <dgm:pt modelId="{1A26E546-E75D-43C1-855D-A4C406E4B35B}" type="pres">
      <dgm:prSet presAssocID="{89AA6478-AA1E-4AC1-8A21-A9345405ADE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1327D-D2FB-4313-B4D0-B2E84DD4B35F}" type="pres">
      <dgm:prSet presAssocID="{89AA6478-AA1E-4AC1-8A21-A9345405ADE4}" presName="Triangle" presStyleLbl="alignNode1" presStyleIdx="1" presStyleCnt="7"/>
      <dgm:spPr/>
    </dgm:pt>
    <dgm:pt modelId="{9B678A36-7D53-45AC-AFEA-0C806F885142}" type="pres">
      <dgm:prSet presAssocID="{202B9F11-6B5F-45DE-A15F-24F394E72587}" presName="sibTrans" presStyleCnt="0"/>
      <dgm:spPr/>
    </dgm:pt>
    <dgm:pt modelId="{A8C4527F-A8ED-494B-BA86-0B311EB16150}" type="pres">
      <dgm:prSet presAssocID="{202B9F11-6B5F-45DE-A15F-24F394E72587}" presName="space" presStyleCnt="0"/>
      <dgm:spPr/>
    </dgm:pt>
    <dgm:pt modelId="{BAD4B095-8A29-4FE1-9F33-44FF58F0AD06}" type="pres">
      <dgm:prSet presAssocID="{24C6C3FF-4028-4FD9-894D-3167FA0EB7F6}" presName="composite" presStyleCnt="0"/>
      <dgm:spPr/>
    </dgm:pt>
    <dgm:pt modelId="{0EA0F0F7-0232-48A1-BC1B-172025CE8FF0}" type="pres">
      <dgm:prSet presAssocID="{24C6C3FF-4028-4FD9-894D-3167FA0EB7F6}" presName="LShape" presStyleLbl="alignNode1" presStyleIdx="2" presStyleCnt="7"/>
      <dgm:spPr/>
    </dgm:pt>
    <dgm:pt modelId="{18F9293F-8FC9-49B8-82EF-48A88B64612E}" type="pres">
      <dgm:prSet presAssocID="{24C6C3FF-4028-4FD9-894D-3167FA0EB7F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E79C5-A144-4605-931D-58A7946269D5}" type="pres">
      <dgm:prSet presAssocID="{24C6C3FF-4028-4FD9-894D-3167FA0EB7F6}" presName="Triangle" presStyleLbl="alignNode1" presStyleIdx="3" presStyleCnt="7"/>
      <dgm:spPr/>
    </dgm:pt>
    <dgm:pt modelId="{A2E46F59-2DF7-4ABE-8C7E-70897E6ACA02}" type="pres">
      <dgm:prSet presAssocID="{07D6AA98-A12C-47A7-8066-4A52A3D1C312}" presName="sibTrans" presStyleCnt="0"/>
      <dgm:spPr/>
    </dgm:pt>
    <dgm:pt modelId="{EB6D3CA4-7C1F-4008-8FD3-3002C18DF6A7}" type="pres">
      <dgm:prSet presAssocID="{07D6AA98-A12C-47A7-8066-4A52A3D1C312}" presName="space" presStyleCnt="0"/>
      <dgm:spPr/>
    </dgm:pt>
    <dgm:pt modelId="{F0ED87B5-E022-4379-A5DD-3F6AD662947E}" type="pres">
      <dgm:prSet presAssocID="{9D459937-44B3-4141-B02E-015A91CEA903}" presName="composite" presStyleCnt="0"/>
      <dgm:spPr/>
    </dgm:pt>
    <dgm:pt modelId="{1B1513B5-13F0-4949-8F3C-FDB3A19FB57A}" type="pres">
      <dgm:prSet presAssocID="{9D459937-44B3-4141-B02E-015A91CEA903}" presName="LShape" presStyleLbl="alignNode1" presStyleIdx="4" presStyleCnt="7"/>
      <dgm:spPr/>
    </dgm:pt>
    <dgm:pt modelId="{170D7316-7E77-4B00-96E1-0F32CA605A03}" type="pres">
      <dgm:prSet presAssocID="{9D459937-44B3-4141-B02E-015A91CEA90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BAB40-6FC7-41EC-9983-838AE0F36AF0}" type="pres">
      <dgm:prSet presAssocID="{9D459937-44B3-4141-B02E-015A91CEA903}" presName="Triangle" presStyleLbl="alignNode1" presStyleIdx="5" presStyleCnt="7"/>
      <dgm:spPr/>
    </dgm:pt>
    <dgm:pt modelId="{6D5B865B-893F-4982-8E8A-AF796BAA00BC}" type="pres">
      <dgm:prSet presAssocID="{688EA2F9-E8B0-4B09-8608-3640E418327D}" presName="sibTrans" presStyleCnt="0"/>
      <dgm:spPr/>
    </dgm:pt>
    <dgm:pt modelId="{CDD8665F-1048-4190-9B00-6B2C11CD8251}" type="pres">
      <dgm:prSet presAssocID="{688EA2F9-E8B0-4B09-8608-3640E418327D}" presName="space" presStyleCnt="0"/>
      <dgm:spPr/>
    </dgm:pt>
    <dgm:pt modelId="{B546B339-C83E-4722-8117-706CEF4BA573}" type="pres">
      <dgm:prSet presAssocID="{E0D98E96-B1B1-4667-8ABB-04C0971C19BF}" presName="composite" presStyleCnt="0"/>
      <dgm:spPr/>
    </dgm:pt>
    <dgm:pt modelId="{DFAC65FD-ADC5-4E56-81B1-C97CC853B7C6}" type="pres">
      <dgm:prSet presAssocID="{E0D98E96-B1B1-4667-8ABB-04C0971C19BF}" presName="LShape" presStyleLbl="alignNode1" presStyleIdx="6" presStyleCnt="7"/>
      <dgm:spPr/>
    </dgm:pt>
    <dgm:pt modelId="{54DFA0CE-0189-4E93-A8E0-7C45FFA6CBFD}" type="pres">
      <dgm:prSet presAssocID="{E0D98E96-B1B1-4667-8ABB-04C0971C19B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BC2ED-E2F5-4E05-B97C-6D834AB6247F}" srcId="{F1E1C801-DF43-4ABF-98F7-CD992FB502B5}" destId="{89AA6478-AA1E-4AC1-8A21-A9345405ADE4}" srcOrd="0" destOrd="0" parTransId="{EE113352-3A04-4015-B9D8-BD5FA64B2814}" sibTransId="{202B9F11-6B5F-45DE-A15F-24F394E72587}"/>
    <dgm:cxn modelId="{C54D32A6-D6F8-424B-90F8-0B4904734322}" type="presOf" srcId="{9D459937-44B3-4141-B02E-015A91CEA903}" destId="{170D7316-7E77-4B00-96E1-0F32CA605A03}" srcOrd="0" destOrd="0" presId="urn:microsoft.com/office/officeart/2009/3/layout/StepUpProcess"/>
    <dgm:cxn modelId="{13822CEF-1D33-4C04-AF58-E95AA560C12F}" type="presOf" srcId="{F1E1C801-DF43-4ABF-98F7-CD992FB502B5}" destId="{470EA3DE-4F36-4924-8AAD-C610B8BC4DCA}" srcOrd="0" destOrd="0" presId="urn:microsoft.com/office/officeart/2009/3/layout/StepUpProcess"/>
    <dgm:cxn modelId="{E46A44FB-F739-4CFA-B3E7-711CA2F3AE9C}" type="presOf" srcId="{89AA6478-AA1E-4AC1-8A21-A9345405ADE4}" destId="{1A26E546-E75D-43C1-855D-A4C406E4B35B}" srcOrd="0" destOrd="0" presId="urn:microsoft.com/office/officeart/2009/3/layout/StepUpProcess"/>
    <dgm:cxn modelId="{9C60D96B-8A79-4A11-BDE6-3B5A42790D7E}" srcId="{F1E1C801-DF43-4ABF-98F7-CD992FB502B5}" destId="{24C6C3FF-4028-4FD9-894D-3167FA0EB7F6}" srcOrd="1" destOrd="0" parTransId="{09716FA9-BFCD-49C8-99A0-85CF4C12356B}" sibTransId="{07D6AA98-A12C-47A7-8066-4A52A3D1C312}"/>
    <dgm:cxn modelId="{2B08CAB1-BB39-42F0-9E18-9A66F93F59B5}" srcId="{F1E1C801-DF43-4ABF-98F7-CD992FB502B5}" destId="{E0D98E96-B1B1-4667-8ABB-04C0971C19BF}" srcOrd="3" destOrd="0" parTransId="{B5295592-3E50-45B2-BBF8-7928DD6C576E}" sibTransId="{E4B62A2C-7B46-4D4D-A039-1C5D905DD0EA}"/>
    <dgm:cxn modelId="{8778E331-7507-478A-9DAE-4A84E57E14AA}" srcId="{F1E1C801-DF43-4ABF-98F7-CD992FB502B5}" destId="{9D459937-44B3-4141-B02E-015A91CEA903}" srcOrd="2" destOrd="0" parTransId="{C999E2DF-C9A4-4153-9F3B-E9F81B4855E5}" sibTransId="{688EA2F9-E8B0-4B09-8608-3640E418327D}"/>
    <dgm:cxn modelId="{8BC5609C-AB51-450D-9631-B9AB0D2DA18D}" type="presOf" srcId="{E0D98E96-B1B1-4667-8ABB-04C0971C19BF}" destId="{54DFA0CE-0189-4E93-A8E0-7C45FFA6CBFD}" srcOrd="0" destOrd="0" presId="urn:microsoft.com/office/officeart/2009/3/layout/StepUpProcess"/>
    <dgm:cxn modelId="{DAEDFFB6-DE14-41C5-AB93-5459BC45D2B2}" type="presOf" srcId="{24C6C3FF-4028-4FD9-894D-3167FA0EB7F6}" destId="{18F9293F-8FC9-49B8-82EF-48A88B64612E}" srcOrd="0" destOrd="0" presId="urn:microsoft.com/office/officeart/2009/3/layout/StepUpProcess"/>
    <dgm:cxn modelId="{1526BD2C-61BD-4A44-98BC-CBB7B76190D2}" type="presParOf" srcId="{470EA3DE-4F36-4924-8AAD-C610B8BC4DCA}" destId="{2499DD41-030A-4F2B-ACC7-AC9E276192C1}" srcOrd="0" destOrd="0" presId="urn:microsoft.com/office/officeart/2009/3/layout/StepUpProcess"/>
    <dgm:cxn modelId="{DB3AD5CE-D484-43B9-99C9-E84473CFEF92}" type="presParOf" srcId="{2499DD41-030A-4F2B-ACC7-AC9E276192C1}" destId="{DE8C5EEC-84FA-41AD-BD87-ADFB9F978578}" srcOrd="0" destOrd="0" presId="urn:microsoft.com/office/officeart/2009/3/layout/StepUpProcess"/>
    <dgm:cxn modelId="{C4AB776D-02D1-4DFB-87F4-EB8E6229B383}" type="presParOf" srcId="{2499DD41-030A-4F2B-ACC7-AC9E276192C1}" destId="{1A26E546-E75D-43C1-855D-A4C406E4B35B}" srcOrd="1" destOrd="0" presId="urn:microsoft.com/office/officeart/2009/3/layout/StepUpProcess"/>
    <dgm:cxn modelId="{DBC538AC-FB7F-4340-B0BE-F5DD845180FC}" type="presParOf" srcId="{2499DD41-030A-4F2B-ACC7-AC9E276192C1}" destId="{96B1327D-D2FB-4313-B4D0-B2E84DD4B35F}" srcOrd="2" destOrd="0" presId="urn:microsoft.com/office/officeart/2009/3/layout/StepUpProcess"/>
    <dgm:cxn modelId="{F5B5E05E-E024-4402-939A-C85AD754743A}" type="presParOf" srcId="{470EA3DE-4F36-4924-8AAD-C610B8BC4DCA}" destId="{9B678A36-7D53-45AC-AFEA-0C806F885142}" srcOrd="1" destOrd="0" presId="urn:microsoft.com/office/officeart/2009/3/layout/StepUpProcess"/>
    <dgm:cxn modelId="{2B96B9DF-1C04-4878-BDBA-CE5D459DC46C}" type="presParOf" srcId="{9B678A36-7D53-45AC-AFEA-0C806F885142}" destId="{A8C4527F-A8ED-494B-BA86-0B311EB16150}" srcOrd="0" destOrd="0" presId="urn:microsoft.com/office/officeart/2009/3/layout/StepUpProcess"/>
    <dgm:cxn modelId="{344E0A70-8EBC-4613-AE8D-07A4B130F211}" type="presParOf" srcId="{470EA3DE-4F36-4924-8AAD-C610B8BC4DCA}" destId="{BAD4B095-8A29-4FE1-9F33-44FF58F0AD06}" srcOrd="2" destOrd="0" presId="urn:microsoft.com/office/officeart/2009/3/layout/StepUpProcess"/>
    <dgm:cxn modelId="{95822736-883A-44B3-B896-989BA1F904E3}" type="presParOf" srcId="{BAD4B095-8A29-4FE1-9F33-44FF58F0AD06}" destId="{0EA0F0F7-0232-48A1-BC1B-172025CE8FF0}" srcOrd="0" destOrd="0" presId="urn:microsoft.com/office/officeart/2009/3/layout/StepUpProcess"/>
    <dgm:cxn modelId="{46D89FC5-DCE5-4319-86EA-C5279BF25F82}" type="presParOf" srcId="{BAD4B095-8A29-4FE1-9F33-44FF58F0AD06}" destId="{18F9293F-8FC9-49B8-82EF-48A88B64612E}" srcOrd="1" destOrd="0" presId="urn:microsoft.com/office/officeart/2009/3/layout/StepUpProcess"/>
    <dgm:cxn modelId="{CDCA2007-2E86-441D-9CD9-ED421493EA07}" type="presParOf" srcId="{BAD4B095-8A29-4FE1-9F33-44FF58F0AD06}" destId="{005E79C5-A144-4605-931D-58A7946269D5}" srcOrd="2" destOrd="0" presId="urn:microsoft.com/office/officeart/2009/3/layout/StepUpProcess"/>
    <dgm:cxn modelId="{BA818342-3C71-40F8-A1B9-63C126A8DF74}" type="presParOf" srcId="{470EA3DE-4F36-4924-8AAD-C610B8BC4DCA}" destId="{A2E46F59-2DF7-4ABE-8C7E-70897E6ACA02}" srcOrd="3" destOrd="0" presId="urn:microsoft.com/office/officeart/2009/3/layout/StepUpProcess"/>
    <dgm:cxn modelId="{AC0E290E-2BF3-4B7A-89FD-EEC1BDD8FBC5}" type="presParOf" srcId="{A2E46F59-2DF7-4ABE-8C7E-70897E6ACA02}" destId="{EB6D3CA4-7C1F-4008-8FD3-3002C18DF6A7}" srcOrd="0" destOrd="0" presId="urn:microsoft.com/office/officeart/2009/3/layout/StepUpProcess"/>
    <dgm:cxn modelId="{95C9E058-F9CA-4563-BB75-CAE1E4A1C4D7}" type="presParOf" srcId="{470EA3DE-4F36-4924-8AAD-C610B8BC4DCA}" destId="{F0ED87B5-E022-4379-A5DD-3F6AD662947E}" srcOrd="4" destOrd="0" presId="urn:microsoft.com/office/officeart/2009/3/layout/StepUpProcess"/>
    <dgm:cxn modelId="{9FA610EE-300C-4245-81FE-7195C82D25FF}" type="presParOf" srcId="{F0ED87B5-E022-4379-A5DD-3F6AD662947E}" destId="{1B1513B5-13F0-4949-8F3C-FDB3A19FB57A}" srcOrd="0" destOrd="0" presId="urn:microsoft.com/office/officeart/2009/3/layout/StepUpProcess"/>
    <dgm:cxn modelId="{2DC9D605-84F2-4CF4-8CBB-683F5E88E0DD}" type="presParOf" srcId="{F0ED87B5-E022-4379-A5DD-3F6AD662947E}" destId="{170D7316-7E77-4B00-96E1-0F32CA605A03}" srcOrd="1" destOrd="0" presId="urn:microsoft.com/office/officeart/2009/3/layout/StepUpProcess"/>
    <dgm:cxn modelId="{ABF4A803-A191-4890-B032-78966BDBA60D}" type="presParOf" srcId="{F0ED87B5-E022-4379-A5DD-3F6AD662947E}" destId="{9A5BAB40-6FC7-41EC-9983-838AE0F36AF0}" srcOrd="2" destOrd="0" presId="urn:microsoft.com/office/officeart/2009/3/layout/StepUpProcess"/>
    <dgm:cxn modelId="{699D184F-E036-418F-ABEE-B44541A516A3}" type="presParOf" srcId="{470EA3DE-4F36-4924-8AAD-C610B8BC4DCA}" destId="{6D5B865B-893F-4982-8E8A-AF796BAA00BC}" srcOrd="5" destOrd="0" presId="urn:microsoft.com/office/officeart/2009/3/layout/StepUpProcess"/>
    <dgm:cxn modelId="{9153985A-9DB4-461C-BA68-18F02F89526A}" type="presParOf" srcId="{6D5B865B-893F-4982-8E8A-AF796BAA00BC}" destId="{CDD8665F-1048-4190-9B00-6B2C11CD8251}" srcOrd="0" destOrd="0" presId="urn:microsoft.com/office/officeart/2009/3/layout/StepUpProcess"/>
    <dgm:cxn modelId="{2CFF5109-2A4F-46E3-97BA-8364D2B7F63C}" type="presParOf" srcId="{470EA3DE-4F36-4924-8AAD-C610B8BC4DCA}" destId="{B546B339-C83E-4722-8117-706CEF4BA573}" srcOrd="6" destOrd="0" presId="urn:microsoft.com/office/officeart/2009/3/layout/StepUpProcess"/>
    <dgm:cxn modelId="{2BCD31F1-D6AC-427A-81AB-4C6836688A62}" type="presParOf" srcId="{B546B339-C83E-4722-8117-706CEF4BA573}" destId="{DFAC65FD-ADC5-4E56-81B1-C97CC853B7C6}" srcOrd="0" destOrd="0" presId="urn:microsoft.com/office/officeart/2009/3/layout/StepUpProcess"/>
    <dgm:cxn modelId="{6677AFA6-3590-4E1C-BF4A-296E48873693}" type="presParOf" srcId="{B546B339-C83E-4722-8117-706CEF4BA573}" destId="{54DFA0CE-0189-4E93-A8E0-7C45FFA6CBF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C5EEC-84FA-41AD-BD87-ADFB9F978578}">
      <dsp:nvSpPr>
        <dsp:cNvPr id="0" name=""/>
        <dsp:cNvSpPr/>
      </dsp:nvSpPr>
      <dsp:spPr>
        <a:xfrm rot="5400000">
          <a:off x="212725" y="1605331"/>
          <a:ext cx="639908" cy="10647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6E546-E75D-43C1-855D-A4C406E4B35B}">
      <dsp:nvSpPr>
        <dsp:cNvPr id="0" name=""/>
        <dsp:cNvSpPr/>
      </dsp:nvSpPr>
      <dsp:spPr>
        <a:xfrm>
          <a:off x="105908" y="1923475"/>
          <a:ext cx="961301" cy="84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 год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Закладка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Уход </a:t>
          </a:r>
          <a:endParaRPr lang="ru-RU" sz="1100" kern="1200" dirty="0"/>
        </a:p>
      </dsp:txBody>
      <dsp:txXfrm>
        <a:off x="105908" y="1923475"/>
        <a:ext cx="961301" cy="842637"/>
      </dsp:txXfrm>
    </dsp:sp>
    <dsp:sp modelId="{96B1327D-D2FB-4313-B4D0-B2E84DD4B35F}">
      <dsp:nvSpPr>
        <dsp:cNvPr id="0" name=""/>
        <dsp:cNvSpPr/>
      </dsp:nvSpPr>
      <dsp:spPr>
        <a:xfrm>
          <a:off x="885832" y="1526940"/>
          <a:ext cx="181377" cy="1813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0F0F7-0232-48A1-BC1B-172025CE8FF0}">
      <dsp:nvSpPr>
        <dsp:cNvPr id="0" name=""/>
        <dsp:cNvSpPr/>
      </dsp:nvSpPr>
      <dsp:spPr>
        <a:xfrm rot="5400000">
          <a:off x="1389545" y="1314126"/>
          <a:ext cx="639908" cy="10647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9293F-8FC9-49B8-82EF-48A88B64612E}">
      <dsp:nvSpPr>
        <dsp:cNvPr id="0" name=""/>
        <dsp:cNvSpPr/>
      </dsp:nvSpPr>
      <dsp:spPr>
        <a:xfrm>
          <a:off x="1282729" y="1632269"/>
          <a:ext cx="961301" cy="84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 год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Уход</a:t>
          </a:r>
          <a:endParaRPr lang="ru-RU" sz="1100" kern="1200" dirty="0"/>
        </a:p>
      </dsp:txBody>
      <dsp:txXfrm>
        <a:off x="1282729" y="1632269"/>
        <a:ext cx="961301" cy="842637"/>
      </dsp:txXfrm>
    </dsp:sp>
    <dsp:sp modelId="{005E79C5-A144-4605-931D-58A7946269D5}">
      <dsp:nvSpPr>
        <dsp:cNvPr id="0" name=""/>
        <dsp:cNvSpPr/>
      </dsp:nvSpPr>
      <dsp:spPr>
        <a:xfrm>
          <a:off x="2062653" y="1235734"/>
          <a:ext cx="181377" cy="1813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513B5-13F0-4949-8F3C-FDB3A19FB57A}">
      <dsp:nvSpPr>
        <dsp:cNvPr id="0" name=""/>
        <dsp:cNvSpPr/>
      </dsp:nvSpPr>
      <dsp:spPr>
        <a:xfrm rot="5400000">
          <a:off x="2566366" y="1022920"/>
          <a:ext cx="639908" cy="10647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D7316-7E77-4B00-96E1-0F32CA605A03}">
      <dsp:nvSpPr>
        <dsp:cNvPr id="0" name=""/>
        <dsp:cNvSpPr/>
      </dsp:nvSpPr>
      <dsp:spPr>
        <a:xfrm>
          <a:off x="2459550" y="1341064"/>
          <a:ext cx="961301" cy="84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3-4 год </a:t>
          </a:r>
          <a:r>
            <a:rPr lang="ru-RU" sz="800" kern="1200" dirty="0" smtClean="0"/>
            <a:t>плодоношение </a:t>
          </a:r>
        </a:p>
      </dsp:txBody>
      <dsp:txXfrm>
        <a:off x="2459550" y="1341064"/>
        <a:ext cx="961301" cy="842637"/>
      </dsp:txXfrm>
    </dsp:sp>
    <dsp:sp modelId="{9A5BAB40-6FC7-41EC-9983-838AE0F36AF0}">
      <dsp:nvSpPr>
        <dsp:cNvPr id="0" name=""/>
        <dsp:cNvSpPr/>
      </dsp:nvSpPr>
      <dsp:spPr>
        <a:xfrm>
          <a:off x="3239473" y="944529"/>
          <a:ext cx="181377" cy="1813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C65FD-ADC5-4E56-81B1-C97CC853B7C6}">
      <dsp:nvSpPr>
        <dsp:cNvPr id="0" name=""/>
        <dsp:cNvSpPr/>
      </dsp:nvSpPr>
      <dsp:spPr>
        <a:xfrm rot="5400000">
          <a:off x="3743187" y="731715"/>
          <a:ext cx="639908" cy="10647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FA0CE-0189-4E93-A8E0-7C45FFA6CBFD}">
      <dsp:nvSpPr>
        <dsp:cNvPr id="0" name=""/>
        <dsp:cNvSpPr/>
      </dsp:nvSpPr>
      <dsp:spPr>
        <a:xfrm>
          <a:off x="3636370" y="1049858"/>
          <a:ext cx="961301" cy="84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года плодоносит и на 4 год отдых</a:t>
          </a:r>
          <a:endParaRPr lang="ru-RU" sz="1300" kern="1200" dirty="0"/>
        </a:p>
      </dsp:txBody>
      <dsp:txXfrm>
        <a:off x="3636370" y="1049858"/>
        <a:ext cx="961301" cy="842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7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0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6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3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6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7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7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64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59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8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7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5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8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8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2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435B9F-EB0A-4AEB-84D1-43982A6D17A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9686D1-6622-43EA-AAF8-D9E2B050C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1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1920876"/>
            <a:ext cx="10226040" cy="350456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Коробочные решения для инвестора 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02" y="203837"/>
            <a:ext cx="4610418" cy="12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352" y="337693"/>
            <a:ext cx="2002536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г.: 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632" y="1663256"/>
            <a:ext cx="11140440" cy="4351338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коробочное решение по молочно-товарной ферме</a:t>
            </a:r>
          </a:p>
          <a:p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коробочное решение по возделыванию и переработке дикоросов </a:t>
            </a:r>
          </a:p>
          <a:p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коробочное решение по созданию откормочной площадки</a:t>
            </a:r>
          </a:p>
          <a:p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коробочное решение по </a:t>
            </a:r>
            <a:r>
              <a:rPr lang="ru-RU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глэмпингу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коробочное решение по логистическому комплексу</a:t>
            </a:r>
          </a:p>
          <a:p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13760" y="337693"/>
            <a:ext cx="792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коробочных решений: 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840" y="274541"/>
            <a:ext cx="2002536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г.: 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280" y="1937576"/>
            <a:ext cx="10235184" cy="4351338"/>
          </a:xfrm>
        </p:spPr>
        <p:txBody>
          <a:bodyPr>
            <a:no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коробочного решения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Переработка конопли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Разработка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коробочного решения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Разведка полезных ископаемых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Разработка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коробочного решения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Транспортно-логистический терминал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Разработка коробочного решения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производству жидких минеральных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удобрений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Разработка коробочного решения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организации крупно узловой сборки гусеничной техники на территории Республики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Бурятия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41064" y="282892"/>
            <a:ext cx="6806184" cy="654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коробочных решений: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9916" t="14889" r="75750" b="80370"/>
          <a:stretch/>
        </p:blipFill>
        <p:spPr>
          <a:xfrm>
            <a:off x="7639944" y="1059751"/>
            <a:ext cx="3107304" cy="5781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57248" y="983423"/>
            <a:ext cx="3282696" cy="654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</a:t>
            </a:r>
            <a:r>
              <a:rPr lang="ru-RU" dirty="0" smtClean="0"/>
              <a:t>ри помощи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0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032" y="4397819"/>
            <a:ext cx="11210926" cy="1531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5840" y="-37843"/>
            <a:ext cx="10772775" cy="6324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Внедренное коробочное решение: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280" y="941387"/>
            <a:ext cx="9996678" cy="16237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2021 г. разработанное коробочное решение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«Откормочная площадка»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базе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«АПО «Кяхтинское»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способствовала реализации инвестиционного проекта: </a:t>
            </a:r>
          </a:p>
          <a:p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158" y="5336634"/>
            <a:ext cx="29272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Заемные средства РСХБ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7,25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98358" y="5336634"/>
            <a:ext cx="29272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Собственные средства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3766" y="5336634"/>
            <a:ext cx="3188208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государственной поддержки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2,75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032" y="2807208"/>
            <a:ext cx="11210926" cy="1284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3770" y="3910900"/>
            <a:ext cx="8016240" cy="813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Закуп скота и строительство откормочной площадки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0158" y="2403535"/>
            <a:ext cx="29272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Действующее сельхозпредприятие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3766" y="2403535"/>
            <a:ext cx="3188208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Расширение производства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95120" y="2343402"/>
            <a:ext cx="29272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Земельный участок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032" y="3836794"/>
            <a:ext cx="11210926" cy="27164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62" y="-23870"/>
            <a:ext cx="10772775" cy="6324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Внедренное коробочное решение: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701" y="809155"/>
            <a:ext cx="11284078" cy="1354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Разработанное коробочное решение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«Транспортно-логистический комплекс»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базе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«ТЛТ Кяхта»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874" y="4325005"/>
            <a:ext cx="29272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Привлечение инвестиций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460 млн.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5081" y="4336600"/>
            <a:ext cx="3357659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Оформление ЗУ в короткие сроки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268" y="5412067"/>
            <a:ext cx="3357659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Преференциальный режим 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032" y="2807208"/>
            <a:ext cx="11210926" cy="696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5730" y="3237943"/>
            <a:ext cx="8016240" cy="813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Строительство транспортно-логистического терминала на приграничной территории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10640" y="2311249"/>
            <a:ext cx="4073271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нового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7025" y="2295459"/>
            <a:ext cx="4219385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проекта </a:t>
            </a:r>
            <a:r>
              <a:rPr lang="en-US" dirty="0" smtClean="0">
                <a:solidFill>
                  <a:schemeClr val="tx1"/>
                </a:solidFill>
              </a:rPr>
              <a:t>Greenfield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7723" y="4347804"/>
            <a:ext cx="3707035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Содействие в получении всей разрешительной документации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32919" y="5412067"/>
            <a:ext cx="3357659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Разработанный бизнес-план инвестиционного 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46760"/>
            <a:ext cx="9921240" cy="3505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коробочное решение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Транспортно-логистический комплекс» на базе ООО «ТЛТ Кяхта»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 t="13953" r="7137" b="6264"/>
          <a:stretch>
            <a:fillRect/>
          </a:stretch>
        </p:blipFill>
        <p:spPr bwMode="auto">
          <a:xfrm>
            <a:off x="496887" y="1759426"/>
            <a:ext cx="5141913" cy="3354387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23344" r="38129" b="17207"/>
          <a:stretch>
            <a:fillRect/>
          </a:stretch>
        </p:blipFill>
        <p:spPr bwMode="auto">
          <a:xfrm>
            <a:off x="5868670" y="1759426"/>
            <a:ext cx="6109970" cy="4961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5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30568" y="4291139"/>
            <a:ext cx="4794031" cy="1531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9320" y="13241"/>
            <a:ext cx="10772775" cy="6324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стадии проработки: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280" y="941387"/>
            <a:ext cx="9996678" cy="16237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коробочное решение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«Переработка конопли»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оробочное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«Производство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жидких минеральных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удобрений» 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9843" y="4787024"/>
            <a:ext cx="2562037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Поиск оборудования, подбор мер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8280" y="2700528"/>
            <a:ext cx="4846320" cy="1284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21942" y="3652323"/>
            <a:ext cx="4158995" cy="813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Переработка конопли, проработка с Инициатором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57710" y="2296855"/>
            <a:ext cx="29272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Сельскохозяйственное предприятие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53717" y="4291139"/>
            <a:ext cx="3607120" cy="1531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93665" y="5154022"/>
            <a:ext cx="2927224" cy="1543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Поиск оборудования, анализ рынка удобрений, подбор кредитных продуктов и мер поддержки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53717" y="2700528"/>
            <a:ext cx="3607120" cy="1284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929562" y="3759003"/>
            <a:ext cx="3055430" cy="813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 ЖМУ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99843" y="2296855"/>
            <a:ext cx="29272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Новое производство, проект </a:t>
            </a:r>
            <a:r>
              <a:rPr lang="en-US" dirty="0" smtClean="0">
                <a:solidFill>
                  <a:schemeClr val="tx1"/>
                </a:solidFill>
              </a:rPr>
              <a:t>Greenfield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1828" y="4787024"/>
            <a:ext cx="3037330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Подбор кредитных продуктов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57710" y="5736737"/>
            <a:ext cx="3228690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Содействие в получении разрешительной документации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9" y="102048"/>
            <a:ext cx="11228831" cy="767843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Схема проработки коробочного решения для инвестора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032" y="3135947"/>
            <a:ext cx="11210926" cy="15316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0158" y="4074762"/>
            <a:ext cx="2927224" cy="132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Подобранное место реализации проекта, земельного участка, содействие в получении всей разрешительной документации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8358" y="4074762"/>
            <a:ext cx="3057906" cy="132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Привлечение инвестиций в проект из разных источников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3766" y="4074762"/>
            <a:ext cx="3188208" cy="132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Смоделированная и корректируемая финансово-экономическая модель на заданном участке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032" y="1545336"/>
            <a:ext cx="11210926" cy="12846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3770" y="2649028"/>
            <a:ext cx="8016240" cy="8138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Коробочное решение для Инвестора – это готовое решение для Инвестора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3766" y="1002671"/>
            <a:ext cx="3188208" cy="132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рынка и спроса, подбор технологической линии и оборудования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158" y="1002671"/>
            <a:ext cx="2927224" cy="132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финансово-экономического состояния, подбор мер государственной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98358" y="1022871"/>
            <a:ext cx="3057906" cy="132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местоположения и подбор земельного участка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745480" y="5562600"/>
            <a:ext cx="0" cy="9144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61"/>
          <p:cNvSpPr>
            <a:spLocks noChangeArrowheads="1"/>
          </p:cNvSpPr>
          <p:nvPr/>
        </p:nvSpPr>
        <p:spPr bwMode="auto">
          <a:xfrm>
            <a:off x="7997190" y="4600576"/>
            <a:ext cx="39052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Индикаторы (с ячейками для изменения)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Оборот стада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Рацион кормления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Севооборот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Расчетные таблицы (с ячейками для изменения)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Эффект </a:t>
            </a:r>
            <a:endParaRPr lang="zh-CN" altLang="en-US" sz="168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3" name="TextBox 156"/>
          <p:cNvSpPr>
            <a:spLocks noChangeArrowheads="1"/>
          </p:cNvSpPr>
          <p:nvPr/>
        </p:nvSpPr>
        <p:spPr bwMode="auto">
          <a:xfrm>
            <a:off x="7997190" y="2451736"/>
            <a:ext cx="319659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ru-RU" altLang="zh-CN" sz="1440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вводятся в ячейки, выделенные голубым цветом, остальные таблицы расчетные 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4" name="圆角矩形 154"/>
          <p:cNvSpPr>
            <a:spLocks noChangeArrowheads="1"/>
          </p:cNvSpPr>
          <p:nvPr/>
        </p:nvSpPr>
        <p:spPr bwMode="auto">
          <a:xfrm>
            <a:off x="7997190" y="1566865"/>
            <a:ext cx="3810000" cy="605790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9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Ключевые индикаторы проекта</a:t>
            </a:r>
            <a:endParaRPr lang="zh-CN" altLang="en-US" sz="216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25" name="圆角矩形 155"/>
          <p:cNvSpPr>
            <a:spLocks noChangeArrowheads="1"/>
          </p:cNvSpPr>
          <p:nvPr/>
        </p:nvSpPr>
        <p:spPr bwMode="auto">
          <a:xfrm>
            <a:off x="7997190" y="3850802"/>
            <a:ext cx="2811780" cy="603886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9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активных листов </a:t>
            </a:r>
            <a:endParaRPr lang="zh-CN" altLang="en-US" sz="192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26" name="矩形 1"/>
          <p:cNvSpPr>
            <a:spLocks noChangeArrowheads="1"/>
          </p:cNvSpPr>
          <p:nvPr/>
        </p:nvSpPr>
        <p:spPr bwMode="auto">
          <a:xfrm>
            <a:off x="1440180" y="144781"/>
            <a:ext cx="1046226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288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Исходные </a:t>
            </a:r>
            <a:r>
              <a:rPr lang="ru-RU" altLang="zh-CN" sz="288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данные для финансового моделирования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8" name="直接连接符 45"/>
          <p:cNvSpPr>
            <a:spLocks noChangeShapeType="1"/>
          </p:cNvSpPr>
          <p:nvPr/>
        </p:nvSpPr>
        <p:spPr bwMode="auto">
          <a:xfrm>
            <a:off x="6475096" y="2451736"/>
            <a:ext cx="4286250" cy="0"/>
          </a:xfrm>
          <a:prstGeom prst="line">
            <a:avLst/>
          </a:prstGeom>
          <a:noFill/>
          <a:ln w="9525">
            <a:solidFill>
              <a:srgbClr val="DC9F0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60"/>
          </a:p>
        </p:txBody>
      </p:sp>
      <p:sp>
        <p:nvSpPr>
          <p:cNvPr id="5129" name="直接连接符 47"/>
          <p:cNvSpPr>
            <a:spLocks noChangeShapeType="1"/>
          </p:cNvSpPr>
          <p:nvPr/>
        </p:nvSpPr>
        <p:spPr bwMode="auto">
          <a:xfrm>
            <a:off x="6475096" y="4552950"/>
            <a:ext cx="4286250" cy="0"/>
          </a:xfrm>
          <a:prstGeom prst="line">
            <a:avLst/>
          </a:prstGeom>
          <a:noFill/>
          <a:ln w="9525">
            <a:solidFill>
              <a:srgbClr val="DC9F0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60"/>
          </a:p>
        </p:txBody>
      </p:sp>
      <p:sp>
        <p:nvSpPr>
          <p:cNvPr id="5130" name="圆角矩形 12"/>
          <p:cNvSpPr>
            <a:spLocks noChangeArrowheads="1"/>
          </p:cNvSpPr>
          <p:nvPr/>
        </p:nvSpPr>
        <p:spPr bwMode="auto">
          <a:xfrm>
            <a:off x="1440180" y="771524"/>
            <a:ext cx="4137660" cy="487680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2400" b="1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ВХОДНЫЕ ДАННЫЕ</a:t>
            </a:r>
            <a:endParaRPr lang="zh-CN" altLang="en-US" sz="216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23833" r="35834" b="6334"/>
          <a:stretch>
            <a:fillRect/>
          </a:stretch>
        </p:blipFill>
        <p:spPr bwMode="auto">
          <a:xfrm>
            <a:off x="670560" y="1228952"/>
            <a:ext cx="6941820" cy="554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881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2164080" y="99061"/>
            <a:ext cx="92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3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ОБОРОТ СТАДА КРС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7" name="直接连接符 2"/>
          <p:cNvSpPr>
            <a:spLocks noChangeShapeType="1"/>
          </p:cNvSpPr>
          <p:nvPr/>
        </p:nvSpPr>
        <p:spPr bwMode="auto">
          <a:xfrm>
            <a:off x="676276" y="1312546"/>
            <a:ext cx="4137660" cy="1904"/>
          </a:xfrm>
          <a:prstGeom prst="line">
            <a:avLst/>
          </a:prstGeom>
          <a:noFill/>
          <a:ln w="9525">
            <a:solidFill>
              <a:srgbClr val="DC9F0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60"/>
          </a:p>
        </p:txBody>
      </p:sp>
      <p:sp>
        <p:nvSpPr>
          <p:cNvPr id="6148" name="圆角矩形 3"/>
          <p:cNvSpPr>
            <a:spLocks noChangeArrowheads="1"/>
          </p:cNvSpPr>
          <p:nvPr/>
        </p:nvSpPr>
        <p:spPr bwMode="auto">
          <a:xfrm>
            <a:off x="1363980" y="647480"/>
            <a:ext cx="5692140" cy="487680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Оборот стада КРС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698988"/>
              </p:ext>
            </p:extLst>
          </p:nvPr>
        </p:nvGraphicFramePr>
        <p:xfrm>
          <a:off x="5266742" y="1135160"/>
          <a:ext cx="7041238" cy="461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25456"/>
              </p:ext>
            </p:extLst>
          </p:nvPr>
        </p:nvGraphicFramePr>
        <p:xfrm>
          <a:off x="972228" y="2244090"/>
          <a:ext cx="3855044" cy="3197208"/>
        </p:xfrm>
        <a:graphic>
          <a:graphicData uri="http://schemas.openxmlformats.org/drawingml/2006/table">
            <a:tbl>
              <a:tblPr/>
              <a:tblGrid>
                <a:gridCol w="3109593">
                  <a:extLst>
                    <a:ext uri="{9D8B030D-6E8A-4147-A177-3AD203B41FA5}">
                      <a16:colId xmlns:a16="http://schemas.microsoft.com/office/drawing/2014/main" val="368960606"/>
                    </a:ext>
                  </a:extLst>
                </a:gridCol>
                <a:gridCol w="745451">
                  <a:extLst>
                    <a:ext uri="{9D8B030D-6E8A-4147-A177-3AD203B41FA5}">
                      <a16:colId xmlns:a16="http://schemas.microsoft.com/office/drawing/2014/main" val="3976023867"/>
                    </a:ext>
                  </a:extLst>
                </a:gridCol>
              </a:tblGrid>
              <a:tr h="45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Выход телят на 100 коров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82848"/>
                  </a:ext>
                </a:extLst>
              </a:tr>
              <a:tr h="45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Соотношение телок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099730"/>
                  </a:ext>
                </a:extLst>
              </a:tr>
              <a:tr h="45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бычков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369160"/>
                  </a:ext>
                </a:extLst>
              </a:tr>
              <a:tr h="45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Выбраковка телочек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240794"/>
                  </a:ext>
                </a:extLst>
              </a:tr>
              <a:tr h="45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Выбраковка бычков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390237"/>
                  </a:ext>
                </a:extLst>
              </a:tr>
              <a:tr h="45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Ремонтный молодняк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035643"/>
                  </a:ext>
                </a:extLst>
              </a:tr>
              <a:tr h="45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Среднесуточный привес, кг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946610"/>
                  </a:ext>
                </a:extLst>
              </a:tr>
            </a:tbl>
          </a:graphicData>
        </a:graphic>
      </p:graphicFrame>
      <p:sp>
        <p:nvSpPr>
          <p:cNvPr id="6166" name="圆角矩形 3"/>
          <p:cNvSpPr>
            <a:spLocks noChangeArrowheads="1"/>
          </p:cNvSpPr>
          <p:nvPr/>
        </p:nvSpPr>
        <p:spPr bwMode="auto">
          <a:xfrm>
            <a:off x="662940" y="1537336"/>
            <a:ext cx="4488180" cy="520064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При расчете воспроизводства стада КРС учитываются основные параметры:</a:t>
            </a:r>
            <a:endParaRPr lang="zh-CN" altLang="en-US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663965"/>
              </p:ext>
            </p:extLst>
          </p:nvPr>
        </p:nvGraphicFramePr>
        <p:xfrm>
          <a:off x="3668079" y="2931981"/>
          <a:ext cx="6236968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3034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1861646" y="93960"/>
            <a:ext cx="924496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288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ПОТРЕБНОСТЬ В С/Х УГОДИЯХ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1" name="直接连接符 2"/>
          <p:cNvSpPr>
            <a:spLocks noChangeShapeType="1"/>
          </p:cNvSpPr>
          <p:nvPr/>
        </p:nvSpPr>
        <p:spPr bwMode="auto">
          <a:xfrm>
            <a:off x="815340" y="1278256"/>
            <a:ext cx="4137660" cy="1904"/>
          </a:xfrm>
          <a:prstGeom prst="line">
            <a:avLst/>
          </a:prstGeom>
          <a:noFill/>
          <a:ln w="9525">
            <a:solidFill>
              <a:srgbClr val="DC9F0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60"/>
          </a:p>
        </p:txBody>
      </p:sp>
      <p:sp>
        <p:nvSpPr>
          <p:cNvPr id="7172" name="圆角矩形 3"/>
          <p:cNvSpPr>
            <a:spLocks noChangeArrowheads="1"/>
          </p:cNvSpPr>
          <p:nvPr/>
        </p:nvSpPr>
        <p:spPr bwMode="auto">
          <a:xfrm>
            <a:off x="815340" y="790576"/>
            <a:ext cx="5692140" cy="487680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Потребность в кормах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458827"/>
              </p:ext>
            </p:extLst>
          </p:nvPr>
        </p:nvGraphicFramePr>
        <p:xfrm>
          <a:off x="814492" y="3286064"/>
          <a:ext cx="3586218" cy="303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069504"/>
              </p:ext>
            </p:extLst>
          </p:nvPr>
        </p:nvGraphicFramePr>
        <p:xfrm>
          <a:off x="4540776" y="3579800"/>
          <a:ext cx="7133064" cy="323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52485"/>
              </p:ext>
            </p:extLst>
          </p:nvPr>
        </p:nvGraphicFramePr>
        <p:xfrm>
          <a:off x="6294120" y="854965"/>
          <a:ext cx="5379720" cy="2660446"/>
        </p:xfrm>
        <a:graphic>
          <a:graphicData uri="http://schemas.openxmlformats.org/drawingml/2006/table">
            <a:tbl>
              <a:tblPr/>
              <a:tblGrid>
                <a:gridCol w="1998451">
                  <a:extLst>
                    <a:ext uri="{9D8B030D-6E8A-4147-A177-3AD203B41FA5}">
                      <a16:colId xmlns:a16="http://schemas.microsoft.com/office/drawing/2014/main" val="1519324943"/>
                    </a:ext>
                  </a:extLst>
                </a:gridCol>
                <a:gridCol w="871119">
                  <a:extLst>
                    <a:ext uri="{9D8B030D-6E8A-4147-A177-3AD203B41FA5}">
                      <a16:colId xmlns:a16="http://schemas.microsoft.com/office/drawing/2014/main" val="645028747"/>
                    </a:ext>
                  </a:extLst>
                </a:gridCol>
                <a:gridCol w="1266452">
                  <a:extLst>
                    <a:ext uri="{9D8B030D-6E8A-4147-A177-3AD203B41FA5}">
                      <a16:colId xmlns:a16="http://schemas.microsoft.com/office/drawing/2014/main" val="2444000610"/>
                    </a:ext>
                  </a:extLst>
                </a:gridCol>
                <a:gridCol w="645952">
                  <a:extLst>
                    <a:ext uri="{9D8B030D-6E8A-4147-A177-3AD203B41FA5}">
                      <a16:colId xmlns:a16="http://schemas.microsoft.com/office/drawing/2014/main" val="1706551649"/>
                    </a:ext>
                  </a:extLst>
                </a:gridCol>
                <a:gridCol w="597746">
                  <a:extLst>
                    <a:ext uri="{9D8B030D-6E8A-4147-A177-3AD203B41FA5}">
                      <a16:colId xmlns:a16="http://schemas.microsoft.com/office/drawing/2014/main" val="1694314013"/>
                    </a:ext>
                  </a:extLst>
                </a:gridCol>
              </a:tblGrid>
              <a:tr h="507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ДНЕВНОЙ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РАЦИОН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КОРМЛЕНИЯ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Грубые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Концентрированные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Сочные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Пастбища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541998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Быки-производители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999248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Коровы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62746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Нетели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576488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Быки до 2 лет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353142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Телки до 2 лет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450802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Молодняк до 1 г.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711253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Приплод текущего года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877174"/>
                  </a:ext>
                </a:extLst>
              </a:tr>
            </a:tbl>
          </a:graphicData>
        </a:graphic>
      </p:graphicFrame>
      <p:sp>
        <p:nvSpPr>
          <p:cNvPr id="7219" name="圆角矩形 3"/>
          <p:cNvSpPr>
            <a:spLocks noChangeArrowheads="1"/>
          </p:cNvSpPr>
          <p:nvPr/>
        </p:nvSpPr>
        <p:spPr bwMode="auto">
          <a:xfrm>
            <a:off x="815340" y="2040256"/>
            <a:ext cx="5107306" cy="487680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ru-RU" altLang="zh-CN" sz="168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В зависимости от системы содержания КРС и способа содержания КРС варьируется рацион кормления и как следствие потребность в кормах и площадях сельскохозяйственных угодий, исходя нормативов 2 га на 1 условную голову</a:t>
            </a:r>
            <a:endParaRPr lang="zh-CN" altLang="en-US" sz="1440" dirty="0"/>
          </a:p>
        </p:txBody>
      </p:sp>
    </p:spTree>
    <p:extLst>
      <p:ext uri="{BB962C8B-B14F-4D97-AF65-F5344CB8AC3E}">
        <p14:creationId xmlns:p14="http://schemas.microsoft.com/office/powerpoint/2010/main" val="1699961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61"/>
          <p:cNvSpPr>
            <a:spLocks noChangeArrowheads="1"/>
          </p:cNvSpPr>
          <p:nvPr/>
        </p:nvSpPr>
        <p:spPr bwMode="auto">
          <a:xfrm>
            <a:off x="6475096" y="4600576"/>
            <a:ext cx="50215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Индикаторы (с ячейками для изменения)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Закладка сада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Уход за садами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Севооборот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Расчетные таблицы (с ячейками для изменения)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zh-CN" sz="1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Эффект </a:t>
            </a:r>
            <a:endParaRPr lang="zh-CN" altLang="en-US" sz="168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555" name="TextBox 156"/>
          <p:cNvSpPr>
            <a:spLocks noChangeArrowheads="1"/>
          </p:cNvSpPr>
          <p:nvPr/>
        </p:nvSpPr>
        <p:spPr bwMode="auto">
          <a:xfrm>
            <a:off x="6475096" y="2451736"/>
            <a:ext cx="4718684" cy="71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ru-RU" altLang="zh-CN" sz="1440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вводятся в ячейки, выделенные голубым цветом, остальные таблицы расчетные 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556" name="圆角矩形 154"/>
          <p:cNvSpPr>
            <a:spLocks noChangeArrowheads="1"/>
          </p:cNvSpPr>
          <p:nvPr/>
        </p:nvSpPr>
        <p:spPr bwMode="auto">
          <a:xfrm>
            <a:off x="6475096" y="1889761"/>
            <a:ext cx="4718684" cy="605790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ru-RU" altLang="zh-CN" sz="192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Ключевые индикаторы проекта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557" name="圆角矩形 155"/>
          <p:cNvSpPr>
            <a:spLocks noChangeArrowheads="1"/>
          </p:cNvSpPr>
          <p:nvPr/>
        </p:nvSpPr>
        <p:spPr bwMode="auto">
          <a:xfrm>
            <a:off x="6475096" y="3996690"/>
            <a:ext cx="2971800" cy="603886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ru-RU" altLang="zh-CN" sz="1920" b="1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активных листов </a:t>
            </a:r>
            <a:endParaRPr lang="zh-CN" altLang="en-US" sz="1920" b="1">
              <a:solidFill>
                <a:schemeClr val="tx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558" name="矩形 1"/>
          <p:cNvSpPr>
            <a:spLocks noChangeArrowheads="1"/>
          </p:cNvSpPr>
          <p:nvPr/>
        </p:nvSpPr>
        <p:spPr bwMode="auto">
          <a:xfrm>
            <a:off x="1440180" y="144781"/>
            <a:ext cx="924496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ru-RU" altLang="zh-CN" sz="2880" b="1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Исходные данные</a:t>
            </a:r>
            <a:endParaRPr lang="zh-CN" altLang="en-US" sz="216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559" name="直接连接符 41"/>
          <p:cNvSpPr>
            <a:spLocks noChangeShapeType="1"/>
          </p:cNvSpPr>
          <p:nvPr/>
        </p:nvSpPr>
        <p:spPr bwMode="auto">
          <a:xfrm flipV="1">
            <a:off x="1440180" y="1725930"/>
            <a:ext cx="9321166" cy="15240"/>
          </a:xfrm>
          <a:prstGeom prst="line">
            <a:avLst/>
          </a:prstGeom>
          <a:noFill/>
          <a:ln w="9525">
            <a:solidFill>
              <a:srgbClr val="DC9F0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60"/>
          </a:p>
        </p:txBody>
      </p:sp>
      <p:sp>
        <p:nvSpPr>
          <p:cNvPr id="23560" name="直接连接符 45"/>
          <p:cNvSpPr>
            <a:spLocks noChangeShapeType="1"/>
          </p:cNvSpPr>
          <p:nvPr/>
        </p:nvSpPr>
        <p:spPr bwMode="auto">
          <a:xfrm>
            <a:off x="6475096" y="2451736"/>
            <a:ext cx="4286250" cy="0"/>
          </a:xfrm>
          <a:prstGeom prst="line">
            <a:avLst/>
          </a:prstGeom>
          <a:noFill/>
          <a:ln w="9525">
            <a:solidFill>
              <a:srgbClr val="DC9F0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60"/>
          </a:p>
        </p:txBody>
      </p:sp>
      <p:sp>
        <p:nvSpPr>
          <p:cNvPr id="23561" name="直接连接符 47"/>
          <p:cNvSpPr>
            <a:spLocks noChangeShapeType="1"/>
          </p:cNvSpPr>
          <p:nvPr/>
        </p:nvSpPr>
        <p:spPr bwMode="auto">
          <a:xfrm>
            <a:off x="6475096" y="4552950"/>
            <a:ext cx="4286250" cy="0"/>
          </a:xfrm>
          <a:prstGeom prst="line">
            <a:avLst/>
          </a:prstGeom>
          <a:noFill/>
          <a:ln w="9525">
            <a:solidFill>
              <a:srgbClr val="DC9F0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60"/>
          </a:p>
        </p:txBody>
      </p:sp>
      <p:sp>
        <p:nvSpPr>
          <p:cNvPr id="23562" name="圆角矩形 12"/>
          <p:cNvSpPr>
            <a:spLocks noChangeArrowheads="1"/>
          </p:cNvSpPr>
          <p:nvPr/>
        </p:nvSpPr>
        <p:spPr bwMode="auto">
          <a:xfrm>
            <a:off x="1440180" y="1184910"/>
            <a:ext cx="4137660" cy="487680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ru-RU" altLang="zh-CN" sz="2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ВХОДНЫЕ ДАННЫЕ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356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22281" r="32755" b="7581"/>
          <a:stretch>
            <a:fillRect/>
          </a:stretch>
        </p:blipFill>
        <p:spPr bwMode="auto">
          <a:xfrm>
            <a:off x="0" y="1985009"/>
            <a:ext cx="6208396" cy="385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164080" y="99061"/>
            <a:ext cx="924496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/>
            <a:r>
              <a:rPr lang="ru-RU" altLang="zh-CN" sz="288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Закладка сада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85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2164080" y="99061"/>
            <a:ext cx="924496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/>
            <a:r>
              <a:rPr lang="ru-RU" altLang="zh-CN" sz="288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Закладка сада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579" name="直接连接符 2"/>
          <p:cNvSpPr>
            <a:spLocks noChangeShapeType="1"/>
          </p:cNvSpPr>
          <p:nvPr/>
        </p:nvSpPr>
        <p:spPr bwMode="auto">
          <a:xfrm>
            <a:off x="1009650" y="965836"/>
            <a:ext cx="4137660" cy="1904"/>
          </a:xfrm>
          <a:prstGeom prst="line">
            <a:avLst/>
          </a:prstGeom>
          <a:noFill/>
          <a:ln w="9525">
            <a:solidFill>
              <a:srgbClr val="DC9F0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160"/>
          </a:p>
        </p:txBody>
      </p:sp>
      <p:pic>
        <p:nvPicPr>
          <p:cNvPr id="2458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23540" r="42914" b="10100"/>
          <a:stretch>
            <a:fillRect/>
          </a:stretch>
        </p:blipFill>
        <p:spPr bwMode="auto">
          <a:xfrm>
            <a:off x="5735956" y="1972830"/>
            <a:ext cx="6456044" cy="457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矩形 1"/>
          <p:cNvSpPr>
            <a:spLocks noChangeArrowheads="1"/>
          </p:cNvSpPr>
          <p:nvPr/>
        </p:nvSpPr>
        <p:spPr bwMode="auto">
          <a:xfrm>
            <a:off x="1127760" y="1036320"/>
            <a:ext cx="1028128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ru-RU" altLang="zh-CN" sz="1680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Для обеспечения бесперебойного сбора дикоросов – технологическая цепочка воспроизводства подразумевает ежегодную закладку садов, учитывая особенности плодоношения и отдыха кустарников</a:t>
            </a:r>
            <a:endParaRPr lang="zh-CN" altLang="en-US" sz="132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79503" y="3818573"/>
          <a:ext cx="4597955" cy="371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004546" y="1962370"/>
          <a:ext cx="3752105" cy="202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68155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2164080" y="99061"/>
            <a:ext cx="924496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/>
            <a:r>
              <a:rPr lang="ru-RU" altLang="zh-CN" sz="288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Закладка сада</a:t>
            </a:r>
            <a:endParaRPr lang="zh-CN" altLang="en-US" sz="216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603" name="圆角矩形 3"/>
          <p:cNvSpPr>
            <a:spLocks noChangeArrowheads="1"/>
          </p:cNvSpPr>
          <p:nvPr/>
        </p:nvSpPr>
        <p:spPr bwMode="auto">
          <a:xfrm>
            <a:off x="1440180" y="1184910"/>
            <a:ext cx="5692140" cy="487680"/>
          </a:xfrm>
          <a:prstGeom prst="roundRect">
            <a:avLst>
              <a:gd name="adj" fmla="val 309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zh-CN" altLang="en-US" sz="2160">
              <a:latin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369710"/>
              </p:ext>
            </p:extLst>
          </p:nvPr>
        </p:nvGraphicFramePr>
        <p:xfrm>
          <a:off x="176774" y="775336"/>
          <a:ext cx="7641345" cy="527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448746"/>
              </p:ext>
            </p:extLst>
          </p:nvPr>
        </p:nvGraphicFramePr>
        <p:xfrm>
          <a:off x="7132320" y="2204084"/>
          <a:ext cx="6019800" cy="49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634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39" y="1112519"/>
            <a:ext cx="10344219" cy="547869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53247" y="-35813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altLang="zh-CN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ТЛК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1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FFFFFF"/>
    </a:accent3>
    <a:accent4>
      <a:srgbClr val="000000"/>
    </a:accent4>
    <a:accent5>
      <a:srgbClr val="ADD7FE"/>
    </a:accent5>
    <a:accent6>
      <a:srgbClr val="3E77BF"/>
    </a:accent6>
    <a:hlink>
      <a:srgbClr val="0080FF"/>
    </a:hlink>
    <a:folHlink>
      <a:srgbClr val="5EAEFF"/>
    </a:folHlink>
  </a:clrScheme>
  <a:fontScheme name="Office 主题​​">
    <a:majorFont>
      <a:latin typeface="Calibri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398</TotalTime>
  <Words>654</Words>
  <Application>Microsoft Office PowerPoint</Application>
  <PresentationFormat>Широкоэкранный</PresentationFormat>
  <Paragraphs>163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Microsoft YaHei</vt:lpstr>
      <vt:lpstr>宋体</vt:lpstr>
      <vt:lpstr>Arial</vt:lpstr>
      <vt:lpstr>Calibri</vt:lpstr>
      <vt:lpstr>Corbel</vt:lpstr>
      <vt:lpstr>华文楷体</vt:lpstr>
      <vt:lpstr>Verdana</vt:lpstr>
      <vt:lpstr>Параллакс</vt:lpstr>
      <vt:lpstr>Коробочные решения для инвестора </vt:lpstr>
      <vt:lpstr>Схема проработки коробочного решения для инвестора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2021 г.: </vt:lpstr>
      <vt:lpstr>2022 г.: </vt:lpstr>
      <vt:lpstr>Внедренное коробочное решение:</vt:lpstr>
      <vt:lpstr>Внедренное коробочное решение:</vt:lpstr>
      <vt:lpstr>коробочное решение  «Транспортно-логистический комплекс» на базе ООО «ТЛТ Кяхта»</vt:lpstr>
      <vt:lpstr>На стадии проработки: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Коробочные решения для инвестора</dc:title>
  <dc:creator>bolotov</dc:creator>
  <cp:lastModifiedBy>bolotov</cp:lastModifiedBy>
  <cp:revision>19</cp:revision>
  <dcterms:created xsi:type="dcterms:W3CDTF">2023-03-08T23:47:28Z</dcterms:created>
  <dcterms:modified xsi:type="dcterms:W3CDTF">2023-03-10T01:53:03Z</dcterms:modified>
</cp:coreProperties>
</file>