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18" r:id="rId1"/>
  </p:sldMasterIdLst>
  <p:notesMasterIdLst>
    <p:notesMasterId r:id="rId10"/>
  </p:notesMasterIdLst>
  <p:sldIdLst>
    <p:sldId id="332" r:id="rId2"/>
    <p:sldId id="376" r:id="rId3"/>
    <p:sldId id="370" r:id="rId4"/>
    <p:sldId id="372" r:id="rId5"/>
    <p:sldId id="378" r:id="rId6"/>
    <p:sldId id="377" r:id="rId7"/>
    <p:sldId id="367" r:id="rId8"/>
    <p:sldId id="37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5F43883-CFB2-4967-96CE-4A41BA39C1CD}">
          <p14:sldIdLst>
            <p14:sldId id="332"/>
            <p14:sldId id="376"/>
            <p14:sldId id="370"/>
            <p14:sldId id="372"/>
            <p14:sldId id="378"/>
            <p14:sldId id="377"/>
            <p14:sldId id="367"/>
          </p14:sldIdLst>
        </p14:section>
        <p14:section name="Раздел без заголовка" id="{C8A2FEE9-3D72-4A97-9241-99F37F85693E}">
          <p14:sldIdLst>
            <p14:sldId id="3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4F81BD"/>
    <a:srgbClr val="0066FF"/>
    <a:srgbClr val="DAA600"/>
    <a:srgbClr val="B4B000"/>
    <a:srgbClr val="CCCC00"/>
    <a:srgbClr val="9BBB59"/>
    <a:srgbClr val="FFC000"/>
    <a:srgbClr val="F6BB00"/>
    <a:srgbClr val="6A6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10" autoAdjust="0"/>
    <p:restoredTop sz="94730" autoAdjust="0"/>
  </p:normalViewPr>
  <p:slideViewPr>
    <p:cSldViewPr>
      <p:cViewPr varScale="1">
        <p:scale>
          <a:sx n="118" d="100"/>
          <a:sy n="118" d="100"/>
        </p:scale>
        <p:origin x="1507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B31999-9B6E-46F9-872C-7C160DD32022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05F055-5F8B-4B1C-8892-56F63DE576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588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54D3-5939-47E8-960C-BC21B9EF7F61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9B52-A785-491D-8C6A-4832724223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17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54D3-5939-47E8-960C-BC21B9EF7F61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9B52-A785-491D-8C6A-4832724223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66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54D3-5939-47E8-960C-BC21B9EF7F61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9B52-A785-491D-8C6A-4832724223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69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54D3-5939-47E8-960C-BC21B9EF7F61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9B52-A785-491D-8C6A-4832724223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91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54D3-5939-47E8-960C-BC21B9EF7F61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9B52-A785-491D-8C6A-4832724223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43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54D3-5939-47E8-960C-BC21B9EF7F61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9B52-A785-491D-8C6A-4832724223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48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54D3-5939-47E8-960C-BC21B9EF7F61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9B52-A785-491D-8C6A-4832724223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29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54D3-5939-47E8-960C-BC21B9EF7F61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9B52-A785-491D-8C6A-4832724223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41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54D3-5939-47E8-960C-BC21B9EF7F61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9B52-A785-491D-8C6A-4832724223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93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54D3-5939-47E8-960C-BC21B9EF7F61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9B52-A785-491D-8C6A-4832724223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77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54D3-5939-47E8-960C-BC21B9EF7F61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9B52-A785-491D-8C6A-4832724223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33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6000">
              <a:schemeClr val="bg1">
                <a:lumMod val="67000"/>
                <a:lumOff val="33000"/>
              </a:schemeClr>
            </a:gs>
            <a:gs pos="99000">
              <a:srgbClr val="F0EBD5"/>
            </a:gs>
            <a:gs pos="98000">
              <a:srgbClr val="D1C39F"/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54D3-5939-47E8-960C-BC21B9EF7F61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49B52-A785-491D-8C6A-4832724223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012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oleObject" Target="../embeddings/oleObject4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10" Type="http://schemas.openxmlformats.org/officeDocument/2006/relationships/image" Target="../media/image8.png"/><Relationship Id="rId4" Type="http://schemas.openxmlformats.org/officeDocument/2006/relationships/image" Target="../media/image1.emf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oleObject" Target="../embeddings/oleObject5.bin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1721332"/>
              </p:ext>
            </p:extLst>
          </p:nvPr>
        </p:nvGraphicFramePr>
        <p:xfrm>
          <a:off x="0" y="6165304"/>
          <a:ext cx="914400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r:id="rId3" imgW="634680" imgH="634680" progId="">
                  <p:embed/>
                </p:oleObj>
              </mc:Choice>
              <mc:Fallback>
                <p:oleObj r:id="rId3" imgW="634680" imgH="634680" progId="">
                  <p:embed/>
                  <p:pic>
                    <p:nvPicPr>
                      <p:cNvPr id="102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65304"/>
                        <a:ext cx="9144000" cy="576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Заголовок 1"/>
          <p:cNvSpPr txBox="1">
            <a:spLocks/>
          </p:cNvSpPr>
          <p:nvPr/>
        </p:nvSpPr>
        <p:spPr bwMode="auto">
          <a:xfrm>
            <a:off x="409290" y="2060848"/>
            <a:ext cx="8358246" cy="179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lnSpc>
                <a:spcPct val="115000"/>
              </a:lnSpc>
              <a:buSzPts val="1400"/>
            </a:pPr>
            <a:r>
              <a:rPr lang="ru-RU" altLang="ru-RU" sz="3200" dirty="0">
                <a:solidFill>
                  <a:srgbClr val="002060"/>
                </a:solidFill>
              </a:rPr>
              <a:t>Обеспечение  дошкольного образования </a:t>
            </a:r>
          </a:p>
          <a:p>
            <a:pPr>
              <a:lnSpc>
                <a:spcPct val="115000"/>
              </a:lnSpc>
              <a:buSzPts val="1400"/>
            </a:pPr>
            <a:r>
              <a:rPr lang="ru-RU" altLang="ru-RU" sz="3200" dirty="0">
                <a:solidFill>
                  <a:srgbClr val="002060"/>
                </a:solidFill>
              </a:rPr>
              <a:t>в Ханты-Мансийском автономном </a:t>
            </a:r>
            <a:br>
              <a:rPr lang="ru-RU" altLang="ru-RU" sz="3200" dirty="0">
                <a:solidFill>
                  <a:srgbClr val="002060"/>
                </a:solidFill>
              </a:rPr>
            </a:br>
            <a:r>
              <a:rPr lang="ru-RU" altLang="ru-RU" sz="3200" dirty="0">
                <a:solidFill>
                  <a:srgbClr val="002060"/>
                </a:solidFill>
              </a:rPr>
              <a:t>округе – Югре </a:t>
            </a:r>
          </a:p>
        </p:txBody>
      </p:sp>
      <p:sp>
        <p:nvSpPr>
          <p:cNvPr id="1033" name="TextBox 9"/>
          <p:cNvSpPr txBox="1">
            <a:spLocks noChangeArrowheads="1"/>
          </p:cNvSpPr>
          <p:nvPr/>
        </p:nvSpPr>
        <p:spPr bwMode="auto">
          <a:xfrm>
            <a:off x="4581288" y="5014754"/>
            <a:ext cx="4320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sz="1600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Начальник </a:t>
            </a: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Управления общего </a:t>
            </a:r>
            <a:r>
              <a:rPr lang="ru-RU" sz="1600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образования Департамента образования </a:t>
            </a:r>
            <a:br>
              <a:rPr lang="ru-RU" sz="1600" i="1" dirty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ru-RU" sz="1600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и науки Ханты-Мансийского</a:t>
            </a:r>
          </a:p>
          <a:p>
            <a:r>
              <a:rPr lang="ru-RU" sz="1600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автономного округа </a:t>
            </a: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– Югры</a:t>
            </a:r>
            <a:endParaRPr lang="ru-RU" sz="1600" i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r>
              <a:rPr lang="ru-RU" sz="1600" i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И.К.Лашина</a:t>
            </a:r>
            <a:endParaRPr lang="ru-RU" sz="1600" i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150776" y="519807"/>
            <a:ext cx="7453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sz="2000" dirty="0">
                <a:latin typeface="+mn-lt"/>
              </a:rPr>
              <a:t>Департамент образования и науки</a:t>
            </a:r>
          </a:p>
          <a:p>
            <a:r>
              <a:rPr lang="ru-RU" sz="2000" dirty="0">
                <a:latin typeface="+mn-lt"/>
              </a:rPr>
              <a:t>Ханты-Мансийского автономного округа – Югры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6413" y="116632"/>
            <a:ext cx="9144000" cy="28953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269D01A-73E6-4319-BFF2-490A89CDC66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5" t="1579" r="20479" b="2868"/>
          <a:stretch/>
        </p:blipFill>
        <p:spPr>
          <a:xfrm>
            <a:off x="297872" y="439108"/>
            <a:ext cx="1198579" cy="103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65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3727094"/>
              </p:ext>
            </p:extLst>
          </p:nvPr>
        </p:nvGraphicFramePr>
        <p:xfrm>
          <a:off x="0" y="6165304"/>
          <a:ext cx="914400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r:id="rId3" imgW="634680" imgH="634680" progId="">
                  <p:embed/>
                </p:oleObj>
              </mc:Choice>
              <mc:Fallback>
                <p:oleObj r:id="rId3" imgW="634680" imgH="6346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65304"/>
                        <a:ext cx="9144000" cy="576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6413" y="116632"/>
            <a:ext cx="9144000" cy="28953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269D01A-73E6-4319-BFF2-490A89CDC66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5" t="1579" r="20479" b="2868"/>
          <a:stretch/>
        </p:blipFill>
        <p:spPr>
          <a:xfrm>
            <a:off x="297872" y="439108"/>
            <a:ext cx="1198579" cy="1034153"/>
          </a:xfrm>
          <a:prstGeom prst="rect">
            <a:avLst/>
          </a:prstGeom>
        </p:spPr>
      </p:pic>
      <p:pic>
        <p:nvPicPr>
          <p:cNvPr id="10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30" y="1004781"/>
            <a:ext cx="8362318" cy="458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2"/>
          <p:cNvSpPr>
            <a:spLocks noChangeArrowheads="1"/>
          </p:cNvSpPr>
          <p:nvPr/>
        </p:nvSpPr>
        <p:spPr bwMode="auto">
          <a:xfrm>
            <a:off x="1496451" y="496949"/>
            <a:ext cx="770780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cs typeface="Times New Roman" pitchFamily="18" charset="0"/>
              </a:rPr>
              <a:t>377 </a:t>
            </a:r>
            <a:r>
              <a:rPr lang="ru-RU" sz="2400" b="1" dirty="0">
                <a:solidFill>
                  <a:srgbClr val="000066"/>
                </a:solidFill>
                <a:cs typeface="Times New Roman" pitchFamily="18" charset="0"/>
              </a:rPr>
              <a:t>образовательных организаций, реализующих</a:t>
            </a:r>
            <a:endParaRPr lang="ru-RU" sz="2400" b="1" dirty="0" smtClean="0">
              <a:solidFill>
                <a:srgbClr val="000066"/>
              </a:solidFill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0066"/>
                </a:solidFill>
                <a:cs typeface="Times New Roman" pitchFamily="18" charset="0"/>
              </a:rPr>
              <a:t>программы </a:t>
            </a:r>
            <a:r>
              <a:rPr lang="ru-RU" sz="2400" b="1" dirty="0">
                <a:solidFill>
                  <a:srgbClr val="000066"/>
                </a:solidFill>
                <a:cs typeface="Times New Roman" pitchFamily="18" charset="0"/>
              </a:rPr>
              <a:t>дошкольного образования</a:t>
            </a:r>
            <a:endParaRPr lang="ru-RU" altLang="ru-RU" sz="2400" b="1" dirty="0">
              <a:solidFill>
                <a:srgbClr val="000066"/>
              </a:solidFill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8424" y="5427935"/>
            <a:ext cx="82520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66"/>
                </a:solidFill>
                <a:cs typeface="Times New Roman" pitchFamily="18" charset="0"/>
              </a:rPr>
              <a:t>Посещают ―</a:t>
            </a:r>
            <a:r>
              <a:rPr lang="ru-RU" sz="2400" b="1" dirty="0" smtClean="0">
                <a:solidFill>
                  <a:srgbClr val="FF0000"/>
                </a:solidFill>
                <a:cs typeface="Times New Roman" pitchFamily="18" charset="0"/>
              </a:rPr>
              <a:t>107 </a:t>
            </a:r>
            <a:r>
              <a:rPr lang="ru-RU" sz="2400" b="1" dirty="0">
                <a:solidFill>
                  <a:srgbClr val="FF0000"/>
                </a:solidFill>
                <a:cs typeface="Times New Roman" pitchFamily="18" charset="0"/>
              </a:rPr>
              <a:t>561 </a:t>
            </a:r>
            <a:r>
              <a:rPr lang="ru-RU" sz="2400" b="1" dirty="0">
                <a:solidFill>
                  <a:srgbClr val="000066"/>
                </a:solidFill>
                <a:cs typeface="Times New Roman" pitchFamily="18" charset="0"/>
              </a:rPr>
              <a:t>детей, </a:t>
            </a:r>
            <a:endParaRPr lang="ru-RU" sz="2400" b="1" dirty="0" smtClean="0">
              <a:solidFill>
                <a:srgbClr val="000066"/>
              </a:solidFill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0066"/>
                </a:solidFill>
                <a:cs typeface="Times New Roman" pitchFamily="18" charset="0"/>
              </a:rPr>
              <a:t>в том числе ―</a:t>
            </a:r>
            <a:r>
              <a:rPr lang="ru-RU" sz="2400" b="1" dirty="0" smtClean="0">
                <a:solidFill>
                  <a:srgbClr val="FF0000"/>
                </a:solidFill>
                <a:cs typeface="Times New Roman" pitchFamily="18" charset="0"/>
              </a:rPr>
              <a:t>19 </a:t>
            </a:r>
            <a:r>
              <a:rPr lang="ru-RU" sz="2400" b="1" dirty="0">
                <a:solidFill>
                  <a:srgbClr val="FF0000"/>
                </a:solidFill>
                <a:cs typeface="Times New Roman" pitchFamily="18" charset="0"/>
              </a:rPr>
              <a:t>815  </a:t>
            </a:r>
            <a:r>
              <a:rPr lang="ru-RU" sz="2400" b="1" dirty="0">
                <a:solidFill>
                  <a:srgbClr val="000066"/>
                </a:solidFill>
                <a:cs typeface="Times New Roman" pitchFamily="18" charset="0"/>
              </a:rPr>
              <a:t>детей в возрасте от 1,5 до 3 </a:t>
            </a:r>
            <a:r>
              <a:rPr lang="ru-RU" sz="2400" b="1" dirty="0" smtClean="0">
                <a:solidFill>
                  <a:srgbClr val="000066"/>
                </a:solidFill>
                <a:cs typeface="Times New Roman" pitchFamily="18" charset="0"/>
              </a:rPr>
              <a:t>лет</a:t>
            </a:r>
            <a:endParaRPr lang="ru-RU" sz="2400" b="1" dirty="0">
              <a:solidFill>
                <a:srgbClr val="000066"/>
              </a:solidFill>
              <a:cs typeface="Times New Roman" pitchFamily="18" charset="0"/>
            </a:endParaRPr>
          </a:p>
        </p:txBody>
      </p:sp>
      <p:sp>
        <p:nvSpPr>
          <p:cNvPr id="13" name="Прямоугольник 3"/>
          <p:cNvSpPr>
            <a:spLocks noChangeArrowheads="1"/>
          </p:cNvSpPr>
          <p:nvPr/>
        </p:nvSpPr>
        <p:spPr bwMode="auto">
          <a:xfrm>
            <a:off x="4356888" y="1473261"/>
            <a:ext cx="36009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3600" b="1" dirty="0" smtClean="0">
                <a:solidFill>
                  <a:srgbClr val="FF0000"/>
                </a:solidFill>
                <a:cs typeface="Times New Roman" pitchFamily="18" charset="0"/>
              </a:rPr>
              <a:t>27</a:t>
            </a:r>
            <a:r>
              <a:rPr lang="ru-RU" altLang="ru-RU" sz="2400" b="1" dirty="0" smtClean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ru-RU" altLang="ru-RU" sz="2400" b="1" dirty="0">
                <a:solidFill>
                  <a:srgbClr val="000066"/>
                </a:solidFill>
                <a:cs typeface="Times New Roman" pitchFamily="18" charset="0"/>
              </a:rPr>
              <a:t>частных организаций</a:t>
            </a:r>
          </a:p>
        </p:txBody>
      </p:sp>
      <p:sp>
        <p:nvSpPr>
          <p:cNvPr id="14" name="Прямоугольник 12"/>
          <p:cNvSpPr>
            <a:spLocks noChangeArrowheads="1"/>
          </p:cNvSpPr>
          <p:nvPr/>
        </p:nvSpPr>
        <p:spPr bwMode="auto">
          <a:xfrm>
            <a:off x="5909010" y="2100253"/>
            <a:ext cx="325140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3600" b="1" dirty="0" smtClean="0">
                <a:solidFill>
                  <a:srgbClr val="FF0000"/>
                </a:solidFill>
                <a:cs typeface="Times New Roman" pitchFamily="18" charset="0"/>
              </a:rPr>
              <a:t>11</a:t>
            </a:r>
            <a:r>
              <a:rPr lang="ru-RU" altLang="ru-RU" sz="2400" b="1" dirty="0" smtClean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ru-RU" altLang="ru-RU" sz="2400" b="1" dirty="0">
                <a:solidFill>
                  <a:srgbClr val="000066"/>
                </a:solidFill>
                <a:cs typeface="Times New Roman" pitchFamily="18" charset="0"/>
              </a:rPr>
              <a:t>«</a:t>
            </a:r>
            <a:r>
              <a:rPr lang="ru-RU" altLang="ru-RU" sz="2400" b="1" dirty="0" err="1">
                <a:solidFill>
                  <a:srgbClr val="000066"/>
                </a:solidFill>
                <a:cs typeface="Times New Roman" pitchFamily="18" charset="0"/>
              </a:rPr>
              <a:t>Билдинг</a:t>
            </a:r>
            <a:r>
              <a:rPr lang="ru-RU" altLang="ru-RU" sz="2400" b="1" dirty="0">
                <a:solidFill>
                  <a:srgbClr val="000066"/>
                </a:solidFill>
                <a:cs typeface="Times New Roman" pitchFamily="18" charset="0"/>
              </a:rPr>
              <a:t> – садов</a:t>
            </a:r>
            <a:r>
              <a:rPr lang="ru-RU" altLang="ru-RU" sz="2400" b="1" dirty="0" smtClean="0">
                <a:solidFill>
                  <a:srgbClr val="000066"/>
                </a:solidFill>
                <a:cs typeface="Times New Roman" pitchFamily="18" charset="0"/>
              </a:rPr>
              <a:t>»</a:t>
            </a:r>
          </a:p>
          <a:p>
            <a:r>
              <a:rPr lang="ru-RU" altLang="ru-RU" sz="2400" b="1" dirty="0" smtClean="0">
                <a:solidFill>
                  <a:srgbClr val="000066"/>
                </a:solidFill>
                <a:cs typeface="Times New Roman" pitchFamily="18" charset="0"/>
              </a:rPr>
              <a:t> (859 мест)</a:t>
            </a:r>
            <a:endParaRPr lang="ru-RU" altLang="ru-RU" sz="2400" b="1" dirty="0">
              <a:solidFill>
                <a:srgbClr val="000066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30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0" y="6165304"/>
          <a:ext cx="914400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r:id="rId3" imgW="634680" imgH="634680" progId="">
                  <p:embed/>
                </p:oleObj>
              </mc:Choice>
              <mc:Fallback>
                <p:oleObj r:id="rId3" imgW="634680" imgH="634680" progId="">
                  <p:embed/>
                  <p:pic>
                    <p:nvPicPr>
                      <p:cNvPr id="102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65304"/>
                        <a:ext cx="9144000" cy="576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6413" y="116632"/>
            <a:ext cx="9144000" cy="28953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269D01A-73E6-4319-BFF2-490A89CDC66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5" t="1579" r="20479" b="2868"/>
          <a:stretch/>
        </p:blipFill>
        <p:spPr>
          <a:xfrm>
            <a:off x="297872" y="439108"/>
            <a:ext cx="1198579" cy="1034153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D6F26AB2-1E1B-4BFB-9684-3C9A38C00391}"/>
              </a:ext>
            </a:extLst>
          </p:cNvPr>
          <p:cNvSpPr/>
          <p:nvPr/>
        </p:nvSpPr>
        <p:spPr>
          <a:xfrm>
            <a:off x="1321707" y="439108"/>
            <a:ext cx="7432343" cy="993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0066"/>
                </a:solidFill>
                <a:cs typeface="Times New Roman" pitchFamily="18" charset="0"/>
              </a:rPr>
              <a:t>Приоритетные  задачи для региональной системы образования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0D7DD27-FA39-2BC7-6CBC-F25357482B82}"/>
              </a:ext>
            </a:extLst>
          </p:cNvPr>
          <p:cNvSpPr txBox="1"/>
          <p:nvPr/>
        </p:nvSpPr>
        <p:spPr>
          <a:xfrm>
            <a:off x="1231385" y="1862580"/>
            <a:ext cx="761298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</a:pPr>
            <a:r>
              <a:rPr lang="ru-RU" sz="2000" b="1" dirty="0" smtClean="0">
                <a:solidFill>
                  <a:srgbClr val="000066"/>
                </a:solidFill>
                <a:cs typeface="Times New Roman" pitchFamily="18" charset="0"/>
              </a:rPr>
              <a:t>Указ </a:t>
            </a:r>
            <a:r>
              <a:rPr lang="ru-RU" sz="2000" b="1" dirty="0">
                <a:solidFill>
                  <a:srgbClr val="000066"/>
                </a:solidFill>
                <a:cs typeface="Times New Roman" pitchFamily="18" charset="0"/>
              </a:rPr>
              <a:t>Президента Российской Федерации от 7 мая 2012 года № 599 </a:t>
            </a:r>
            <a:r>
              <a:rPr lang="ru-RU" sz="2000" b="1" dirty="0" smtClean="0">
                <a:solidFill>
                  <a:srgbClr val="000066"/>
                </a:solidFill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0066"/>
                </a:solidFill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66"/>
                </a:solidFill>
                <a:cs typeface="Times New Roman" pitchFamily="18" charset="0"/>
              </a:rPr>
              <a:t>«</a:t>
            </a:r>
            <a:r>
              <a:rPr lang="ru-RU" sz="2000" b="1" dirty="0">
                <a:solidFill>
                  <a:srgbClr val="000066"/>
                </a:solidFill>
                <a:cs typeface="Times New Roman" pitchFamily="18" charset="0"/>
              </a:rPr>
              <a:t>О мерах по реализации государственной политики в области образования и науки»</a:t>
            </a:r>
          </a:p>
        </p:txBody>
      </p:sp>
      <p:sp>
        <p:nvSpPr>
          <p:cNvPr id="16" name="Chevron 47">
            <a:extLst>
              <a:ext uri="{FF2B5EF4-FFF2-40B4-BE49-F238E27FC236}">
                <a16:creationId xmlns:a16="http://schemas.microsoft.com/office/drawing/2014/main" xmlns="" id="{482EA5E2-C5A5-7868-A1DF-A0D2815CB7C7}"/>
              </a:ext>
            </a:extLst>
          </p:cNvPr>
          <p:cNvSpPr/>
          <p:nvPr/>
        </p:nvSpPr>
        <p:spPr>
          <a:xfrm>
            <a:off x="297872" y="2090176"/>
            <a:ext cx="834597" cy="690752"/>
          </a:xfrm>
          <a:prstGeom prst="chevron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0D7DD27-FA39-2BC7-6CBC-F25357482B82}"/>
              </a:ext>
            </a:extLst>
          </p:cNvPr>
          <p:cNvSpPr txBox="1"/>
          <p:nvPr/>
        </p:nvSpPr>
        <p:spPr>
          <a:xfrm>
            <a:off x="1335884" y="3356992"/>
            <a:ext cx="74888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</a:pPr>
            <a:r>
              <a:rPr lang="ru-RU" sz="2000" b="1" dirty="0">
                <a:solidFill>
                  <a:srgbClr val="000066"/>
                </a:solidFill>
                <a:cs typeface="Times New Roman" pitchFamily="18" charset="0"/>
              </a:rPr>
              <a:t>Указ Президента Российской Федерации от 7 мая 2018 года№ 204 «О национальных целях и стратегических задачах развития Российской Федерации на период до 2024 года»» </a:t>
            </a:r>
          </a:p>
        </p:txBody>
      </p:sp>
      <p:sp>
        <p:nvSpPr>
          <p:cNvPr id="17" name="Chevron 47">
            <a:extLst>
              <a:ext uri="{FF2B5EF4-FFF2-40B4-BE49-F238E27FC236}">
                <a16:creationId xmlns:a16="http://schemas.microsoft.com/office/drawing/2014/main" xmlns="" id="{482EA5E2-C5A5-7868-A1DF-A0D2815CB7C7}"/>
              </a:ext>
            </a:extLst>
          </p:cNvPr>
          <p:cNvSpPr/>
          <p:nvPr/>
        </p:nvSpPr>
        <p:spPr>
          <a:xfrm>
            <a:off x="425034" y="3436335"/>
            <a:ext cx="834597" cy="690752"/>
          </a:xfrm>
          <a:prstGeom prst="chevron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39552" y="4875257"/>
            <a:ext cx="82144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cs typeface="Times New Roman" pitchFamily="18" charset="0"/>
              </a:rPr>
              <a:t>Доступность  </a:t>
            </a:r>
            <a:r>
              <a:rPr lang="ru-RU" sz="2000" b="1" i="1" dirty="0">
                <a:solidFill>
                  <a:srgbClr val="FF0000"/>
                </a:solidFill>
                <a:cs typeface="Times New Roman" pitchFamily="18" charset="0"/>
              </a:rPr>
              <a:t>дошкольного образования для детей </a:t>
            </a:r>
            <a:endParaRPr lang="ru-RU" sz="2000" b="1" i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cs typeface="Times New Roman" pitchFamily="18" charset="0"/>
              </a:rPr>
              <a:t>в </a:t>
            </a:r>
            <a:r>
              <a:rPr lang="ru-RU" sz="2000" b="1" i="1" dirty="0">
                <a:solidFill>
                  <a:srgbClr val="FF0000"/>
                </a:solidFill>
                <a:cs typeface="Times New Roman" pitchFamily="18" charset="0"/>
              </a:rPr>
              <a:t>возрасте от 2 месяцев до 8 лет составляет 100%.</a:t>
            </a:r>
          </a:p>
        </p:txBody>
      </p:sp>
    </p:spTree>
    <p:extLst>
      <p:ext uri="{BB962C8B-B14F-4D97-AF65-F5344CB8AC3E}">
        <p14:creationId xmlns:p14="http://schemas.microsoft.com/office/powerpoint/2010/main" val="187666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0" y="6165304"/>
          <a:ext cx="914400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r:id="rId3" imgW="634680" imgH="634680" progId="">
                  <p:embed/>
                </p:oleObj>
              </mc:Choice>
              <mc:Fallback>
                <p:oleObj r:id="rId3" imgW="634680" imgH="634680" progId="">
                  <p:embed/>
                  <p:pic>
                    <p:nvPicPr>
                      <p:cNvPr id="102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65304"/>
                        <a:ext cx="9144000" cy="576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6413" y="116632"/>
            <a:ext cx="9144000" cy="28953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269D01A-73E6-4319-BFF2-490A89CDC66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5" t="1579" r="20479" b="2868"/>
          <a:stretch/>
        </p:blipFill>
        <p:spPr>
          <a:xfrm>
            <a:off x="297872" y="439108"/>
            <a:ext cx="1198579" cy="1034153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370273" y="5419980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66"/>
                </a:solidFill>
                <a:cs typeface="Times New Roman" pitchFamily="18" charset="0"/>
              </a:rPr>
              <a:t>2018 - </a:t>
            </a:r>
            <a:r>
              <a:rPr lang="ru-RU" sz="2000" b="1" dirty="0">
                <a:solidFill>
                  <a:srgbClr val="000066"/>
                </a:solidFill>
                <a:cs typeface="Times New Roman" pitchFamily="18" charset="0"/>
              </a:rPr>
              <a:t>2022 год введено в эксплуатацию </a:t>
            </a:r>
            <a:r>
              <a:rPr lang="ru-RU" sz="2000" b="1" dirty="0">
                <a:solidFill>
                  <a:srgbClr val="FF0000"/>
                </a:solidFill>
                <a:cs typeface="Times New Roman" pitchFamily="18" charset="0"/>
              </a:rPr>
              <a:t>25 детских </a:t>
            </a:r>
            <a:r>
              <a:rPr lang="ru-RU" sz="2000" b="1" dirty="0" smtClean="0">
                <a:solidFill>
                  <a:srgbClr val="FF0000"/>
                </a:solidFill>
                <a:cs typeface="Times New Roman" pitchFamily="18" charset="0"/>
              </a:rPr>
              <a:t>садов</a:t>
            </a:r>
            <a:r>
              <a:rPr lang="ru-RU" sz="2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66"/>
                </a:solidFill>
                <a:cs typeface="Times New Roman" pitchFamily="18" charset="0"/>
              </a:rPr>
              <a:t>на </a:t>
            </a:r>
            <a:r>
              <a:rPr lang="ru-RU" sz="2000" b="1" dirty="0">
                <a:solidFill>
                  <a:srgbClr val="FF0000"/>
                </a:solidFill>
                <a:cs typeface="Times New Roman" pitchFamily="18" charset="0"/>
              </a:rPr>
              <a:t>4 459 мест</a:t>
            </a:r>
            <a:r>
              <a:rPr lang="ru-RU" sz="2000" b="1" dirty="0">
                <a:solidFill>
                  <a:srgbClr val="000066"/>
                </a:solidFill>
                <a:cs typeface="Times New Roman" pitchFamily="18" charset="0"/>
              </a:rPr>
              <a:t>,  </a:t>
            </a:r>
            <a:endParaRPr lang="ru-RU" sz="2000" b="1" dirty="0" smtClean="0">
              <a:solidFill>
                <a:srgbClr val="000066"/>
              </a:solidFill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0066"/>
                </a:solidFill>
                <a:cs typeface="Times New Roman" pitchFamily="18" charset="0"/>
              </a:rPr>
              <a:t>включая </a:t>
            </a:r>
            <a:r>
              <a:rPr lang="ru-RU" sz="2000" b="1" dirty="0">
                <a:solidFill>
                  <a:srgbClr val="FF0000"/>
                </a:solidFill>
                <a:cs typeface="Times New Roman" pitchFamily="18" charset="0"/>
              </a:rPr>
              <a:t>8 комплексов </a:t>
            </a:r>
            <a:r>
              <a:rPr lang="ru-RU" sz="2000" b="1" dirty="0">
                <a:solidFill>
                  <a:srgbClr val="000066"/>
                </a:solidFill>
                <a:cs typeface="Times New Roman" pitchFamily="18" charset="0"/>
              </a:rPr>
              <a:t>по типу «школа-детский сад</a:t>
            </a:r>
            <a:r>
              <a:rPr lang="ru-RU" sz="2000" b="1" dirty="0" smtClean="0">
                <a:solidFill>
                  <a:srgbClr val="000066"/>
                </a:solidFill>
                <a:cs typeface="Times New Roman" pitchFamily="18" charset="0"/>
              </a:rPr>
              <a:t>»</a:t>
            </a:r>
            <a:endParaRPr lang="ru-RU" sz="2000" b="1" dirty="0">
              <a:solidFill>
                <a:srgbClr val="000066"/>
              </a:solidFill>
              <a:cs typeface="Times New Roman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D6F26AB2-1E1B-4BFB-9684-3C9A38C00391}"/>
              </a:ext>
            </a:extLst>
          </p:cNvPr>
          <p:cNvSpPr/>
          <p:nvPr/>
        </p:nvSpPr>
        <p:spPr>
          <a:xfrm>
            <a:off x="1321707" y="439108"/>
            <a:ext cx="75707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000066"/>
                </a:solidFill>
                <a:cs typeface="Times New Roman" pitchFamily="18" charset="0"/>
              </a:rPr>
              <a:t>Реализация мероприятий  по созданию </a:t>
            </a:r>
            <a:r>
              <a:rPr lang="ru-RU" sz="2800" b="1" dirty="0" smtClean="0">
                <a:solidFill>
                  <a:srgbClr val="000066"/>
                </a:solidFill>
                <a:cs typeface="Times New Roman" pitchFamily="18" charset="0"/>
              </a:rPr>
              <a:t>новых мест </a:t>
            </a:r>
            <a:r>
              <a:rPr lang="ru-RU" sz="2800" b="1" dirty="0">
                <a:solidFill>
                  <a:srgbClr val="000066"/>
                </a:solidFill>
                <a:cs typeface="Times New Roman" pitchFamily="18" charset="0"/>
              </a:rPr>
              <a:t>в дошкольных образовательных организациях</a:t>
            </a:r>
          </a:p>
        </p:txBody>
      </p:sp>
      <p:pic>
        <p:nvPicPr>
          <p:cNvPr id="2078" name="Picture 3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585" y="1819562"/>
            <a:ext cx="3240526" cy="14778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0" name="Picture 3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0" b="16862"/>
          <a:stretch/>
        </p:blipFill>
        <p:spPr bwMode="auto">
          <a:xfrm>
            <a:off x="1022565" y="3710520"/>
            <a:ext cx="2880320" cy="13134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1" name="Picture 3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28"/>
          <a:stretch/>
        </p:blipFill>
        <p:spPr bwMode="auto">
          <a:xfrm>
            <a:off x="5265964" y="3662584"/>
            <a:ext cx="3088881" cy="15755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5738963" y="5109166"/>
            <a:ext cx="23762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0066"/>
                </a:solidFill>
                <a:cs typeface="Times New Roman" pitchFamily="18" charset="0"/>
              </a:rPr>
              <a:t>п. Междуреченский</a:t>
            </a:r>
            <a:endParaRPr lang="ru-RU" sz="1600" b="1" dirty="0">
              <a:solidFill>
                <a:srgbClr val="000066"/>
              </a:solidFill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541710" y="3227448"/>
            <a:ext cx="23762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66"/>
                </a:solidFill>
                <a:cs typeface="Times New Roman" pitchFamily="18" charset="0"/>
              </a:rPr>
              <a:t>п. Солнечный</a:t>
            </a:r>
            <a:endParaRPr lang="ru-RU" sz="1600" b="1" dirty="0">
              <a:solidFill>
                <a:srgbClr val="000066"/>
              </a:solidFill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304318" y="3297419"/>
            <a:ext cx="23762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 smtClean="0">
                <a:solidFill>
                  <a:srgbClr val="000066"/>
                </a:solidFill>
                <a:cs typeface="Times New Roman" pitchFamily="18" charset="0"/>
              </a:rPr>
              <a:t>г.Белоярский</a:t>
            </a:r>
            <a:endParaRPr lang="ru-RU" sz="1600" b="1" dirty="0">
              <a:solidFill>
                <a:srgbClr val="000066"/>
              </a:solidFill>
              <a:cs typeface="Times New Roman" pitchFamily="18" charset="0"/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24"/>
          <a:stretch/>
        </p:blipFill>
        <p:spPr bwMode="auto">
          <a:xfrm>
            <a:off x="974804" y="1734003"/>
            <a:ext cx="2928081" cy="16317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1347868" y="5068877"/>
            <a:ext cx="23762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0066"/>
                </a:solidFill>
                <a:cs typeface="Times New Roman" pitchFamily="18" charset="0"/>
              </a:rPr>
              <a:t>п. </a:t>
            </a:r>
            <a:r>
              <a:rPr lang="ru-RU" sz="1600" b="1" dirty="0" err="1" smtClean="0">
                <a:solidFill>
                  <a:srgbClr val="000066"/>
                </a:solidFill>
                <a:cs typeface="Times New Roman" pitchFamily="18" charset="0"/>
              </a:rPr>
              <a:t>Нижнесортымский</a:t>
            </a:r>
            <a:endParaRPr lang="ru-RU" sz="1600" b="1" dirty="0">
              <a:solidFill>
                <a:srgbClr val="000066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76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0" y="6165304"/>
          <a:ext cx="914400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r:id="rId3" imgW="634680" imgH="634680" progId="">
                  <p:embed/>
                </p:oleObj>
              </mc:Choice>
              <mc:Fallback>
                <p:oleObj r:id="rId3" imgW="634680" imgH="6346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65304"/>
                        <a:ext cx="9144000" cy="576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6413" y="116632"/>
            <a:ext cx="9144000" cy="28953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269D01A-73E6-4319-BFF2-490A89CDC66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5" t="1579" r="20479" b="2868"/>
          <a:stretch/>
        </p:blipFill>
        <p:spPr>
          <a:xfrm>
            <a:off x="297872" y="439108"/>
            <a:ext cx="1198579" cy="1034153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317842" y="4941168"/>
            <a:ext cx="84505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0066"/>
                </a:solidFill>
                <a:cs typeface="Times New Roman" pitchFamily="18" charset="0"/>
              </a:rPr>
              <a:t>В </a:t>
            </a:r>
            <a:r>
              <a:rPr lang="ru-RU" sz="2000" b="1" dirty="0">
                <a:solidFill>
                  <a:srgbClr val="000066"/>
                </a:solidFill>
                <a:cs typeface="Times New Roman" pitchFamily="18" charset="0"/>
              </a:rPr>
              <a:t>2023 году планируется к вводу </a:t>
            </a:r>
            <a:r>
              <a:rPr lang="ru-RU" sz="2000" b="1" dirty="0">
                <a:solidFill>
                  <a:srgbClr val="FF0000"/>
                </a:solidFill>
                <a:cs typeface="Times New Roman" pitchFamily="18" charset="0"/>
              </a:rPr>
              <a:t>4 детских сада на 505 мест</a:t>
            </a:r>
            <a:r>
              <a:rPr lang="ru-RU" sz="2000" b="1" dirty="0">
                <a:solidFill>
                  <a:srgbClr val="000066"/>
                </a:solidFill>
                <a:cs typeface="Times New Roman" pitchFamily="18" charset="0"/>
              </a:rPr>
              <a:t>, </a:t>
            </a:r>
            <a:r>
              <a:rPr lang="ru-RU" sz="2000" b="1" dirty="0" smtClean="0">
                <a:solidFill>
                  <a:srgbClr val="000066"/>
                </a:solidFill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0066"/>
                </a:solidFill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66"/>
                </a:solidFill>
                <a:cs typeface="Times New Roman" pitchFamily="18" charset="0"/>
              </a:rPr>
              <a:t>включая </a:t>
            </a:r>
            <a:r>
              <a:rPr lang="ru-RU" sz="2000" b="1" dirty="0">
                <a:solidFill>
                  <a:srgbClr val="FF0000"/>
                </a:solidFill>
                <a:cs typeface="Times New Roman" pitchFamily="18" charset="0"/>
              </a:rPr>
              <a:t>3 комплекса </a:t>
            </a:r>
            <a:r>
              <a:rPr lang="ru-RU" sz="2000" b="1" dirty="0">
                <a:solidFill>
                  <a:srgbClr val="000066"/>
                </a:solidFill>
                <a:cs typeface="Times New Roman" pitchFamily="18" charset="0"/>
              </a:rPr>
              <a:t>по типу «школа-детский сад», один комплекс в </a:t>
            </a:r>
            <a:r>
              <a:rPr lang="ru-RU" sz="2000" b="1" dirty="0" smtClean="0">
                <a:solidFill>
                  <a:srgbClr val="000066"/>
                </a:solidFill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0066"/>
                </a:solidFill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66"/>
                </a:solidFill>
                <a:cs typeface="Times New Roman" pitchFamily="18" charset="0"/>
              </a:rPr>
              <a:t>с</a:t>
            </a:r>
            <a:r>
              <a:rPr lang="ru-RU" sz="2000" b="1" dirty="0">
                <a:solidFill>
                  <a:srgbClr val="000066"/>
                </a:solidFill>
                <a:cs typeface="Times New Roman" pitchFamily="18" charset="0"/>
              </a:rPr>
              <a:t>. </a:t>
            </a:r>
            <a:r>
              <a:rPr lang="ru-RU" sz="2000" b="1" dirty="0" err="1">
                <a:solidFill>
                  <a:srgbClr val="000066"/>
                </a:solidFill>
                <a:cs typeface="Times New Roman" pitchFamily="18" charset="0"/>
              </a:rPr>
              <a:t>Чантырья</a:t>
            </a:r>
            <a:r>
              <a:rPr lang="ru-RU" sz="2000" b="1" dirty="0">
                <a:solidFill>
                  <a:srgbClr val="000066"/>
                </a:solidFill>
                <a:cs typeface="Times New Roman" pitchFamily="18" charset="0"/>
              </a:rPr>
              <a:t> Кондинского района уже введен в </a:t>
            </a:r>
            <a:r>
              <a:rPr lang="ru-RU" sz="2000" b="1" dirty="0" smtClean="0">
                <a:solidFill>
                  <a:srgbClr val="000066"/>
                </a:solidFill>
                <a:cs typeface="Times New Roman" pitchFamily="18" charset="0"/>
              </a:rPr>
              <a:t>эксплуатацию.</a:t>
            </a:r>
            <a:endParaRPr lang="ru-RU" sz="2000" b="1" dirty="0">
              <a:solidFill>
                <a:srgbClr val="000066"/>
              </a:solidFill>
              <a:cs typeface="Times New Roman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D6F26AB2-1E1B-4BFB-9684-3C9A38C00391}"/>
              </a:ext>
            </a:extLst>
          </p:cNvPr>
          <p:cNvSpPr/>
          <p:nvPr/>
        </p:nvSpPr>
        <p:spPr>
          <a:xfrm>
            <a:off x="1321707" y="439108"/>
            <a:ext cx="75707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000066"/>
                </a:solidFill>
                <a:cs typeface="Times New Roman" pitchFamily="18" charset="0"/>
              </a:rPr>
              <a:t>Реализация мероприятий  по созданию </a:t>
            </a:r>
            <a:r>
              <a:rPr lang="ru-RU" sz="2800" b="1" dirty="0" smtClean="0">
                <a:solidFill>
                  <a:srgbClr val="000066"/>
                </a:solidFill>
                <a:cs typeface="Times New Roman" pitchFamily="18" charset="0"/>
              </a:rPr>
              <a:t>новых мест </a:t>
            </a:r>
            <a:r>
              <a:rPr lang="ru-RU" sz="2800" b="1" dirty="0">
                <a:solidFill>
                  <a:srgbClr val="000066"/>
                </a:solidFill>
                <a:cs typeface="Times New Roman" pitchFamily="18" charset="0"/>
              </a:rPr>
              <a:t>в дошкольных образовательных организациях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4" b="20977"/>
          <a:stretch/>
        </p:blipFill>
        <p:spPr bwMode="auto">
          <a:xfrm>
            <a:off x="467544" y="2060848"/>
            <a:ext cx="3839544" cy="26573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419" y="2060848"/>
            <a:ext cx="3989854" cy="26573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427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0" y="6165304"/>
          <a:ext cx="914400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r:id="rId3" imgW="634680" imgH="634680" progId="">
                  <p:embed/>
                </p:oleObj>
              </mc:Choice>
              <mc:Fallback>
                <p:oleObj r:id="rId3" imgW="634680" imgH="6346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65304"/>
                        <a:ext cx="9144000" cy="576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6413" y="116632"/>
            <a:ext cx="9144000" cy="28953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269D01A-73E6-4319-BFF2-490A89CDC66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5" t="1579" r="20479" b="2868"/>
          <a:stretch/>
        </p:blipFill>
        <p:spPr>
          <a:xfrm>
            <a:off x="297872" y="439108"/>
            <a:ext cx="1198579" cy="1034153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D6F26AB2-1E1B-4BFB-9684-3C9A38C00391}"/>
              </a:ext>
            </a:extLst>
          </p:cNvPr>
          <p:cNvSpPr/>
          <p:nvPr/>
        </p:nvSpPr>
        <p:spPr>
          <a:xfrm>
            <a:off x="1953724" y="562027"/>
            <a:ext cx="6805251" cy="53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rgbClr val="000066"/>
                </a:solidFill>
                <a:cs typeface="Times New Roman" pitchFamily="18" charset="0"/>
              </a:rPr>
              <a:t>Комплексная система в ЮГРЕ</a:t>
            </a:r>
            <a:endParaRPr lang="ru-RU" sz="2800" b="1" dirty="0">
              <a:solidFill>
                <a:srgbClr val="000066"/>
              </a:solidFill>
              <a:cs typeface="Times New Roman" pitchFamily="18" charset="0"/>
            </a:endParaRPr>
          </a:p>
        </p:txBody>
      </p:sp>
      <p:sp>
        <p:nvSpPr>
          <p:cNvPr id="17" name="Скругленный прямоугольник 11">
            <a:extLst>
              <a:ext uri="{FF2B5EF4-FFF2-40B4-BE49-F238E27FC236}">
                <a16:creationId xmlns:a16="http://schemas.microsoft.com/office/drawing/2014/main" xmlns="" id="{65EB1B3F-2F75-455D-9A5F-8B0705ADCC39}"/>
              </a:ext>
            </a:extLst>
          </p:cNvPr>
          <p:cNvSpPr/>
          <p:nvPr/>
        </p:nvSpPr>
        <p:spPr>
          <a:xfrm>
            <a:off x="1324204" y="1454122"/>
            <a:ext cx="7516173" cy="1739715"/>
          </a:xfrm>
          <a:prstGeom prst="roundRect">
            <a:avLst/>
          </a:prstGeom>
          <a:noFill/>
          <a:ln w="50800" cap="flat" cmpd="sng" algn="ctr">
            <a:solidFill>
              <a:srgbClr val="70AD47">
                <a:alpha val="59000"/>
              </a:srgbClr>
            </a:solidFill>
            <a:prstDash val="solid"/>
            <a:miter lim="800000"/>
          </a:ln>
          <a:effectLst/>
        </p:spPr>
        <p:txBody>
          <a:bodyPr lIns="360000" tIns="36000" rIns="0" bIns="0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spcBef>
                <a:spcPts val="600"/>
              </a:spcBef>
            </a:pPr>
            <a:endParaRPr kumimoji="0" lang="ru-RU" sz="185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18" name="Скругленный прямоугольник 12">
            <a:extLst>
              <a:ext uri="{FF2B5EF4-FFF2-40B4-BE49-F238E27FC236}">
                <a16:creationId xmlns:a16="http://schemas.microsoft.com/office/drawing/2014/main" xmlns="" id="{CD57728C-B8A8-4C79-8837-AB8358BE50BA}"/>
              </a:ext>
            </a:extLst>
          </p:cNvPr>
          <p:cNvSpPr/>
          <p:nvPr/>
        </p:nvSpPr>
        <p:spPr>
          <a:xfrm>
            <a:off x="357655" y="1831130"/>
            <a:ext cx="879999" cy="538586"/>
          </a:xfrm>
          <a:prstGeom prst="roundRect">
            <a:avLst/>
          </a:prstGeom>
          <a:solidFill>
            <a:srgbClr val="92D050"/>
          </a:solidFill>
          <a:ln w="50800" cap="flat" cmpd="sng" algn="ctr">
            <a:solidFill>
              <a:srgbClr val="70AD47">
                <a:alpha val="59000"/>
              </a:srgbClr>
            </a:solidFill>
            <a:prstDash val="solid"/>
            <a:miter lim="800000"/>
          </a:ln>
          <a:effectLst/>
        </p:spPr>
        <p:txBody>
          <a:bodyPr lIns="360000" tIns="0" rIns="0" bIns="0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Скругленный прямоугольник 11">
            <a:extLst>
              <a:ext uri="{FF2B5EF4-FFF2-40B4-BE49-F238E27FC236}">
                <a16:creationId xmlns:a16="http://schemas.microsoft.com/office/drawing/2014/main" xmlns="" id="{61762DF4-2746-49C5-A23A-CBF4AA6755C5}"/>
              </a:ext>
            </a:extLst>
          </p:cNvPr>
          <p:cNvSpPr/>
          <p:nvPr/>
        </p:nvSpPr>
        <p:spPr>
          <a:xfrm>
            <a:off x="1324204" y="3798064"/>
            <a:ext cx="7516173" cy="1520125"/>
          </a:xfrm>
          <a:prstGeom prst="roundRect">
            <a:avLst/>
          </a:prstGeom>
          <a:noFill/>
          <a:ln w="50800" cap="flat" cmpd="sng" algn="ctr">
            <a:solidFill>
              <a:srgbClr val="70AD47">
                <a:alpha val="59000"/>
              </a:srgbClr>
            </a:solidFill>
            <a:prstDash val="solid"/>
            <a:miter lim="800000"/>
          </a:ln>
          <a:effectLst/>
        </p:spPr>
        <p:txBody>
          <a:bodyPr lIns="360000" tIns="36000" rIns="0" bIns="0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endParaRPr kumimoji="0" lang="ru-RU" sz="185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9CA1704-1D5F-4A0A-0D03-D04585FBC5B9}"/>
              </a:ext>
            </a:extLst>
          </p:cNvPr>
          <p:cNvSpPr txBox="1"/>
          <p:nvPr/>
        </p:nvSpPr>
        <p:spPr>
          <a:xfrm>
            <a:off x="1324205" y="1491306"/>
            <a:ext cx="743477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FF0000"/>
                </a:solidFill>
                <a:cs typeface="Times New Roman" pitchFamily="18" charset="0"/>
              </a:rPr>
              <a:t>Привлечение  негосударственного сектора </a:t>
            </a:r>
            <a:r>
              <a:rPr lang="ru-RU" sz="1600" b="1" dirty="0">
                <a:solidFill>
                  <a:srgbClr val="000066"/>
                </a:solidFill>
                <a:cs typeface="Times New Roman" pitchFamily="18" charset="0"/>
              </a:rPr>
              <a:t>к предоставлению услуг (выполнению работ) в сфере образования, созданы условия для формирования устойчивой и профессиональной деятельности негосударственных организаций, в том числе социально ориентированных некоммерческих организаций, социальных предпринимателей, оказывающих услуги (выполняющих работы) в сфере образования</a:t>
            </a:r>
            <a:r>
              <a:rPr lang="ru-RU" sz="1600" dirty="0"/>
              <a:t>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B110BC0-5C1E-BD07-11AC-0813BED2B381}"/>
              </a:ext>
            </a:extLst>
          </p:cNvPr>
          <p:cNvSpPr txBox="1"/>
          <p:nvPr/>
        </p:nvSpPr>
        <p:spPr>
          <a:xfrm>
            <a:off x="1449679" y="3896406"/>
            <a:ext cx="743477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0066"/>
                </a:solidFill>
                <a:cs typeface="Times New Roman" pitchFamily="18" charset="0"/>
              </a:rPr>
              <a:t>Разработаны  </a:t>
            </a:r>
            <a:r>
              <a:rPr lang="ru-RU" sz="1600" b="1" dirty="0">
                <a:solidFill>
                  <a:srgbClr val="000066"/>
                </a:solidFill>
                <a:cs typeface="Times New Roman" pitchFamily="18" charset="0"/>
              </a:rPr>
              <a:t>и </a:t>
            </a:r>
            <a:r>
              <a:rPr lang="ru-RU" sz="1600" b="1" dirty="0">
                <a:solidFill>
                  <a:srgbClr val="FF0000"/>
                </a:solidFill>
                <a:cs typeface="Times New Roman" pitchFamily="18" charset="0"/>
              </a:rPr>
              <a:t>внедрены финансово-экономические механизмы</a:t>
            </a:r>
            <a:r>
              <a:rPr lang="ru-RU" sz="1600" b="1" dirty="0">
                <a:solidFill>
                  <a:srgbClr val="000066"/>
                </a:solidFill>
                <a:cs typeface="Times New Roman" pitchFamily="18" charset="0"/>
              </a:rPr>
              <a:t>, обеспечивающие негосударственным организациям доступ к бюджетному финансированию, в том числе персонифицированное финансирование дошкольного образования и дополнительного образования детей </a:t>
            </a:r>
            <a:r>
              <a:rPr lang="ru-RU" sz="1600" b="1" dirty="0">
                <a:solidFill>
                  <a:srgbClr val="FF0000"/>
                </a:solidFill>
                <a:cs typeface="Times New Roman" pitchFamily="18" charset="0"/>
              </a:rPr>
              <a:t>(«Сертификат дошкольника» и «Сертификат дополнительного образования»</a:t>
            </a:r>
            <a:r>
              <a:rPr lang="ru-RU" sz="1600" b="1" dirty="0">
                <a:solidFill>
                  <a:srgbClr val="000066"/>
                </a:solidFill>
                <a:cs typeface="Times New Roman" pitchFamily="18" charset="0"/>
              </a:rPr>
              <a:t>).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8C7E02CB-AA1B-E5D0-F2CE-97B9571724E3}"/>
              </a:ext>
            </a:extLst>
          </p:cNvPr>
          <p:cNvSpPr/>
          <p:nvPr/>
        </p:nvSpPr>
        <p:spPr>
          <a:xfrm>
            <a:off x="455874" y="1816359"/>
            <a:ext cx="623971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000066"/>
                </a:solidFill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000066"/>
                </a:solidFill>
                <a:cs typeface="Times New Roman" pitchFamily="18" charset="0"/>
              </a:rPr>
              <a:t>.</a:t>
            </a:r>
            <a:endParaRPr lang="ru-RU" sz="2800" b="1" dirty="0">
              <a:solidFill>
                <a:srgbClr val="000066"/>
              </a:solidFill>
              <a:cs typeface="Times New Roman" pitchFamily="18" charset="0"/>
            </a:endParaRPr>
          </a:p>
        </p:txBody>
      </p:sp>
      <p:sp>
        <p:nvSpPr>
          <p:cNvPr id="14" name="Скругленный прямоугольник 12">
            <a:extLst>
              <a:ext uri="{FF2B5EF4-FFF2-40B4-BE49-F238E27FC236}">
                <a16:creationId xmlns:a16="http://schemas.microsoft.com/office/drawing/2014/main" xmlns="" id="{CD57728C-B8A8-4C79-8837-AB8358BE50BA}"/>
              </a:ext>
            </a:extLst>
          </p:cNvPr>
          <p:cNvSpPr/>
          <p:nvPr/>
        </p:nvSpPr>
        <p:spPr>
          <a:xfrm>
            <a:off x="327861" y="4149080"/>
            <a:ext cx="879999" cy="538586"/>
          </a:xfrm>
          <a:prstGeom prst="roundRect">
            <a:avLst/>
          </a:prstGeom>
          <a:solidFill>
            <a:srgbClr val="92D050"/>
          </a:solidFill>
          <a:ln w="50800" cap="flat" cmpd="sng" algn="ctr">
            <a:solidFill>
              <a:srgbClr val="70AD47">
                <a:alpha val="59000"/>
              </a:srgbClr>
            </a:solidFill>
            <a:prstDash val="solid"/>
            <a:miter lim="800000"/>
          </a:ln>
          <a:effectLst/>
        </p:spPr>
        <p:txBody>
          <a:bodyPr lIns="360000" tIns="0" rIns="0" bIns="0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8C7E02CB-AA1B-E5D0-F2CE-97B9571724E3}"/>
              </a:ext>
            </a:extLst>
          </p:cNvPr>
          <p:cNvSpPr/>
          <p:nvPr/>
        </p:nvSpPr>
        <p:spPr>
          <a:xfrm>
            <a:off x="485668" y="4149080"/>
            <a:ext cx="623971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000066"/>
                </a:solidFill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000066"/>
                </a:solidFill>
                <a:cs typeface="Times New Roman" pitchFamily="18" charset="0"/>
              </a:rPr>
              <a:t>.</a:t>
            </a:r>
            <a:endParaRPr lang="ru-RU" sz="2800" b="1" dirty="0">
              <a:solidFill>
                <a:srgbClr val="000066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17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0" y="6165304"/>
          <a:ext cx="914400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r:id="rId3" imgW="634680" imgH="634680" progId="">
                  <p:embed/>
                </p:oleObj>
              </mc:Choice>
              <mc:Fallback>
                <p:oleObj r:id="rId3" imgW="634680" imgH="634680" progId="">
                  <p:embed/>
                  <p:pic>
                    <p:nvPicPr>
                      <p:cNvPr id="102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65304"/>
                        <a:ext cx="9144000" cy="576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6413" y="116632"/>
            <a:ext cx="9144000" cy="28953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269D01A-73E6-4319-BFF2-490A89CDC66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5" t="1579" r="20479" b="2868"/>
          <a:stretch/>
        </p:blipFill>
        <p:spPr>
          <a:xfrm>
            <a:off x="297872" y="439108"/>
            <a:ext cx="1198579" cy="1034153"/>
          </a:xfrm>
          <a:prstGeom prst="rect">
            <a:avLst/>
          </a:prstGeom>
        </p:spPr>
      </p:pic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16037CDB-07EE-4178-9FB9-3B1DB0C46B10}"/>
              </a:ext>
            </a:extLst>
          </p:cNvPr>
          <p:cNvSpPr/>
          <p:nvPr/>
        </p:nvSpPr>
        <p:spPr>
          <a:xfrm>
            <a:off x="1331073" y="506351"/>
            <a:ext cx="6624736" cy="53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0066"/>
                </a:solidFill>
                <a:cs typeface="Times New Roman" pitchFamily="18" charset="0"/>
              </a:rPr>
              <a:t>Нормативная база</a:t>
            </a:r>
          </a:p>
        </p:txBody>
      </p:sp>
      <p:sp>
        <p:nvSpPr>
          <p:cNvPr id="19" name="AutoShape 6">
            <a:extLst>
              <a:ext uri="{FF2B5EF4-FFF2-40B4-BE49-F238E27FC236}">
                <a16:creationId xmlns:a16="http://schemas.microsoft.com/office/drawing/2014/main" xmlns="" id="{C362EDFF-C342-4970-9226-78B2CD684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585" y="1207800"/>
            <a:ext cx="8804567" cy="4669472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92D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7A8BE8E-E09B-4C0C-A0B1-9C9ECBF9993A}"/>
              </a:ext>
            </a:extLst>
          </p:cNvPr>
          <p:cNvSpPr txBox="1"/>
          <p:nvPr/>
        </p:nvSpPr>
        <p:spPr>
          <a:xfrm>
            <a:off x="386394" y="1416191"/>
            <a:ext cx="8506086" cy="50321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1500" b="1" dirty="0">
                <a:solidFill>
                  <a:srgbClr val="FF0000"/>
                </a:solidFill>
                <a:cs typeface="Times New Roman" pitchFamily="18" charset="0"/>
              </a:rPr>
              <a:t>Постановление Правительства ХМАО - Югры от 04.12.2015 № 448-п </a:t>
            </a:r>
            <a:r>
              <a:rPr lang="ru-RU" sz="1500" b="1" dirty="0">
                <a:solidFill>
                  <a:srgbClr val="000066"/>
                </a:solidFill>
                <a:cs typeface="Times New Roman" pitchFamily="18" charset="0"/>
              </a:rPr>
              <a:t>(ред. от 05.05.2020) «О порядке предоставления сертификата на право финансового обеспечения места в организации, осуществляющей образовательную деятельность по реализации образовательных программ дошкольного образования».</a:t>
            </a:r>
          </a:p>
          <a:p>
            <a:pPr marL="342900" indent="-342900" algn="just">
              <a:buAutoNum type="arabicPeriod"/>
            </a:pPr>
            <a:r>
              <a:rPr lang="ru-RU" sz="1500" b="1" dirty="0">
                <a:solidFill>
                  <a:srgbClr val="FF0000"/>
                </a:solidFill>
                <a:cs typeface="Times New Roman" pitchFamily="18" charset="0"/>
              </a:rPr>
              <a:t>Закон ХМАО - Югры от 11.12.2013 № 123-оз</a:t>
            </a:r>
            <a:r>
              <a:rPr lang="ru-RU" sz="1500" b="1" dirty="0">
                <a:solidFill>
                  <a:srgbClr val="000066"/>
                </a:solidFill>
                <a:cs typeface="Times New Roman" pitchFamily="18" charset="0"/>
              </a:rPr>
              <a:t> «О наделении органов местного самоуправления муниципальных образований Ханты-Мансийского автономного округа - Югры отдельными государственными полномочиями Ханты-Мансийского автономного округа - Югры в области образования и о субвенциях местным бюджетам для обеспечения государственных гарантий реализации прав на получение общедоступного и бесплатного дошкольного образования в муниципальных дошкольных образовательных организациях, общедоступного и бесплатного дошкольного, начального общего, основного общего, среднего общего </a:t>
            </a:r>
            <a:r>
              <a:rPr lang="ru-RU" sz="1500" b="1" dirty="0" smtClean="0">
                <a:solidFill>
                  <a:srgbClr val="000066"/>
                </a:solidFill>
                <a:cs typeface="Times New Roman" pitchFamily="18" charset="0"/>
              </a:rPr>
              <a:t>образования…….</a:t>
            </a:r>
            <a:endParaRPr lang="ru-RU" sz="1500" b="1" dirty="0">
              <a:solidFill>
                <a:srgbClr val="000066"/>
              </a:solidFill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1500" b="1" dirty="0">
                <a:solidFill>
                  <a:srgbClr val="FF0000"/>
                </a:solidFill>
                <a:cs typeface="Times New Roman" pitchFamily="18" charset="0"/>
              </a:rPr>
              <a:t>Постановлением Правительства ХМАО - Югры от 30.12.2021 </a:t>
            </a:r>
            <a:r>
              <a:rPr lang="ru-RU" sz="1500" b="1" dirty="0" smtClean="0">
                <a:solidFill>
                  <a:srgbClr val="FF0000"/>
                </a:solidFill>
                <a:cs typeface="Times New Roman" pitchFamily="18" charset="0"/>
              </a:rPr>
              <a:t> №</a:t>
            </a:r>
            <a:r>
              <a:rPr lang="ru-RU" sz="1500" b="1" dirty="0">
                <a:solidFill>
                  <a:srgbClr val="FF0000"/>
                </a:solidFill>
                <a:cs typeface="Times New Roman" pitchFamily="18" charset="0"/>
              </a:rPr>
              <a:t>634-п </a:t>
            </a:r>
            <a:r>
              <a:rPr lang="ru-RU" sz="1500" b="1" dirty="0">
                <a:solidFill>
                  <a:srgbClr val="000066"/>
                </a:solidFill>
                <a:cs typeface="Times New Roman" pitchFamily="18" charset="0"/>
              </a:rPr>
              <a:t>«О мерах по реализации государственной программы Ханты-Мансийского автономного округа - Югры «Развитие образования» утвержден  Порядок предоставления субсидии из бюджета Ханты-Мансийского автономного округа - Югры  на условиях софинансирования бюджетам муниципальных образований на создание условий для осуществления присмотра и ухода за детьми, содержания детей в частных организациях, осуществляющих образовательную деятельность по реализации образовательных программ дошкольного образования, расположенных на территориях муниципальных образований.</a:t>
            </a:r>
          </a:p>
          <a:p>
            <a:pPr algn="ctr"/>
            <a:endParaRPr lang="ru-RU" sz="2000" b="1" dirty="0">
              <a:solidFill>
                <a:srgbClr val="000066"/>
              </a:solidFill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srgbClr val="000066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10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0" y="6165304"/>
          <a:ext cx="914400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6" r:id="rId3" imgW="634680" imgH="634680" progId="">
                  <p:embed/>
                </p:oleObj>
              </mc:Choice>
              <mc:Fallback>
                <p:oleObj r:id="rId3" imgW="634680" imgH="6346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65304"/>
                        <a:ext cx="9144000" cy="576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6413" y="116632"/>
            <a:ext cx="9144000" cy="28953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269D01A-73E6-4319-BFF2-490A89CDC66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5" t="1579" r="20479" b="2868"/>
          <a:stretch/>
        </p:blipFill>
        <p:spPr>
          <a:xfrm>
            <a:off x="297872" y="439108"/>
            <a:ext cx="1198579" cy="1034153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AF7F5CFA-8EF9-4EB5-B5B7-E6765FC1E9F1}"/>
              </a:ext>
            </a:extLst>
          </p:cNvPr>
          <p:cNvSpPr txBox="1">
            <a:spLocks/>
          </p:cNvSpPr>
          <p:nvPr/>
        </p:nvSpPr>
        <p:spPr bwMode="auto">
          <a:xfrm>
            <a:off x="409290" y="5031248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sz="3200" dirty="0">
                <a:latin typeface="+mj-lt"/>
              </a:rPr>
              <a:t>БЛАГОДАРЮ ЗА ВНИМАНИЕ!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3688" y="836712"/>
            <a:ext cx="5981488" cy="4073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0324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8266</TotalTime>
  <Words>469</Words>
  <Application>Microsoft Office PowerPoint</Application>
  <PresentationFormat>Экран (4:3)</PresentationFormat>
  <Paragraphs>38</Paragraphs>
  <Slides>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Open sans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ДОиН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Мамадулина</dc:creator>
  <cp:lastModifiedBy>Глазова Светлана Алексеевна</cp:lastModifiedBy>
  <cp:revision>1265</cp:revision>
  <cp:lastPrinted>2013-07-19T12:20:58Z</cp:lastPrinted>
  <dcterms:created xsi:type="dcterms:W3CDTF">2012-08-13T06:10:56Z</dcterms:created>
  <dcterms:modified xsi:type="dcterms:W3CDTF">2023-03-02T09:11:59Z</dcterms:modified>
</cp:coreProperties>
</file>