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5" r:id="rId3"/>
    <p:sldId id="257" r:id="rId4"/>
    <p:sldId id="260" r:id="rId5"/>
    <p:sldId id="261" r:id="rId6"/>
    <p:sldId id="273" r:id="rId7"/>
    <p:sldId id="272" r:id="rId8"/>
    <p:sldId id="267" r:id="rId9"/>
    <p:sldId id="266" r:id="rId10"/>
    <p:sldId id="268" r:id="rId11"/>
  </p:sldIdLst>
  <p:sldSz cx="18288000" cy="10287000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FrankRuehl" pitchFamily="34" charset="-79"/>
      <p:regular r:id="rId16"/>
    </p:embeddedFont>
    <p:embeddedFont>
      <p:font typeface="One Stroke Script LET"/>
      <p:regular r:id="rId17"/>
    </p:embeddedFont>
    <p:embeddedFont>
      <p:font typeface="Fredoka One" charset="0"/>
      <p:regular r:id="rId18"/>
    </p:embeddedFont>
    <p:embeddedFont>
      <p:font typeface="Open Sans" charset="0"/>
      <p:regular r:id="rId19"/>
    </p:embeddedFont>
    <p:embeddedFont>
      <p:font typeface="Cambria" pitchFamily="18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-210" y="-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16.svg"/><Relationship Id="rId3" Type="http://schemas.openxmlformats.org/officeDocument/2006/relationships/image" Target="../media/image2.svg"/><Relationship Id="rId21" Type="http://schemas.openxmlformats.org/officeDocument/2006/relationships/image" Target="../media/image18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14.sv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24" Type="http://schemas.openxmlformats.org/officeDocument/2006/relationships/hyperlink" Target="mailto:vt-ddsh@mail.ru" TargetMode="External"/><Relationship Id="rId5" Type="http://schemas.openxmlformats.org/officeDocument/2006/relationships/image" Target="../media/image4.svg"/><Relationship Id="rId15" Type="http://schemas.openxmlformats.org/officeDocument/2006/relationships/image" Target="../media/image8.png"/><Relationship Id="rId23" Type="http://schemas.openxmlformats.org/officeDocument/2006/relationships/image" Target="../media/image20.svg"/><Relationship Id="rId10" Type="http://schemas.openxmlformats.org/officeDocument/2006/relationships/image" Target="../media/image5.png"/><Relationship Id="rId19" Type="http://schemas.openxmlformats.org/officeDocument/2006/relationships/hyperlink" Target="https://vt-ddsh.uralschool.ru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12.svg"/><Relationship Id="rId22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.png"/><Relationship Id="rId3" Type="http://schemas.openxmlformats.org/officeDocument/2006/relationships/image" Target="../media/image2.svg"/><Relationship Id="rId12" Type="http://schemas.openxmlformats.org/officeDocument/2006/relationships/image" Target="../media/image39.pn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76.svg"/><Relationship Id="rId5" Type="http://schemas.openxmlformats.org/officeDocument/2006/relationships/image" Target="../media/image14.svg"/><Relationship Id="rId4" Type="http://schemas.openxmlformats.org/officeDocument/2006/relationships/image" Target="../media/image8.png"/><Relationship Id="rId9" Type="http://schemas.openxmlformats.org/officeDocument/2006/relationships/image" Target="../media/image35.sv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1.svg"/><Relationship Id="rId18" Type="http://schemas.openxmlformats.org/officeDocument/2006/relationships/image" Target="../media/image64.svg"/><Relationship Id="rId3" Type="http://schemas.openxmlformats.org/officeDocument/2006/relationships/image" Target="../media/image2.svg"/><Relationship Id="rId21" Type="http://schemas.openxmlformats.org/officeDocument/2006/relationships/image" Target="../media/image19.jpeg"/><Relationship Id="rId12" Type="http://schemas.openxmlformats.org/officeDocument/2006/relationships/image" Target="../media/image13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gif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2.svg"/><Relationship Id="rId15" Type="http://schemas.openxmlformats.org/officeDocument/2006/relationships/image" Target="../media/image35.svg"/><Relationship Id="rId10" Type="http://schemas.openxmlformats.org/officeDocument/2006/relationships/image" Target="../media/image12.png"/><Relationship Id="rId19" Type="http://schemas.openxmlformats.org/officeDocument/2006/relationships/image" Target="../media/image17.jpeg"/><Relationship Id="rId4" Type="http://schemas.openxmlformats.org/officeDocument/2006/relationships/image" Target="../media/image8.png"/><Relationship Id="rId9" Type="http://schemas.openxmlformats.org/officeDocument/2006/relationships/image" Target="../media/image14.svg"/><Relationship Id="rId14" Type="http://schemas.openxmlformats.org/officeDocument/2006/relationships/image" Target="../media/image14.png"/><Relationship Id="rId22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4.svg"/><Relationship Id="rId5" Type="http://schemas.openxmlformats.org/officeDocument/2006/relationships/image" Target="../media/image22.svg"/><Relationship Id="rId10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23.pn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33.svg"/><Relationship Id="rId15" Type="http://schemas.openxmlformats.org/officeDocument/2006/relationships/image" Target="../media/image35.svg"/><Relationship Id="rId10" Type="http://schemas.openxmlformats.org/officeDocument/2006/relationships/image" Target="../media/image25.png"/><Relationship Id="rId4" Type="http://schemas.openxmlformats.org/officeDocument/2006/relationships/image" Target="../media/image8.png"/><Relationship Id="rId9" Type="http://schemas.openxmlformats.org/officeDocument/2006/relationships/image" Target="../media/image24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.svg"/><Relationship Id="rId3" Type="http://schemas.openxmlformats.org/officeDocument/2006/relationships/image" Target="../media/image2.svg"/><Relationship Id="rId34" Type="http://schemas.openxmlformats.org/officeDocument/2006/relationships/image" Target="../media/image34.png"/><Relationship Id="rId21" Type="http://schemas.openxmlformats.org/officeDocument/2006/relationships/image" Target="../media/image47.svg"/><Relationship Id="rId12" Type="http://schemas.openxmlformats.org/officeDocument/2006/relationships/image" Target="../media/image27.png"/><Relationship Id="rId7" Type="http://schemas.openxmlformats.org/officeDocument/2006/relationships/image" Target="../media/image29.svg"/><Relationship Id="rId17" Type="http://schemas.openxmlformats.org/officeDocument/2006/relationships/image" Target="../media/image43.svg"/><Relationship Id="rId33" Type="http://schemas.openxmlformats.org/officeDocument/2006/relationships/image" Target="../media/image33.png"/><Relationship Id="rId25" Type="http://schemas.openxmlformats.org/officeDocument/2006/relationships/image" Target="../media/image51.svg"/><Relationship Id="rId2" Type="http://schemas.openxmlformats.org/officeDocument/2006/relationships/image" Target="../media/image1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2.svg"/><Relationship Id="rId32" Type="http://schemas.openxmlformats.org/officeDocument/2006/relationships/image" Target="../media/image32.png"/><Relationship Id="rId28" Type="http://schemas.openxmlformats.org/officeDocument/2006/relationships/image" Target="../media/image28.png"/><Relationship Id="rId5" Type="http://schemas.openxmlformats.org/officeDocument/2006/relationships/image" Target="../media/image37.svg"/><Relationship Id="rId15" Type="http://schemas.openxmlformats.org/officeDocument/2006/relationships/image" Target="../media/image41.svg"/><Relationship Id="rId23" Type="http://schemas.openxmlformats.org/officeDocument/2006/relationships/image" Target="../media/image49.svg"/><Relationship Id="rId36" Type="http://schemas.openxmlformats.org/officeDocument/2006/relationships/image" Target="../media/image36.png"/><Relationship Id="rId10" Type="http://schemas.openxmlformats.org/officeDocument/2006/relationships/image" Target="../media/image12.png"/><Relationship Id="rId31" Type="http://schemas.openxmlformats.org/officeDocument/2006/relationships/image" Target="../media/image31.png"/><Relationship Id="rId19" Type="http://schemas.openxmlformats.org/officeDocument/2006/relationships/image" Target="../media/image45.svg"/><Relationship Id="rId4" Type="http://schemas.openxmlformats.org/officeDocument/2006/relationships/image" Target="../media/image8.png"/><Relationship Id="rId9" Type="http://schemas.openxmlformats.org/officeDocument/2006/relationships/image" Target="../media/image14.svg"/><Relationship Id="rId27" Type="http://schemas.openxmlformats.org/officeDocument/2006/relationships/image" Target="../media/image20.svg"/><Relationship Id="rId30" Type="http://schemas.openxmlformats.org/officeDocument/2006/relationships/image" Target="../media/image30.png"/><Relationship Id="rId35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89.svg"/><Relationship Id="rId18" Type="http://schemas.openxmlformats.org/officeDocument/2006/relationships/image" Target="../media/image91.svg"/><Relationship Id="rId26" Type="http://schemas.openxmlformats.org/officeDocument/2006/relationships/hyperlink" Target="http://www.portalschool.ru/" TargetMode="External"/><Relationship Id="rId3" Type="http://schemas.openxmlformats.org/officeDocument/2006/relationships/image" Target="../media/image85.svg"/><Relationship Id="rId21" Type="http://schemas.openxmlformats.org/officeDocument/2006/relationships/hyperlink" Target="http://oko-planet.su/" TargetMode="External"/><Relationship Id="rId7" Type="http://schemas.openxmlformats.org/officeDocument/2006/relationships/image" Target="../media/image14.svg"/><Relationship Id="rId12" Type="http://schemas.openxmlformats.org/officeDocument/2006/relationships/image" Target="../media/image40.png"/><Relationship Id="rId17" Type="http://schemas.openxmlformats.org/officeDocument/2006/relationships/image" Target="../media/image41.png"/><Relationship Id="rId25" Type="http://schemas.openxmlformats.org/officeDocument/2006/relationships/hyperlink" Target="http://www.edu.ru/" TargetMode="External"/><Relationship Id="rId2" Type="http://schemas.openxmlformats.org/officeDocument/2006/relationships/image" Target="../media/image37.png"/><Relationship Id="rId16" Type="http://schemas.openxmlformats.org/officeDocument/2006/relationships/image" Target="../media/image12.svg"/><Relationship Id="rId20" Type="http://schemas.openxmlformats.org/officeDocument/2006/relationships/hyperlink" Target="http://windows.edu/ru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35.svg"/><Relationship Id="rId24" Type="http://schemas.openxmlformats.org/officeDocument/2006/relationships/hyperlink" Target="http://www.ed.gov.ru/" TargetMode="External"/><Relationship Id="rId5" Type="http://schemas.openxmlformats.org/officeDocument/2006/relationships/image" Target="../media/image2.svg"/><Relationship Id="rId23" Type="http://schemas.openxmlformats.org/officeDocument/2006/relationships/hyperlink" Target="http://www.mon.gov.ru/" TargetMode="External"/><Relationship Id="rId10" Type="http://schemas.openxmlformats.org/officeDocument/2006/relationships/image" Target="../media/image39.png"/><Relationship Id="rId19" Type="http://schemas.openxmlformats.org/officeDocument/2006/relationships/hyperlink" Target="http://www.1september.ru/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87.svg"/><Relationship Id="rId14" Type="http://schemas.openxmlformats.org/officeDocument/2006/relationships/image" Target="../media/image12.png"/><Relationship Id="rId22" Type="http://schemas.openxmlformats.org/officeDocument/2006/relationships/hyperlink" Target="http://www.lexed.ru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44.gif"/><Relationship Id="rId18" Type="http://schemas.openxmlformats.org/officeDocument/2006/relationships/image" Target="../media/image45.png"/><Relationship Id="rId3" Type="http://schemas.openxmlformats.org/officeDocument/2006/relationships/image" Target="../media/image2.svg"/><Relationship Id="rId7" Type="http://schemas.openxmlformats.org/officeDocument/2006/relationships/image" Target="../media/image39.png"/><Relationship Id="rId12" Type="http://schemas.openxmlformats.org/officeDocument/2006/relationships/image" Target="../media/image95.svg"/><Relationship Id="rId17" Type="http://schemas.openxmlformats.org/officeDocument/2006/relationships/image" Target="../media/image91.svg"/><Relationship Id="rId2" Type="http://schemas.openxmlformats.org/officeDocument/2006/relationships/image" Target="../media/image1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t-ddsh.uralschool.ru/" TargetMode="External"/><Relationship Id="rId11" Type="http://schemas.openxmlformats.org/officeDocument/2006/relationships/image" Target="../media/image43.png"/><Relationship Id="rId5" Type="http://schemas.openxmlformats.org/officeDocument/2006/relationships/image" Target="../media/image14.svg"/><Relationship Id="rId15" Type="http://schemas.openxmlformats.org/officeDocument/2006/relationships/image" Target="../media/image89.svg"/><Relationship Id="rId10" Type="http://schemas.openxmlformats.org/officeDocument/2006/relationships/image" Target="../media/image93.svg"/><Relationship Id="rId19" Type="http://schemas.openxmlformats.org/officeDocument/2006/relationships/image" Target="../media/image12.svg"/><Relationship Id="rId4" Type="http://schemas.openxmlformats.org/officeDocument/2006/relationships/image" Target="../media/image8.png"/><Relationship Id="rId9" Type="http://schemas.openxmlformats.org/officeDocument/2006/relationships/image" Target="../media/image42.png"/><Relationship Id="rId1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72.sv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12" Type="http://schemas.openxmlformats.org/officeDocument/2006/relationships/image" Target="../media/image47.png"/><Relationship Id="rId2" Type="http://schemas.openxmlformats.org/officeDocument/2006/relationships/image" Target="../media/image1.png"/><Relationship Id="rId16" Type="http://schemas.openxmlformats.org/officeDocument/2006/relationships/image" Target="../media/image4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0.svg"/><Relationship Id="rId5" Type="http://schemas.openxmlformats.org/officeDocument/2006/relationships/image" Target="../media/image70.svg"/><Relationship Id="rId15" Type="http://schemas.openxmlformats.org/officeDocument/2006/relationships/image" Target="../media/image74.svg"/><Relationship Id="rId10" Type="http://schemas.openxmlformats.org/officeDocument/2006/relationships/image" Target="../media/image27.png"/><Relationship Id="rId4" Type="http://schemas.openxmlformats.org/officeDocument/2006/relationships/image" Target="../media/image46.png"/><Relationship Id="rId9" Type="http://schemas.openxmlformats.org/officeDocument/2006/relationships/image" Target="../media/image12.svg"/><Relationship Id="rId1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29.svg"/><Relationship Id="rId18" Type="http://schemas.openxmlformats.org/officeDocument/2006/relationships/image" Target="../media/image66.svg"/><Relationship Id="rId3" Type="http://schemas.openxmlformats.org/officeDocument/2006/relationships/image" Target="../media/image2.svg"/><Relationship Id="rId21" Type="http://schemas.openxmlformats.org/officeDocument/2006/relationships/image" Target="../media/image12.png"/><Relationship Id="rId7" Type="http://schemas.openxmlformats.org/officeDocument/2006/relationships/image" Target="../media/image20.svg"/><Relationship Id="rId17" Type="http://schemas.openxmlformats.org/officeDocument/2006/relationships/image" Target="../media/image51.png"/><Relationship Id="rId2" Type="http://schemas.openxmlformats.org/officeDocument/2006/relationships/image" Target="../media/image1.png"/><Relationship Id="rId16" Type="http://schemas.openxmlformats.org/officeDocument/2006/relationships/image" Target="../media/image28.png"/><Relationship Id="rId20" Type="http://schemas.openxmlformats.org/officeDocument/2006/relationships/image" Target="../media/image6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4.svg"/><Relationship Id="rId15" Type="http://schemas.openxmlformats.org/officeDocument/2006/relationships/image" Target="../media/image51.svg"/><Relationship Id="rId19" Type="http://schemas.openxmlformats.org/officeDocument/2006/relationships/image" Target="../media/image52.png"/><Relationship Id="rId4" Type="http://schemas.openxmlformats.org/officeDocument/2006/relationships/image" Target="../media/image8.png"/><Relationship Id="rId14" Type="http://schemas.openxmlformats.org/officeDocument/2006/relationships/image" Target="../media/image50.png"/><Relationship Id="rId9" Type="http://schemas.openxmlformats.org/officeDocument/2006/relationships/image" Target="../media/image37.svg"/><Relationship Id="rId22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297525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122798" y="5868108"/>
            <a:ext cx="18420323" cy="4588681"/>
            <a:chOff x="0" y="0"/>
            <a:chExt cx="4851443" cy="12085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51443" cy="1208541"/>
            </a:xfrm>
            <a:custGeom>
              <a:avLst/>
              <a:gdLst/>
              <a:ahLst/>
              <a:cxnLst/>
              <a:rect l="l" t="t" r="r" b="b"/>
              <a:pathLst>
                <a:path w="4851443" h="1208541">
                  <a:moveTo>
                    <a:pt x="0" y="0"/>
                  </a:moveTo>
                  <a:lnTo>
                    <a:pt x="4851443" y="0"/>
                  </a:lnTo>
                  <a:lnTo>
                    <a:pt x="4851443" y="1208541"/>
                  </a:lnTo>
                  <a:lnTo>
                    <a:pt x="0" y="120854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279206" y="5797062"/>
            <a:ext cx="18730367" cy="142092"/>
            <a:chOff x="0" y="0"/>
            <a:chExt cx="4933101" cy="3742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933101" cy="37423"/>
            </a:xfrm>
            <a:custGeom>
              <a:avLst/>
              <a:gdLst/>
              <a:ahLst/>
              <a:cxnLst/>
              <a:rect l="l" t="t" r="r" b="b"/>
              <a:pathLst>
                <a:path w="4933101" h="37423">
                  <a:moveTo>
                    <a:pt x="0" y="0"/>
                  </a:moveTo>
                  <a:lnTo>
                    <a:pt x="4933101" y="0"/>
                  </a:lnTo>
                  <a:lnTo>
                    <a:pt x="4933101" y="37423"/>
                  </a:lnTo>
                  <a:lnTo>
                    <a:pt x="0" y="37423"/>
                  </a:lnTo>
                  <a:close/>
                </a:path>
              </a:pathLst>
            </a:custGeom>
            <a:solidFill>
              <a:srgbClr val="EE8A5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64648">
            <a:off x="4475490" y="2849934"/>
            <a:ext cx="9032221" cy="634285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780206">
            <a:off x="3254363" y="3898073"/>
            <a:ext cx="3727162" cy="1253682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590800" y="227042"/>
            <a:ext cx="12801600" cy="16004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Fredoka One Bold"/>
                <a:cs typeface="FrankRuehl" panose="020E0503060101010101" pitchFamily="34" charset="-79"/>
              </a:rPr>
              <a:t>Государственное бюджетное общеобразовательное учреждение Свердловской области, реализующее адаптированные основные общеобразовательные программы </a:t>
            </a:r>
            <a:r>
              <a:rPr lang="ru-RU" sz="2800" dirty="0">
                <a:solidFill>
                  <a:srgbClr val="002060"/>
                </a:solidFill>
                <a:latin typeface="Fredoka One Bold"/>
                <a:cs typeface="FrankRuehl" panose="020E0503060101010101" pitchFamily="34" charset="-79"/>
              </a:rPr>
              <a:t>«Верхнетагильский центр психолого-педагогической, медицинской и социальной помощи»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284224" y="3262871"/>
            <a:ext cx="1176391" cy="208043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587148">
            <a:off x="13123723" y="1403232"/>
            <a:ext cx="1296114" cy="146378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9654138">
            <a:off x="3810910" y="9161407"/>
            <a:ext cx="1133899" cy="128058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4514888" y="1277711"/>
            <a:ext cx="2599551" cy="253810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857897">
            <a:off x="-2198562" y="-1299621"/>
            <a:ext cx="4637582" cy="411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5273847" y="8452449"/>
            <a:ext cx="4637582" cy="41148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6563709" y="1808463"/>
            <a:ext cx="4855782" cy="653323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6786546" y="1840173"/>
            <a:ext cx="4728708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550"/>
              </a:lnSpc>
              <a:spcBef>
                <a:spcPct val="0"/>
              </a:spcBef>
            </a:pPr>
            <a:r>
              <a:rPr lang="ru-RU" sz="2800" dirty="0">
                <a:latin typeface="Fredoka One Bold"/>
                <a:hlinkClick r:id="rId19"/>
              </a:rPr>
              <a:t>https://vt-ddsh.uralschool.ru</a:t>
            </a:r>
            <a:endParaRPr lang="en-US" sz="2800" dirty="0">
              <a:solidFill>
                <a:srgbClr val="1C3249"/>
              </a:solidFill>
              <a:latin typeface="Fredoka One Bold"/>
            </a:endParaR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2241244" y="2587002"/>
            <a:ext cx="1170714" cy="157164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4475691" y="7138507"/>
            <a:ext cx="1170714" cy="1571643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3293782">
            <a:off x="1418130" y="6840501"/>
            <a:ext cx="1432511" cy="264389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3771781" y="4823165"/>
            <a:ext cx="4363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Fredoka One Bold"/>
              </a:rPr>
              <a:t>Директор Максаева Оксана Владимировна</a:t>
            </a:r>
            <a:endParaRPr lang="ru-RU" sz="2800" b="1" dirty="0">
              <a:solidFill>
                <a:srgbClr val="002060"/>
              </a:solidFill>
              <a:latin typeface="Fredoka One Bold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448362" y="5939154"/>
            <a:ext cx="30106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Fredoka One Bold"/>
              </a:rPr>
              <a:t>8(34357)2-36-02</a:t>
            </a:r>
          </a:p>
          <a:p>
            <a:r>
              <a:rPr lang="ru-RU" sz="2800" b="1" dirty="0">
                <a:latin typeface="Fredoka One Bold"/>
                <a:hlinkClick r:id="rId24"/>
              </a:rPr>
              <a:t>vt-ddsh@mail.ru</a:t>
            </a:r>
            <a:endParaRPr lang="ru-RU" sz="2800" b="1" dirty="0">
              <a:latin typeface="Fredoka One Bold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72062" y="4344614"/>
            <a:ext cx="8153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Fredoka One Bold"/>
                <a:cs typeface="FrankRuehl" panose="020E0503060101010101" pitchFamily="34" charset="-79"/>
              </a:rPr>
              <a:t>П</a:t>
            </a:r>
            <a:r>
              <a:rPr lang="ru-RU" sz="2800" dirty="0" smtClean="0">
                <a:solidFill>
                  <a:srgbClr val="002060"/>
                </a:solidFill>
                <a:latin typeface="Fredoka One Bold"/>
                <a:cs typeface="FrankRuehl" panose="020E0503060101010101" pitchFamily="34" charset="-79"/>
              </a:rPr>
              <a:t>рограмма </a:t>
            </a:r>
            <a:r>
              <a:rPr lang="ru-RU" sz="2800" dirty="0">
                <a:solidFill>
                  <a:srgbClr val="002060"/>
                </a:solidFill>
                <a:latin typeface="Fredoka One Bold"/>
                <a:cs typeface="FrankRuehl" panose="020E0503060101010101" pitchFamily="34" charset="-79"/>
              </a:rPr>
              <a:t>просвещения </a:t>
            </a:r>
            <a:r>
              <a:rPr lang="ru-RU" sz="2800" dirty="0" smtClean="0">
                <a:solidFill>
                  <a:srgbClr val="002060"/>
                </a:solidFill>
                <a:latin typeface="Fredoka One Bold"/>
                <a:cs typeface="FrankRuehl" panose="020E0503060101010101" pitchFamily="34" charset="-79"/>
              </a:rPr>
              <a:t>родителей, воспитывающих </a:t>
            </a:r>
            <a:r>
              <a:rPr lang="ru-RU" sz="2800" dirty="0">
                <a:solidFill>
                  <a:srgbClr val="002060"/>
                </a:solidFill>
                <a:latin typeface="Fredoka One Bold"/>
                <a:cs typeface="FrankRuehl" panose="020E0503060101010101" pitchFamily="34" charset="-79"/>
              </a:rPr>
              <a:t>детей с ограниченными возможностями здоровья (ОВЗ)</a:t>
            </a:r>
            <a:r>
              <a:rPr lang="ru-RU" sz="2800" dirty="0" smtClean="0">
                <a:solidFill>
                  <a:srgbClr val="002060"/>
                </a:solidFill>
                <a:latin typeface="Fredoka One Bold"/>
                <a:cs typeface="FrankRuehl" panose="020E0503060101010101" pitchFamily="34" charset="-79"/>
              </a:rPr>
              <a:t> </a:t>
            </a:r>
            <a:r>
              <a:rPr lang="ru-RU" sz="5400" b="1" dirty="0">
                <a:solidFill>
                  <a:srgbClr val="002060"/>
                </a:solidFill>
                <a:latin typeface="Fredoka One Bold"/>
                <a:cs typeface="FrankRuehl" panose="020E0503060101010101" pitchFamily="34" charset="-79"/>
              </a:rPr>
              <a:t>«Осознанное родительство»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4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9514642" y="0"/>
            <a:ext cx="18297525" cy="10287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57126" y="285716"/>
            <a:ext cx="9286940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ru-RU" sz="2000" dirty="0"/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545646" y="-2789136"/>
            <a:ext cx="4637582" cy="41148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095433" y="8740913"/>
            <a:ext cx="4637582" cy="4114800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801693">
            <a:off x="8170098" y="424618"/>
            <a:ext cx="722506" cy="1333484"/>
          </a:xfrm>
          <a:prstGeom prst="rect">
            <a:avLst/>
          </a:prstGeom>
        </p:spPr>
      </p:pic>
      <p:graphicFrame>
        <p:nvGraphicFramePr>
          <p:cNvPr id="45" name="Таблица 44"/>
          <p:cNvGraphicFramePr>
            <a:graphicFrameLocks noGrp="1"/>
          </p:cNvGraphicFramePr>
          <p:nvPr/>
        </p:nvGraphicFramePr>
        <p:xfrm>
          <a:off x="1714448" y="285716"/>
          <a:ext cx="14644791" cy="912949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881597"/>
                <a:gridCol w="4881597"/>
                <a:gridCol w="4881597"/>
              </a:tblGrid>
              <a:tr h="746852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Критерий мониторинга</a:t>
                      </a:r>
                      <a:endParaRPr lang="ru-RU" sz="20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на начало учебного года</a:t>
                      </a:r>
                      <a:endParaRPr lang="ru-RU" sz="20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Количество на конец учебного года</a:t>
                      </a:r>
                      <a:endParaRPr lang="ru-RU" sz="2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4685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Fredoka One Bold"/>
                          <a:ea typeface="Times New Roman"/>
                          <a:cs typeface="Times New Roman"/>
                        </a:rPr>
                        <a:t>Общее число обучающихся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Fredoka One Bold"/>
                          <a:ea typeface="Times New Roman"/>
                          <a:cs typeface="Times New Roman"/>
                        </a:rPr>
                        <a:t>125 человек (100%)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Fredoka One Bold"/>
                          <a:ea typeface="Times New Roman"/>
                          <a:cs typeface="Times New Roman"/>
                        </a:rPr>
                        <a:t>127 человек (100%)</a:t>
                      </a:r>
                    </a:p>
                  </a:txBody>
                  <a:tcPr marL="68580" marR="68580" marT="0" marB="0"/>
                </a:tc>
              </a:tr>
              <a:tr h="74685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Fredoka One Bold"/>
                          <a:ea typeface="Times New Roman"/>
                          <a:cs typeface="Times New Roman"/>
                        </a:rPr>
                        <a:t>Родители прошедшие анкетирование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Fredoka One Bold"/>
                          <a:ea typeface="Times New Roman"/>
                          <a:cs typeface="Times New Roman"/>
                        </a:rPr>
                        <a:t>84 человека (67% от общего количества)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Fredoka One Bold"/>
                          <a:ea typeface="Times New Roman"/>
                          <a:cs typeface="Times New Roman"/>
                        </a:rPr>
                        <a:t>105 человек (83% от общего количества)</a:t>
                      </a:r>
                    </a:p>
                  </a:txBody>
                  <a:tcPr marL="68580" marR="68580" marT="0" marB="0"/>
                </a:tc>
              </a:tr>
              <a:tr h="74685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Fredoka One Bold"/>
                          <a:ea typeface="Times New Roman"/>
                          <a:cs typeface="Times New Roman"/>
                        </a:rPr>
                        <a:t>Осведомленность об особенностях развития своего ребенка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Fredoka One Bold"/>
                          <a:ea typeface="Times New Roman"/>
                          <a:cs typeface="Times New Roman"/>
                        </a:rPr>
                        <a:t>46 человек (55% из числа прошедших анкетирование)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Fredoka One Bold"/>
                          <a:ea typeface="Times New Roman"/>
                          <a:cs typeface="Times New Roman"/>
                        </a:rPr>
                        <a:t>98 человек (93% из числа прошедших анкетирование)</a:t>
                      </a:r>
                    </a:p>
                  </a:txBody>
                  <a:tcPr marL="68580" marR="68580" marT="0" marB="0"/>
                </a:tc>
              </a:tr>
              <a:tr h="74685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Fredoka One Bold"/>
                          <a:ea typeface="Times New Roman"/>
                          <a:cs typeface="Times New Roman"/>
                        </a:rPr>
                        <a:t>Осведомленность о создании специальных образовательных условий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Fredoka One Bold"/>
                          <a:ea typeface="Times New Roman"/>
                          <a:cs typeface="Times New Roman"/>
                        </a:rPr>
                        <a:t>59 человек (70% из числа прошедших анкетирование)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Fredoka One Bold"/>
                          <a:ea typeface="Times New Roman"/>
                          <a:cs typeface="Times New Roman"/>
                        </a:rPr>
                        <a:t>102 человек (97% из числа прошедших анкетирование)</a:t>
                      </a:r>
                    </a:p>
                  </a:txBody>
                  <a:tcPr marL="68580" marR="68580" marT="0" marB="0"/>
                </a:tc>
              </a:tr>
              <a:tr h="74685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Fredoka One Bold"/>
                          <a:ea typeface="Times New Roman"/>
                          <a:cs typeface="Times New Roman"/>
                        </a:rPr>
                        <a:t>Знают какие специалисты нужны ребенку с ОВЗ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Fredoka One Bold"/>
                          <a:ea typeface="Times New Roman"/>
                          <a:cs typeface="Times New Roman"/>
                        </a:rPr>
                        <a:t>37 человек (44% из числа прошедших анкетирование)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Fredoka One Bold"/>
                          <a:ea typeface="Times New Roman"/>
                          <a:cs typeface="Times New Roman"/>
                        </a:rPr>
                        <a:t>85 человек (81% из числа прошедших анкетирование)</a:t>
                      </a:r>
                    </a:p>
                  </a:txBody>
                  <a:tcPr marL="68580" marR="68580" marT="0" marB="0"/>
                </a:tc>
              </a:tr>
              <a:tr h="74685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Fredoka One Bold"/>
                          <a:ea typeface="Times New Roman"/>
                          <a:cs typeface="Times New Roman"/>
                        </a:rPr>
                        <a:t>Обращались за консультацией к специалистам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Fredoka One Bold"/>
                          <a:ea typeface="Times New Roman"/>
                          <a:cs typeface="Times New Roman"/>
                        </a:rPr>
                        <a:t>26 человек (31% из числа прошедших анкетирование)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Fredoka One Bold"/>
                          <a:ea typeface="Times New Roman"/>
                          <a:cs typeface="Times New Roman"/>
                        </a:rPr>
                        <a:t>76 человек (72% из числа прошедших анкетирование)</a:t>
                      </a:r>
                    </a:p>
                  </a:txBody>
                  <a:tcPr marL="68580" marR="68580" marT="0" marB="0"/>
                </a:tc>
              </a:tr>
              <a:tr h="74685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Fredoka One Bold"/>
                          <a:ea typeface="Times New Roman"/>
                          <a:cs typeface="Times New Roman"/>
                        </a:rPr>
                        <a:t>Рекомендации выдавались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Fredoka One Bold"/>
                          <a:ea typeface="Times New Roman"/>
                          <a:cs typeface="Times New Roman"/>
                        </a:rPr>
                        <a:t>49 человек (58% из числа прошедших анкетирование)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Fredoka One Bold"/>
                          <a:ea typeface="Times New Roman"/>
                          <a:cs typeface="Times New Roman"/>
                        </a:rPr>
                        <a:t>102 человека (97% из числа прошедших анкетирование)</a:t>
                      </a:r>
                    </a:p>
                  </a:txBody>
                  <a:tcPr marL="68580" marR="68580" marT="0" marB="0"/>
                </a:tc>
              </a:tr>
              <a:tr h="74685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Fredoka One Bold"/>
                          <a:ea typeface="Times New Roman"/>
                          <a:cs typeface="Times New Roman"/>
                        </a:rPr>
                        <a:t>Знают о распространении информации о правилах безопасности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Fredoka One Bold"/>
                          <a:ea typeface="Times New Roman"/>
                          <a:cs typeface="Times New Roman"/>
                        </a:rPr>
                        <a:t>37 человек (44% из числа прошедших анкетирование)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Fredoka One Bold"/>
                          <a:ea typeface="Times New Roman"/>
                          <a:cs typeface="Times New Roman"/>
                        </a:rPr>
                        <a:t>98 человек (93% из числа прошедших анкетирование)</a:t>
                      </a:r>
                    </a:p>
                  </a:txBody>
                  <a:tcPr marL="68580" marR="68580" marT="0" marB="0"/>
                </a:tc>
              </a:tr>
              <a:tr h="74685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Fredoka One Bold"/>
                          <a:ea typeface="Times New Roman"/>
                          <a:cs typeface="Times New Roman"/>
                        </a:rPr>
                        <a:t>Приглашали на родительские собрания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Fredoka One Bold"/>
                          <a:ea typeface="Times New Roman"/>
                          <a:cs typeface="Times New Roman"/>
                        </a:rPr>
                        <a:t>78 человек (93% из числа прошедших анкетирование)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Fredoka One Bold"/>
                          <a:ea typeface="Times New Roman"/>
                          <a:cs typeface="Times New Roman"/>
                        </a:rPr>
                        <a:t>105 человек (100% из числа прошедших анкетирование)</a:t>
                      </a:r>
                    </a:p>
                  </a:txBody>
                  <a:tcPr marL="68580" marR="68580" marT="0" marB="0"/>
                </a:tc>
              </a:tr>
              <a:tr h="74685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Fredoka One Bold"/>
                          <a:ea typeface="Times New Roman"/>
                          <a:cs typeface="Times New Roman"/>
                        </a:rPr>
                        <a:t>Посещали родительские собрания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Fredoka One Bold"/>
                          <a:ea typeface="Times New Roman"/>
                          <a:cs typeface="Times New Roman"/>
                        </a:rPr>
                        <a:t>59 человек (70% из числа прошедших анкетирование)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Fredoka One Bold"/>
                          <a:ea typeface="Times New Roman"/>
                          <a:cs typeface="Times New Roman"/>
                        </a:rPr>
                        <a:t>98 человек (93% из числа прошедших анкетирование)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1" name="Picture 4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450032">
            <a:off x="9984081" y="9240378"/>
            <a:ext cx="1937360" cy="679837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57126" y="8286772"/>
            <a:ext cx="1759766" cy="1718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6740" y="5143500"/>
            <a:ext cx="18297525" cy="1028700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028700" y="1028700"/>
            <a:ext cx="13944632" cy="1154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ru-RU" sz="6000" b="1" dirty="0" smtClean="0">
                <a:solidFill>
                  <a:srgbClr val="FFFFFF"/>
                </a:solidFill>
                <a:latin typeface="One Stroke Script LET" pitchFamily="2" charset="0"/>
              </a:rPr>
              <a:t>Авторы воспитательной программы</a:t>
            </a:r>
            <a:endParaRPr lang="en-US" sz="6000" b="1" dirty="0">
              <a:solidFill>
                <a:srgbClr val="FFFFFF"/>
              </a:solidFill>
              <a:latin typeface="Fredoka One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2545646" y="-2789136"/>
            <a:ext cx="4637582" cy="4114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095433" y="8740913"/>
            <a:ext cx="4637582" cy="41148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17285" y="8255250"/>
            <a:ext cx="1330028" cy="129859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793960" y="1164229"/>
            <a:ext cx="2005243" cy="200524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6869">
            <a:off x="13742536" y="3191734"/>
            <a:ext cx="1230367" cy="431747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>
          <a:xfrm>
            <a:off x="15431034" y="1821356"/>
            <a:ext cx="2073845" cy="1700553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5783626" y="6525817"/>
            <a:ext cx="3355611" cy="2002369"/>
            <a:chOff x="0" y="0"/>
            <a:chExt cx="4474148" cy="2669824"/>
          </a:xfrm>
        </p:grpSpPr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305421" cy="2050946"/>
            </a:xfrm>
            <a:prstGeom prst="rect">
              <a:avLst/>
            </a:prstGeom>
          </p:spPr>
        </p:pic>
        <p:sp>
          <p:nvSpPr>
            <p:cNvPr id="25" name="TextBox 25"/>
            <p:cNvSpPr txBox="1"/>
            <p:nvPr/>
          </p:nvSpPr>
          <p:spPr>
            <a:xfrm>
              <a:off x="416500" y="248061"/>
              <a:ext cx="4057648" cy="14362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199"/>
                </a:lnSpc>
              </a:pPr>
              <a:r>
                <a:rPr lang="en-US" sz="3499" spc="174" dirty="0">
                  <a:solidFill>
                    <a:srgbClr val="191919"/>
                  </a:solidFill>
                  <a:latin typeface="Fredoka One Bold"/>
                </a:rPr>
                <a:t> </a:t>
              </a:r>
              <a:r>
                <a:rPr lang="ru-RU" sz="2400" b="1" dirty="0" smtClean="0">
                  <a:solidFill>
                    <a:srgbClr val="1C3249"/>
                  </a:solidFill>
                  <a:latin typeface="One Stroke Script LET" pitchFamily="2" charset="0"/>
                </a:rPr>
                <a:t>Спицына Наталья Владимировна</a:t>
              </a:r>
              <a:endParaRPr lang="en-US" sz="2400" b="1" dirty="0">
                <a:solidFill>
                  <a:srgbClr val="1C3249"/>
                </a:solidFill>
                <a:latin typeface="One Stroke Script LET" pitchFamily="2" charset="0"/>
              </a:endParaRP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72599" y="1712298"/>
              <a:ext cx="3239636" cy="9575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59"/>
                </a:lnSpc>
              </a:pPr>
              <a:r>
                <a:rPr lang="ru-RU" sz="2299" b="1" i="1" spc="114" dirty="0" smtClean="0">
                  <a:solidFill>
                    <a:srgbClr val="002060"/>
                  </a:solidFill>
                  <a:latin typeface="One Stroke Script LET" pitchFamily="2" charset="0"/>
                </a:rPr>
                <a:t>Зам. директора по КМР </a:t>
              </a:r>
              <a:endParaRPr lang="en-US" sz="2299" b="1" i="1" spc="114" dirty="0">
                <a:solidFill>
                  <a:srgbClr val="002060"/>
                </a:solidFill>
                <a:latin typeface="One Stroke Script LET" pitchFamily="2" charset="0"/>
              </a:endParaRP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9128508" y="6525817"/>
            <a:ext cx="3229066" cy="1987430"/>
            <a:chOff x="0" y="0"/>
            <a:chExt cx="4305421" cy="2649909"/>
          </a:xfrm>
        </p:grpSpPr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305421" cy="2050946"/>
            </a:xfrm>
            <a:prstGeom prst="rect">
              <a:avLst/>
            </a:prstGeom>
          </p:spPr>
        </p:pic>
        <p:sp>
          <p:nvSpPr>
            <p:cNvPr id="29" name="TextBox 29"/>
            <p:cNvSpPr txBox="1"/>
            <p:nvPr/>
          </p:nvSpPr>
          <p:spPr>
            <a:xfrm>
              <a:off x="316357" y="210357"/>
              <a:ext cx="3979965" cy="143629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199"/>
                </a:lnSpc>
              </a:pPr>
              <a:r>
                <a:rPr lang="en-US" sz="3499" spc="174" dirty="0">
                  <a:solidFill>
                    <a:srgbClr val="191919"/>
                  </a:solidFill>
                  <a:latin typeface="Fredoka One Bold"/>
                </a:rPr>
                <a:t> </a:t>
              </a:r>
              <a:r>
                <a:rPr lang="ru-RU" sz="2400" b="1" dirty="0" smtClean="0">
                  <a:solidFill>
                    <a:srgbClr val="1C3249"/>
                  </a:solidFill>
                  <a:latin typeface="One Stroke Script LET" pitchFamily="2" charset="0"/>
                </a:rPr>
                <a:t>Гаренских  Анастасия Олеговна</a:t>
              </a:r>
              <a:endParaRPr lang="en-US" sz="2400" b="1" dirty="0">
                <a:solidFill>
                  <a:srgbClr val="1C3249"/>
                </a:solidFill>
                <a:latin typeface="One Stroke Script LET" pitchFamily="2" charset="0"/>
              </a:endParaRP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781668" y="1712300"/>
              <a:ext cx="3239636" cy="9376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59"/>
                </a:lnSpc>
              </a:pPr>
              <a:r>
                <a:rPr lang="ru-RU" sz="2299" b="1" i="1" spc="114" dirty="0" smtClean="0">
                  <a:solidFill>
                    <a:srgbClr val="002060"/>
                  </a:solidFill>
                  <a:latin typeface="One Stroke Script LET" pitchFamily="2" charset="0"/>
                </a:rPr>
                <a:t>Педагог-психолог</a:t>
              </a:r>
              <a:endParaRPr lang="en-US" sz="2299" b="1" i="1" spc="114" dirty="0">
                <a:solidFill>
                  <a:srgbClr val="002060"/>
                </a:solidFill>
                <a:latin typeface="One Stroke Script LET" pitchFamily="2" charset="0"/>
              </a:endParaRP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2832482" y="6525817"/>
            <a:ext cx="3229066" cy="1538210"/>
            <a:chOff x="0" y="0"/>
            <a:chExt cx="4305421" cy="2050946"/>
          </a:xfrm>
        </p:grpSpPr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305421" cy="2050946"/>
            </a:xfrm>
            <a:prstGeom prst="rect">
              <a:avLst/>
            </a:prstGeom>
          </p:spPr>
        </p:pic>
        <p:sp>
          <p:nvSpPr>
            <p:cNvPr id="33" name="TextBox 33"/>
            <p:cNvSpPr txBox="1"/>
            <p:nvPr/>
          </p:nvSpPr>
          <p:spPr>
            <a:xfrm>
              <a:off x="724073" y="248061"/>
              <a:ext cx="3239636" cy="13608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9"/>
                </a:lnSpc>
              </a:pPr>
              <a:r>
                <a:rPr lang="en-US" sz="3499" spc="174" dirty="0">
                  <a:solidFill>
                    <a:srgbClr val="191919"/>
                  </a:solidFill>
                  <a:latin typeface="Fredoka One Bold"/>
                </a:rPr>
                <a:t> </a:t>
              </a:r>
              <a:r>
                <a:rPr lang="ru-RU" sz="2400" b="1" dirty="0" smtClean="0">
                  <a:solidFill>
                    <a:srgbClr val="1C3249"/>
                  </a:solidFill>
                  <a:latin typeface="One Stroke Script LET" pitchFamily="2" charset="0"/>
                </a:rPr>
                <a:t>Чернобоков Иван Андреевич</a:t>
              </a:r>
              <a:endParaRPr lang="en-US" sz="2400" b="1" dirty="0">
                <a:solidFill>
                  <a:srgbClr val="1C3249"/>
                </a:solidFill>
                <a:latin typeface="One Stroke Script LET" pitchFamily="2" charset="0"/>
              </a:endParaRP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24073" y="1188516"/>
              <a:ext cx="3239636" cy="457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59"/>
                </a:lnSpc>
              </a:pPr>
              <a:endParaRPr lang="en-US" sz="2299" spc="114" dirty="0">
                <a:solidFill>
                  <a:srgbClr val="191919"/>
                </a:solidFill>
                <a:latin typeface="Open Sauce"/>
              </a:endParaRP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2743200" y="6711862"/>
            <a:ext cx="3271883" cy="1612920"/>
            <a:chOff x="144143" y="248061"/>
            <a:chExt cx="4362511" cy="2150561"/>
          </a:xfrm>
        </p:grpSpPr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201234" y="347676"/>
              <a:ext cx="4305420" cy="2050946"/>
            </a:xfrm>
            <a:prstGeom prst="rect">
              <a:avLst/>
            </a:prstGeom>
          </p:spPr>
        </p:pic>
        <p:sp>
          <p:nvSpPr>
            <p:cNvPr id="37" name="TextBox 37"/>
            <p:cNvSpPr txBox="1"/>
            <p:nvPr/>
          </p:nvSpPr>
          <p:spPr>
            <a:xfrm>
              <a:off x="144143" y="248061"/>
              <a:ext cx="4161278" cy="13608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199"/>
                </a:lnSpc>
              </a:pPr>
              <a:r>
                <a:rPr lang="en-US" sz="3499" spc="174" dirty="0">
                  <a:solidFill>
                    <a:srgbClr val="191919"/>
                  </a:solidFill>
                  <a:latin typeface="Fredoka One Bold"/>
                </a:rPr>
                <a:t> </a:t>
              </a:r>
              <a:r>
                <a:rPr lang="ru-RU" sz="2400" b="1" dirty="0" smtClean="0">
                  <a:solidFill>
                    <a:srgbClr val="1C3249"/>
                  </a:solidFill>
                  <a:latin typeface="One Stroke Script LET" pitchFamily="2" charset="0"/>
                </a:rPr>
                <a:t>Максаева Оксана Владимировна</a:t>
              </a:r>
              <a:endParaRPr lang="en-US" sz="2400" b="1" dirty="0">
                <a:solidFill>
                  <a:srgbClr val="1C3249"/>
                </a:solidFill>
                <a:latin typeface="One Stroke Script LET" pitchFamily="2" charset="0"/>
              </a:endParaRP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724073" y="1664118"/>
              <a:ext cx="3239636" cy="4756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59"/>
                </a:lnSpc>
              </a:pPr>
              <a:r>
                <a:rPr lang="ru-RU" sz="2299" b="1" i="1" spc="114" dirty="0" smtClean="0">
                  <a:solidFill>
                    <a:srgbClr val="002060"/>
                  </a:solidFill>
                  <a:latin typeface="One Stroke Script LET" pitchFamily="2" charset="0"/>
                </a:rPr>
                <a:t>Директор</a:t>
              </a:r>
              <a:endParaRPr lang="en-US" sz="2299" b="1" i="1" spc="114" dirty="0">
                <a:solidFill>
                  <a:srgbClr val="002060"/>
                </a:solidFill>
                <a:latin typeface="One Stroke Script LET" pitchFamily="2" charset="0"/>
              </a:endParaRPr>
            </a:p>
          </p:txBody>
        </p:sp>
      </p:grpSp>
      <p:pic>
        <p:nvPicPr>
          <p:cNvPr id="39" name="Рисунок 3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5603" y="3521909"/>
            <a:ext cx="2000250" cy="299085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6869">
            <a:off x="3540546" y="3306034"/>
            <a:ext cx="1230367" cy="43174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9394" y="3521907"/>
            <a:ext cx="2000250" cy="291465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6869">
            <a:off x="6864337" y="3261644"/>
            <a:ext cx="1230367" cy="43174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2200" y="3512382"/>
            <a:ext cx="2000250" cy="293370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75537" y="3407607"/>
            <a:ext cx="2000250" cy="302895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6869">
            <a:off x="10367141" y="3261643"/>
            <a:ext cx="1230367" cy="431747"/>
          </a:xfrm>
          <a:prstGeom prst="rect">
            <a:avLst/>
          </a:prstGeom>
        </p:spPr>
      </p:pic>
      <p:sp>
        <p:nvSpPr>
          <p:cNvPr id="43" name="TextBox 30"/>
          <p:cNvSpPr txBox="1"/>
          <p:nvPr/>
        </p:nvSpPr>
        <p:spPr>
          <a:xfrm>
            <a:off x="13362305" y="7789081"/>
            <a:ext cx="2429727" cy="703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59"/>
              </a:lnSpc>
            </a:pPr>
            <a:r>
              <a:rPr lang="ru-RU" sz="2299" b="1" i="1" spc="114" dirty="0" smtClean="0">
                <a:solidFill>
                  <a:srgbClr val="002060"/>
                </a:solidFill>
                <a:latin typeface="One Stroke Script LET" pitchFamily="2" charset="0"/>
              </a:rPr>
              <a:t>Педагог-психолог</a:t>
            </a:r>
            <a:endParaRPr lang="en-US" sz="2299" b="1" i="1" spc="114" dirty="0">
              <a:solidFill>
                <a:srgbClr val="002060"/>
              </a:solidFill>
              <a:latin typeface="One Stroke Script LE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4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851" y="-5944407"/>
            <a:ext cx="18326553" cy="91590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111355" y="233464"/>
            <a:ext cx="1424206" cy="153892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644594" y="642906"/>
            <a:ext cx="1952052" cy="190591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2545646" y="-2789136"/>
            <a:ext cx="4637582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095433" y="8740913"/>
            <a:ext cx="4637582" cy="4114800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12358710" y="3428988"/>
            <a:ext cx="4855782" cy="674592"/>
            <a:chOff x="12403518" y="3670790"/>
            <a:chExt cx="4855782" cy="674592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2403518" y="3692059"/>
              <a:ext cx="4855782" cy="653323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13289723" y="3670790"/>
              <a:ext cx="3439889" cy="556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550"/>
                </a:lnSpc>
                <a:spcBef>
                  <a:spcPct val="0"/>
                </a:spcBef>
              </a:pPr>
              <a:r>
                <a:rPr lang="ru-RU" sz="3500" b="1" dirty="0" smtClean="0">
                  <a:solidFill>
                    <a:srgbClr val="EE8A50"/>
                  </a:solidFill>
                  <a:latin typeface="One Stroke Script LET" pitchFamily="2" charset="0"/>
                </a:rPr>
                <a:t>Актуальность</a:t>
              </a:r>
              <a:endParaRPr lang="en-US" sz="3500" b="1" dirty="0">
                <a:solidFill>
                  <a:srgbClr val="EE8A50"/>
                </a:solidFill>
                <a:latin typeface="One Stroke Script LET" pitchFamily="2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500794" y="3428988"/>
            <a:ext cx="4138159" cy="656035"/>
            <a:chOff x="6646412" y="3706518"/>
            <a:chExt cx="4138159" cy="656035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 r="24759"/>
            <a:stretch>
              <a:fillRect/>
            </a:stretch>
          </p:blipFill>
          <p:spPr>
            <a:xfrm>
              <a:off x="6646412" y="3706518"/>
              <a:ext cx="3653528" cy="653323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 r="64733" b="641"/>
            <a:stretch>
              <a:fillRect/>
            </a:stretch>
          </p:blipFill>
          <p:spPr>
            <a:xfrm rot="-10772231">
              <a:off x="9072107" y="3713423"/>
              <a:ext cx="1712464" cy="649130"/>
            </a:xfrm>
            <a:prstGeom prst="rect">
              <a:avLst/>
            </a:prstGeom>
          </p:spPr>
        </p:pic>
        <p:sp>
          <p:nvSpPr>
            <p:cNvPr id="11" name="TextBox 11"/>
            <p:cNvSpPr txBox="1"/>
            <p:nvPr/>
          </p:nvSpPr>
          <p:spPr>
            <a:xfrm>
              <a:off x="7391400" y="3743004"/>
              <a:ext cx="2794225" cy="556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550"/>
                </a:lnSpc>
                <a:spcBef>
                  <a:spcPct val="0"/>
                </a:spcBef>
              </a:pPr>
              <a:r>
                <a:rPr lang="ru-RU" sz="3500" b="1" dirty="0" smtClean="0">
                  <a:solidFill>
                    <a:srgbClr val="EE8A50"/>
                  </a:solidFill>
                  <a:latin typeface="One Stroke Script LET" pitchFamily="2" charset="0"/>
                </a:rPr>
                <a:t>Семья</a:t>
              </a:r>
              <a:endParaRPr lang="en-US" sz="3500" b="1" dirty="0">
                <a:solidFill>
                  <a:srgbClr val="EE8A50"/>
                </a:solidFill>
                <a:latin typeface="One Stroke Script LET" pitchFamily="2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857192" y="3428988"/>
            <a:ext cx="4059198" cy="663589"/>
            <a:chOff x="784183" y="3706518"/>
            <a:chExt cx="4059198" cy="663589"/>
          </a:xfrm>
        </p:grpSpPr>
        <p:grpSp>
          <p:nvGrpSpPr>
            <p:cNvPr id="12" name="Group 12"/>
            <p:cNvGrpSpPr/>
            <p:nvPr/>
          </p:nvGrpSpPr>
          <p:grpSpPr>
            <a:xfrm>
              <a:off x="784183" y="3706518"/>
              <a:ext cx="4059198" cy="663589"/>
              <a:chOff x="0" y="0"/>
              <a:chExt cx="3809225" cy="884785"/>
            </a:xfrm>
          </p:grpSpPr>
          <p:pic>
            <p:nvPicPr>
              <p:cNvPr id="13" name="Picture 13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xmlns="" val="0"/>
                  </a:ex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rcRect r="64733" b="641"/>
              <a:stretch>
                <a:fillRect/>
              </a:stretch>
            </p:blipFill>
            <p:spPr>
              <a:xfrm rot="-10770927">
                <a:off x="1522321" y="9639"/>
                <a:ext cx="2283285" cy="865507"/>
              </a:xfrm>
              <a:prstGeom prst="rect">
                <a:avLst/>
              </a:prstGeom>
            </p:spPr>
          </p:pic>
          <p:pic>
            <p:nvPicPr>
              <p:cNvPr id="14" name="Picture 14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xmlns="" val="0"/>
                  </a:ex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rcRect r="64733" b="641"/>
              <a:stretch>
                <a:fillRect/>
              </a:stretch>
            </p:blipFill>
            <p:spPr>
              <a:xfrm>
                <a:off x="0" y="0"/>
                <a:ext cx="2283285" cy="865507"/>
              </a:xfrm>
              <a:prstGeom prst="rect">
                <a:avLst/>
              </a:prstGeom>
            </p:spPr>
          </p:pic>
        </p:grpSp>
        <p:sp>
          <p:nvSpPr>
            <p:cNvPr id="15" name="TextBox 15"/>
            <p:cNvSpPr txBox="1"/>
            <p:nvPr/>
          </p:nvSpPr>
          <p:spPr>
            <a:xfrm>
              <a:off x="1545865" y="3709405"/>
              <a:ext cx="2495952" cy="5899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4550"/>
                </a:lnSpc>
                <a:spcBef>
                  <a:spcPct val="0"/>
                </a:spcBef>
              </a:pPr>
              <a:r>
                <a:rPr lang="ru-RU" sz="3600" b="1" dirty="0" smtClean="0">
                  <a:solidFill>
                    <a:srgbClr val="EE8A50"/>
                  </a:solidFill>
                  <a:latin typeface="One Stroke Script LET" pitchFamily="2" charset="0"/>
                </a:rPr>
                <a:t>Дети с ОВЗ</a:t>
              </a:r>
              <a:endParaRPr lang="en-US" sz="3600" b="1" dirty="0">
                <a:solidFill>
                  <a:srgbClr val="EE8A50"/>
                </a:solidFill>
                <a:latin typeface="One Stroke Script LET" pitchFamily="2" charset="0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-442367" y="3214674"/>
            <a:ext cx="18730367" cy="81015"/>
            <a:chOff x="0" y="0"/>
            <a:chExt cx="4933101" cy="2133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933101" cy="21337"/>
            </a:xfrm>
            <a:custGeom>
              <a:avLst/>
              <a:gdLst/>
              <a:ahLst/>
              <a:cxnLst/>
              <a:rect l="l" t="t" r="r" b="b"/>
              <a:pathLst>
                <a:path w="4933101" h="21337">
                  <a:moveTo>
                    <a:pt x="0" y="0"/>
                  </a:moveTo>
                  <a:lnTo>
                    <a:pt x="4933101" y="0"/>
                  </a:lnTo>
                  <a:lnTo>
                    <a:pt x="4933101" y="21337"/>
                  </a:lnTo>
                  <a:lnTo>
                    <a:pt x="0" y="21337"/>
                  </a:lnTo>
                  <a:close/>
                </a:path>
              </a:pathLst>
            </a:custGeom>
            <a:solidFill>
              <a:srgbClr val="EE8A50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773272" y="198602"/>
            <a:ext cx="12444034" cy="3016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cs typeface="FrankRuehl" panose="020E0503060101010101" pitchFamily="34" charset="-79"/>
              </a:rPr>
              <a:t>В настоящее время деятельность учреждения в соответствии с Уставом ГБОУ СО «Верхнетагильский центр психолого-педагогической, медицинской и социальной помощи» связана с реализацией адаптированных основных общеобразовательных программ для младших школьников с ограниченными возможностями здоровья (ОВЗ) и оказанием психолого-педагогической, медицинской и социальной помощи обучающимся, испытывающим трудности в освоении образовательных программ, развитии, социальной адаптации.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81000" y="4143368"/>
            <a:ext cx="5410200" cy="4001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</a:rPr>
              <a:t>Среди множества проблем, касающихся детей с ограниченными возможностями здоровья (ОВЗ), проблема работы с семьями таких детей занимает основное место. Семья, воспитывающая ребенка с ОВЗ – это семья с особым статусом. Особенности и проблемы определяются не только личными психологическими качествами каждого члена семьи и характером взаимоотношений между ними, но и большей занятостью решением проблем ребенка, а также специфическим положением в семье ребенка, которое обусловлено его особыми потребностями.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286480" y="4143368"/>
            <a:ext cx="5486400" cy="4001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b="1" i="1" dirty="0">
                <a:solidFill>
                  <a:srgbClr val="002060"/>
                </a:solidFill>
              </a:rPr>
              <a:t>Е. А. </a:t>
            </a:r>
            <a:r>
              <a:rPr lang="ru-RU" sz="2000" b="1" i="1" dirty="0" err="1">
                <a:solidFill>
                  <a:srgbClr val="002060"/>
                </a:solidFill>
              </a:rPr>
              <a:t>Стребелева</a:t>
            </a:r>
            <a:r>
              <a:rPr lang="ru-RU" sz="2000" b="1" i="1" dirty="0">
                <a:solidFill>
                  <a:srgbClr val="002060"/>
                </a:solidFill>
              </a:rPr>
              <a:t> и А. В. </a:t>
            </a:r>
            <a:r>
              <a:rPr lang="ru-RU" sz="2000" b="1" i="1" dirty="0" err="1">
                <a:solidFill>
                  <a:srgbClr val="002060"/>
                </a:solidFill>
              </a:rPr>
              <a:t>Зацепина</a:t>
            </a:r>
            <a:r>
              <a:rPr lang="ru-RU" sz="2000" b="1" i="1" dirty="0">
                <a:solidFill>
                  <a:srgbClr val="002060"/>
                </a:solidFill>
              </a:rPr>
              <a:t> говорили о том, что «Именно в семье создаются уникальные условия для формирования ценностных ориентаций, установок, эмоционального отношения к другим людям, что создает основу для развития личности ребенка в целом». Действительно, с самого рождения каждый человек для своего нормального развития долгое время нуждается не только в уходе и удовлетворении своих физических потребностей в еде, тепле, безопасности, но и в общении с близкими, любящими его людьми</a:t>
            </a:r>
            <a:r>
              <a:rPr lang="ru-RU" sz="2000" b="1" i="1" dirty="0" smtClean="0">
                <a:solidFill>
                  <a:srgbClr val="002060"/>
                </a:solidFill>
              </a:rPr>
              <a:t>.</a:t>
            </a:r>
            <a:endParaRPr lang="en-US" sz="2000" b="1" i="1" dirty="0">
              <a:solidFill>
                <a:srgbClr val="002060"/>
              </a:solidFill>
              <a:latin typeface="Open Sauce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2268200" y="4143368"/>
            <a:ext cx="5333999" cy="4001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</a:rPr>
              <a:t>Актуальность данной программы обосновывается тем, что обучающиеся с ЗПР имеют множество психологических особенностей развития, таким детям необходимо создавать среду не только в школьных стенах, но и в домашних условиях, зачастую родители не обладают необходимыми знаниями для реализации полноценного развития своего ребенка и им нужна помощь специалистов, таких как педагог-психолог, учитель-логопед, учитель-дефектолог, классный руководитель, социальные педагог, </a:t>
            </a:r>
            <a:r>
              <a:rPr lang="ru-RU" sz="2000" b="1" i="1" dirty="0" err="1">
                <a:solidFill>
                  <a:srgbClr val="002060"/>
                </a:solidFill>
              </a:rPr>
              <a:t>тьютор</a:t>
            </a:r>
            <a:r>
              <a:rPr lang="ru-RU" sz="2000" b="1" i="1" dirty="0">
                <a:solidFill>
                  <a:srgbClr val="002060"/>
                </a:solidFill>
              </a:rPr>
              <a:t>, </a:t>
            </a:r>
            <a:r>
              <a:rPr lang="ru-RU" sz="2000" b="1" i="1" dirty="0" smtClean="0">
                <a:solidFill>
                  <a:srgbClr val="002060"/>
                </a:solidFill>
              </a:rPr>
              <a:t>врач-невролог.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5688" y="8215334"/>
            <a:ext cx="170022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Очень важно именно с младшего школьного возраста сопровождать ребенка и родителей, воспитывающих ребенка с ОВЗ, так как именно в этом возрасте ребенок начинает адаптироваться к новым условиям жизни, сменяется ведущий вид деятельности с игрового на учебный, у ребенка формируется положительное отношение к школе, развивается самооценка, появляются новые страхи, тревоги и многое другое.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4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891389" y="0"/>
            <a:ext cx="18297525" cy="102870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941025" y="594685"/>
            <a:ext cx="14288839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2800" b="1" dirty="0">
                <a:solidFill>
                  <a:srgbClr val="002060"/>
                </a:solidFill>
                <a:latin typeface="Fredoka One Bold"/>
              </a:rPr>
              <a:t>Цель: повышение уровня родительской компетентности по вопросам обучения и воспитания младших школьников с </a:t>
            </a:r>
            <a:r>
              <a:rPr lang="ru-RU" sz="2800" b="1" dirty="0" smtClean="0">
                <a:solidFill>
                  <a:srgbClr val="002060"/>
                </a:solidFill>
                <a:latin typeface="Fredoka One Bold"/>
              </a:rPr>
              <a:t>ОВЗ.</a:t>
            </a:r>
            <a:endParaRPr lang="en-US" sz="2800" b="1" dirty="0">
              <a:solidFill>
                <a:srgbClr val="002060"/>
              </a:solidFill>
              <a:latin typeface="Fredoka One Bold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2545646" y="-2789136"/>
            <a:ext cx="4637582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095433" y="8740913"/>
            <a:ext cx="4637582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2913829">
            <a:off x="16581919" y="1961955"/>
            <a:ext cx="1360261" cy="153622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8695883">
            <a:off x="12662436" y="8570760"/>
            <a:ext cx="1190018" cy="134396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594928" y="3067186"/>
            <a:ext cx="5445223" cy="544522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52208" y="8350882"/>
            <a:ext cx="1330028" cy="129859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774289" y="9035078"/>
            <a:ext cx="2508729" cy="880336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028699" y="2671068"/>
            <a:ext cx="7862689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55651" lvl="1" indent="-377825">
              <a:buFont typeface="Arial"/>
              <a:buChar char="•"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Fredoka One Bold"/>
              </a:rPr>
              <a:t>Формировать 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Fredoka One Bold"/>
              </a:rPr>
              <a:t>психолого-педагогические знания родителей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Fredoka One Bold"/>
              </a:rPr>
              <a:t>.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Fredoka One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28698" y="3586880"/>
            <a:ext cx="7862690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55651" lvl="1" indent="-377825">
              <a:buFont typeface="Arial"/>
              <a:buChar char="•"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Fredoka One Bold"/>
              </a:rPr>
              <a:t>Отрабатывать навыки эффективного взаимодействия родителей с детьми.</a:t>
            </a:r>
            <a:endParaRPr lang="en-US" sz="2800" b="1" i="1" dirty="0">
              <a:solidFill>
                <a:schemeClr val="accent6">
                  <a:lumMod val="75000"/>
                </a:schemeClr>
              </a:solidFill>
              <a:latin typeface="Fredoka One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28700" y="4879542"/>
            <a:ext cx="7862688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55655" lvl="1" indent="-377828">
              <a:buFont typeface="Arial"/>
              <a:buChar char="•"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Fredoka One Bold"/>
              </a:rPr>
              <a:t>Способствовать развитию у родителей способности к анализу своего поведения и 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Fredoka One Bold"/>
              </a:rPr>
              <a:t>детей.</a:t>
            </a:r>
            <a:endParaRPr lang="en-US" sz="2800" b="1" i="1" dirty="0">
              <a:solidFill>
                <a:schemeClr val="accent6">
                  <a:lumMod val="75000"/>
                </a:schemeClr>
              </a:solidFill>
              <a:latin typeface="Fredoka One Bold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11152" y="2191172"/>
            <a:ext cx="1578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Fredoka One Bold"/>
              </a:rPr>
              <a:t>Задачи:</a:t>
            </a:r>
            <a:endParaRPr lang="ru-RU" sz="2800" b="1" i="1" dirty="0">
              <a:solidFill>
                <a:srgbClr val="002060"/>
              </a:solidFill>
              <a:latin typeface="Fredoka One Bold"/>
            </a:endParaRPr>
          </a:p>
        </p:txBody>
      </p:sp>
      <p:sp>
        <p:nvSpPr>
          <p:cNvPr id="18" name="TextBox 15"/>
          <p:cNvSpPr txBox="1"/>
          <p:nvPr/>
        </p:nvSpPr>
        <p:spPr>
          <a:xfrm>
            <a:off x="1317222" y="6216278"/>
            <a:ext cx="7862688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Fredoka One Bold"/>
              </a:rPr>
              <a:t>Содействовать 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Fredoka One Bold"/>
              </a:rPr>
              <a:t>укреплению внутренних и внешних ресурсов семьи.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effectLst/>
              <a:latin typeface="Fredoka One Bold"/>
            </a:endParaRPr>
          </a:p>
        </p:txBody>
      </p:sp>
      <p:sp>
        <p:nvSpPr>
          <p:cNvPr id="19" name="TextBox 15"/>
          <p:cNvSpPr txBox="1"/>
          <p:nvPr/>
        </p:nvSpPr>
        <p:spPr>
          <a:xfrm>
            <a:off x="935088" y="7085265"/>
            <a:ext cx="7862688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55655" lvl="1" indent="-377828">
              <a:buFont typeface="Arial"/>
              <a:buChar char="•"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Fredoka One Bold"/>
              </a:rPr>
              <a:t>Способствовать повышению воспитательных возможностей 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Fredoka One Bold"/>
              </a:rPr>
              <a:t>родителей.</a:t>
            </a:r>
            <a:endParaRPr lang="en-US" sz="2800" b="1" i="1" dirty="0">
              <a:solidFill>
                <a:schemeClr val="accent6">
                  <a:lumMod val="75000"/>
                </a:schemeClr>
              </a:solidFill>
              <a:latin typeface="Fredoka One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4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539141" y="6245354"/>
            <a:ext cx="18297525" cy="10287000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1894091" y="535592"/>
            <a:ext cx="11066333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Fredoka One Bold"/>
              </a:rPr>
              <a:t>Участники программы:</a:t>
            </a:r>
            <a:r>
              <a:rPr lang="ru-RU" sz="3200" dirty="0">
                <a:solidFill>
                  <a:srgbClr val="002060"/>
                </a:solidFill>
                <a:latin typeface="Fredoka One Bold"/>
              </a:rPr>
              <a:t> родители обучающихся </a:t>
            </a:r>
            <a:r>
              <a:rPr lang="ru-RU" sz="3200" dirty="0" smtClean="0">
                <a:solidFill>
                  <a:srgbClr val="002060"/>
                </a:solidFill>
                <a:latin typeface="Fredoka One Bold"/>
              </a:rPr>
              <a:t>с 1 по 4 класс в ГБОУ </a:t>
            </a:r>
            <a:r>
              <a:rPr lang="ru-RU" sz="3200" dirty="0">
                <a:solidFill>
                  <a:srgbClr val="002060"/>
                </a:solidFill>
                <a:latin typeface="Fredoka One Bold"/>
              </a:rPr>
              <a:t>СО «Верхнетагильский центр ППМСП»</a:t>
            </a:r>
            <a:endParaRPr lang="ru-RU" sz="3200" dirty="0">
              <a:solidFill>
                <a:srgbClr val="002060"/>
              </a:solidFill>
              <a:effectLst/>
              <a:latin typeface="Fredoka One Bold"/>
            </a:endParaRP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2545646" y="-2789136"/>
            <a:ext cx="4637582" cy="41148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095433" y="8740913"/>
            <a:ext cx="4637582" cy="41148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772012" y="838200"/>
            <a:ext cx="1330028" cy="1298591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5831632" y="1816825"/>
            <a:ext cx="571472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200" b="1" i="1" dirty="0">
                <a:solidFill>
                  <a:srgbClr val="002060"/>
                </a:solidFill>
                <a:latin typeface="Fredoka One Bold"/>
              </a:rPr>
              <a:t>Ожидаемые результаты:</a:t>
            </a:r>
            <a:endParaRPr lang="ru-RU" sz="3200" i="1" dirty="0">
              <a:solidFill>
                <a:srgbClr val="002060"/>
              </a:solidFill>
              <a:effectLst/>
              <a:latin typeface="Fredoka One Bold"/>
            </a:endParaRPr>
          </a:p>
        </p:txBody>
      </p:sp>
      <p:sp>
        <p:nvSpPr>
          <p:cNvPr id="55" name="TextBox 55"/>
          <p:cNvSpPr txBox="1"/>
          <p:nvPr/>
        </p:nvSpPr>
        <p:spPr>
          <a:xfrm>
            <a:off x="549533" y="5257571"/>
            <a:ext cx="8139459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400" i="1" dirty="0">
                <a:solidFill>
                  <a:srgbClr val="002060"/>
                </a:solidFill>
                <a:latin typeface="Fredoka One Bold"/>
              </a:rPr>
              <a:t>осознание роли </a:t>
            </a:r>
            <a:r>
              <a:rPr lang="ru-RU" sz="2400" i="1" dirty="0" err="1">
                <a:solidFill>
                  <a:srgbClr val="002060"/>
                </a:solidFill>
                <a:latin typeface="Fredoka One Bold"/>
              </a:rPr>
              <a:t>родительства</a:t>
            </a:r>
            <a:r>
              <a:rPr lang="ru-RU" sz="2400" i="1" dirty="0">
                <a:solidFill>
                  <a:srgbClr val="002060"/>
                </a:solidFill>
                <a:latin typeface="Fredoka One Bold"/>
              </a:rPr>
              <a:t> и влияния семьи на формирование личности ребенка с ЗПР;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400" i="1" dirty="0">
                <a:solidFill>
                  <a:srgbClr val="002060"/>
                </a:solidFill>
                <a:latin typeface="Fredoka One Bold"/>
              </a:rPr>
              <a:t>создание условий для обеспечения психологической безопасности и комфортности семьи, воспитывающей ребенка с особыми потребностями;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400" i="1" dirty="0">
                <a:solidFill>
                  <a:srgbClr val="002060"/>
                </a:solidFill>
                <a:latin typeface="Fredoka One Bold"/>
              </a:rPr>
              <a:t>повышение уровня педагогических и психологических знаний родителей о развитии младших школьников с ЗПР, реальных возможностях и механизмах их адаптации в обществе;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400" i="1" dirty="0">
                <a:solidFill>
                  <a:srgbClr val="002060"/>
                </a:solidFill>
                <a:latin typeface="Fredoka One Bold"/>
              </a:rPr>
              <a:t>снижение объема воспитательных затруднений у родителей.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1213437" y="5301067"/>
            <a:ext cx="5899347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400" i="1" dirty="0">
                <a:solidFill>
                  <a:schemeClr val="accent6">
                    <a:lumMod val="75000"/>
                  </a:schemeClr>
                </a:solidFill>
                <a:latin typeface="Fredoka One Bold"/>
              </a:rPr>
              <a:t>снижение высокого уровня школьной тревожности обучающихся;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400" i="1" dirty="0">
                <a:solidFill>
                  <a:schemeClr val="accent6">
                    <a:lumMod val="75000"/>
                  </a:schemeClr>
                </a:solidFill>
                <a:latin typeface="Fredoka One Bold"/>
              </a:rPr>
              <a:t>развитие адекватного уровня самооценки обучающихся;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400" i="1" dirty="0">
                <a:solidFill>
                  <a:schemeClr val="accent6">
                    <a:lumMod val="75000"/>
                  </a:schemeClr>
                </a:solidFill>
                <a:latin typeface="Fredoka One Bold"/>
              </a:rPr>
              <a:t>формирование учебной мотивации у младших школьников.</a:t>
            </a:r>
          </a:p>
        </p:txBody>
      </p:sp>
      <p:pic>
        <p:nvPicPr>
          <p:cNvPr id="62" name="Picture 6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 rot="3293782">
            <a:off x="2353435" y="8974243"/>
            <a:ext cx="846720" cy="1562738"/>
          </a:xfrm>
          <a:prstGeom prst="rect">
            <a:avLst/>
          </a:prstGeom>
        </p:spPr>
      </p:pic>
      <p:sp>
        <p:nvSpPr>
          <p:cNvPr id="64" name="Прямоугольник 63"/>
          <p:cNvSpPr/>
          <p:nvPr/>
        </p:nvSpPr>
        <p:spPr>
          <a:xfrm>
            <a:off x="1567896" y="4697224"/>
            <a:ext cx="27945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>
                <a:solidFill>
                  <a:srgbClr val="002060"/>
                </a:solidFill>
                <a:latin typeface="Fredoka One Bold"/>
              </a:rPr>
              <a:t>Для родителей:</a:t>
            </a:r>
            <a:endParaRPr lang="ru-RU" sz="2800" dirty="0">
              <a:solidFill>
                <a:srgbClr val="002060"/>
              </a:solidFill>
              <a:latin typeface="Fredoka One Bold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2576046" y="4747059"/>
            <a:ext cx="33098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>
                <a:solidFill>
                  <a:srgbClr val="002060"/>
                </a:solidFill>
                <a:latin typeface="Fredoka One Bold"/>
              </a:rPr>
              <a:t>Для обучающихся:</a:t>
            </a:r>
            <a:endParaRPr lang="ru-RU" sz="2800" dirty="0">
              <a:solidFill>
                <a:srgbClr val="002060"/>
              </a:solidFill>
              <a:latin typeface="Fredoka One Bold"/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2658874" y="2524471"/>
            <a:ext cx="11398628" cy="2501570"/>
            <a:chOff x="1484556" y="4739702"/>
            <a:chExt cx="15037131" cy="3515896"/>
          </a:xfrm>
        </p:grpSpPr>
        <p:grpSp>
          <p:nvGrpSpPr>
            <p:cNvPr id="67" name="Group 3"/>
            <p:cNvGrpSpPr/>
            <p:nvPr/>
          </p:nvGrpSpPr>
          <p:grpSpPr>
            <a:xfrm rot="2185544">
              <a:off x="3741974" y="6196525"/>
              <a:ext cx="1889905" cy="424917"/>
              <a:chOff x="0" y="0"/>
              <a:chExt cx="497753" cy="111912"/>
            </a:xfrm>
          </p:grpSpPr>
          <p:sp>
            <p:nvSpPr>
              <p:cNvPr id="104" name="Freeform 4"/>
              <p:cNvSpPr/>
              <p:nvPr/>
            </p:nvSpPr>
            <p:spPr>
              <a:xfrm>
                <a:off x="0" y="0"/>
                <a:ext cx="497753" cy="111912"/>
              </a:xfrm>
              <a:custGeom>
                <a:avLst/>
                <a:gdLst/>
                <a:ahLst/>
                <a:cxnLst/>
                <a:rect l="l" t="t" r="r" b="b"/>
                <a:pathLst>
                  <a:path w="497753" h="111912">
                    <a:moveTo>
                      <a:pt x="0" y="0"/>
                    </a:moveTo>
                    <a:lnTo>
                      <a:pt x="497753" y="0"/>
                    </a:lnTo>
                    <a:lnTo>
                      <a:pt x="497753" y="111912"/>
                    </a:lnTo>
                    <a:lnTo>
                      <a:pt x="0" y="111912"/>
                    </a:lnTo>
                    <a:close/>
                  </a:path>
                </a:pathLst>
              </a:custGeom>
              <a:solidFill>
                <a:srgbClr val="EE8A50"/>
              </a:solidFill>
            </p:spPr>
          </p:sp>
          <p:sp>
            <p:nvSpPr>
              <p:cNvPr id="105" name="TextBox 5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pic>
          <p:nvPicPr>
            <p:cNvPr id="68" name="Picture 6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426549" y="4739702"/>
              <a:ext cx="1971245" cy="1874475"/>
            </a:xfrm>
            <a:prstGeom prst="rect">
              <a:avLst/>
            </a:prstGeom>
          </p:spPr>
        </p:pic>
        <p:grpSp>
          <p:nvGrpSpPr>
            <p:cNvPr id="69" name="Group 7"/>
            <p:cNvGrpSpPr/>
            <p:nvPr/>
          </p:nvGrpSpPr>
          <p:grpSpPr>
            <a:xfrm rot="8983898">
              <a:off x="6893129" y="6290504"/>
              <a:ext cx="1443370" cy="424917"/>
              <a:chOff x="0" y="0"/>
              <a:chExt cx="380147" cy="111912"/>
            </a:xfrm>
          </p:grpSpPr>
          <p:sp>
            <p:nvSpPr>
              <p:cNvPr id="102" name="Freeform 8"/>
              <p:cNvSpPr/>
              <p:nvPr/>
            </p:nvSpPr>
            <p:spPr>
              <a:xfrm>
                <a:off x="0" y="0"/>
                <a:ext cx="380147" cy="111912"/>
              </a:xfrm>
              <a:custGeom>
                <a:avLst/>
                <a:gdLst/>
                <a:ahLst/>
                <a:cxnLst/>
                <a:rect l="l" t="t" r="r" b="b"/>
                <a:pathLst>
                  <a:path w="380147" h="111912">
                    <a:moveTo>
                      <a:pt x="0" y="0"/>
                    </a:moveTo>
                    <a:lnTo>
                      <a:pt x="380147" y="0"/>
                    </a:lnTo>
                    <a:lnTo>
                      <a:pt x="380147" y="111912"/>
                    </a:lnTo>
                    <a:lnTo>
                      <a:pt x="0" y="111912"/>
                    </a:lnTo>
                    <a:close/>
                  </a:path>
                </a:pathLst>
              </a:custGeom>
              <a:solidFill>
                <a:srgbClr val="EE8A50"/>
              </a:solidFill>
            </p:spPr>
          </p:sp>
          <p:sp>
            <p:nvSpPr>
              <p:cNvPr id="103" name="TextBox 9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pic>
          <p:nvPicPr>
            <p:cNvPr id="70" name="Picture 10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8056641" y="4739702"/>
              <a:ext cx="1971245" cy="1874475"/>
            </a:xfrm>
            <a:prstGeom prst="rect">
              <a:avLst/>
            </a:prstGeom>
          </p:spPr>
        </p:pic>
        <p:grpSp>
          <p:nvGrpSpPr>
            <p:cNvPr id="71" name="Group 11"/>
            <p:cNvGrpSpPr/>
            <p:nvPr/>
          </p:nvGrpSpPr>
          <p:grpSpPr>
            <a:xfrm rot="2185544">
              <a:off x="9530847" y="6196525"/>
              <a:ext cx="1889905" cy="424917"/>
              <a:chOff x="0" y="0"/>
              <a:chExt cx="497753" cy="111912"/>
            </a:xfrm>
          </p:grpSpPr>
          <p:sp>
            <p:nvSpPr>
              <p:cNvPr id="100" name="Freeform 12"/>
              <p:cNvSpPr/>
              <p:nvPr/>
            </p:nvSpPr>
            <p:spPr>
              <a:xfrm>
                <a:off x="0" y="0"/>
                <a:ext cx="497753" cy="111912"/>
              </a:xfrm>
              <a:custGeom>
                <a:avLst/>
                <a:gdLst/>
                <a:ahLst/>
                <a:cxnLst/>
                <a:rect l="l" t="t" r="r" b="b"/>
                <a:pathLst>
                  <a:path w="497753" h="111912">
                    <a:moveTo>
                      <a:pt x="0" y="0"/>
                    </a:moveTo>
                    <a:lnTo>
                      <a:pt x="497753" y="0"/>
                    </a:lnTo>
                    <a:lnTo>
                      <a:pt x="497753" y="111912"/>
                    </a:lnTo>
                    <a:lnTo>
                      <a:pt x="0" y="111912"/>
                    </a:lnTo>
                    <a:close/>
                  </a:path>
                </a:pathLst>
              </a:custGeom>
              <a:solidFill>
                <a:srgbClr val="EE8A50"/>
              </a:solidFill>
            </p:spPr>
          </p:sp>
          <p:sp>
            <p:nvSpPr>
              <p:cNvPr id="101" name="TextBox 1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pic>
          <p:nvPicPr>
            <p:cNvPr id="72" name="Picture 14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3659384" y="4739702"/>
              <a:ext cx="1971245" cy="1874475"/>
            </a:xfrm>
            <a:prstGeom prst="rect">
              <a:avLst/>
            </a:prstGeom>
          </p:spPr>
        </p:pic>
        <p:grpSp>
          <p:nvGrpSpPr>
            <p:cNvPr id="73" name="Group 15"/>
            <p:cNvGrpSpPr/>
            <p:nvPr/>
          </p:nvGrpSpPr>
          <p:grpSpPr>
            <a:xfrm rot="8983898">
              <a:off x="12396782" y="6403042"/>
              <a:ext cx="1889905" cy="424917"/>
              <a:chOff x="0" y="0"/>
              <a:chExt cx="497753" cy="111912"/>
            </a:xfrm>
          </p:grpSpPr>
          <p:sp>
            <p:nvSpPr>
              <p:cNvPr id="98" name="Freeform 16"/>
              <p:cNvSpPr/>
              <p:nvPr/>
            </p:nvSpPr>
            <p:spPr>
              <a:xfrm>
                <a:off x="0" y="0"/>
                <a:ext cx="497753" cy="111912"/>
              </a:xfrm>
              <a:custGeom>
                <a:avLst/>
                <a:gdLst/>
                <a:ahLst/>
                <a:cxnLst/>
                <a:rect l="l" t="t" r="r" b="b"/>
                <a:pathLst>
                  <a:path w="497753" h="111912">
                    <a:moveTo>
                      <a:pt x="0" y="0"/>
                    </a:moveTo>
                    <a:lnTo>
                      <a:pt x="497753" y="0"/>
                    </a:lnTo>
                    <a:lnTo>
                      <a:pt x="497753" y="111912"/>
                    </a:lnTo>
                    <a:lnTo>
                      <a:pt x="0" y="111912"/>
                    </a:lnTo>
                    <a:close/>
                  </a:path>
                </a:pathLst>
              </a:custGeom>
              <a:solidFill>
                <a:srgbClr val="EE8A50"/>
              </a:solidFill>
            </p:spPr>
          </p:sp>
          <p:sp>
            <p:nvSpPr>
              <p:cNvPr id="99" name="TextBox 17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pic>
          <p:nvPicPr>
            <p:cNvPr id="74" name="Picture 18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0888038" y="6381123"/>
              <a:ext cx="1971245" cy="1874475"/>
            </a:xfrm>
            <a:prstGeom prst="rect">
              <a:avLst/>
            </a:prstGeom>
          </p:spPr>
        </p:pic>
        <p:pic>
          <p:nvPicPr>
            <p:cNvPr id="75" name="Picture 19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287404" y="6381123"/>
              <a:ext cx="1971245" cy="1874475"/>
            </a:xfrm>
            <a:prstGeom prst="rect">
              <a:avLst/>
            </a:prstGeom>
          </p:spPr>
        </p:pic>
        <p:pic>
          <p:nvPicPr>
            <p:cNvPr id="76" name="Picture 24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1316863">
              <a:off x="15333638" y="4811689"/>
              <a:ext cx="1188049" cy="1921844"/>
            </a:xfrm>
            <a:prstGeom prst="rect">
              <a:avLst/>
            </a:prstGeom>
          </p:spPr>
        </p:pic>
        <p:pic>
          <p:nvPicPr>
            <p:cNvPr id="77" name="Picture 25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985091">
              <a:off x="1484556" y="5063633"/>
              <a:ext cx="1406281" cy="1859266"/>
            </a:xfrm>
            <a:prstGeom prst="rect">
              <a:avLst/>
            </a:prstGeom>
          </p:spPr>
        </p:pic>
        <p:grpSp>
          <p:nvGrpSpPr>
            <p:cNvPr id="78" name="Group 26"/>
            <p:cNvGrpSpPr/>
            <p:nvPr/>
          </p:nvGrpSpPr>
          <p:grpSpPr>
            <a:xfrm>
              <a:off x="2865743" y="5093079"/>
              <a:ext cx="1092857" cy="1092857"/>
              <a:chOff x="0" y="0"/>
              <a:chExt cx="812800" cy="812800"/>
            </a:xfrm>
          </p:grpSpPr>
          <p:sp>
            <p:nvSpPr>
              <p:cNvPr id="96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AF4"/>
              </a:solidFill>
            </p:spPr>
          </p:sp>
          <p:sp>
            <p:nvSpPr>
              <p:cNvPr id="97" name="TextBox 28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79" name="Group 33"/>
            <p:cNvGrpSpPr/>
            <p:nvPr/>
          </p:nvGrpSpPr>
          <p:grpSpPr>
            <a:xfrm>
              <a:off x="5726598" y="6728871"/>
              <a:ext cx="1092857" cy="1092857"/>
              <a:chOff x="0" y="0"/>
              <a:chExt cx="812800" cy="812800"/>
            </a:xfrm>
          </p:grpSpPr>
          <p:sp>
            <p:nvSpPr>
              <p:cNvPr id="94" name="Freeform 3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AF4"/>
              </a:solidFill>
            </p:spPr>
          </p:sp>
          <p:sp>
            <p:nvSpPr>
              <p:cNvPr id="95" name="TextBox 35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80" name="Group 36"/>
            <p:cNvGrpSpPr/>
            <p:nvPr/>
          </p:nvGrpSpPr>
          <p:grpSpPr>
            <a:xfrm>
              <a:off x="8554754" y="5093079"/>
              <a:ext cx="1092857" cy="1092857"/>
              <a:chOff x="0" y="0"/>
              <a:chExt cx="812800" cy="812800"/>
            </a:xfrm>
          </p:grpSpPr>
          <p:sp>
            <p:nvSpPr>
              <p:cNvPr id="92" name="Freeform 3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AF4"/>
              </a:solidFill>
            </p:spPr>
          </p:sp>
          <p:sp>
            <p:nvSpPr>
              <p:cNvPr id="93" name="TextBox 38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81" name="Group 39"/>
            <p:cNvGrpSpPr/>
            <p:nvPr/>
          </p:nvGrpSpPr>
          <p:grpSpPr>
            <a:xfrm>
              <a:off x="11394513" y="6728871"/>
              <a:ext cx="1092857" cy="1092857"/>
              <a:chOff x="0" y="0"/>
              <a:chExt cx="812800" cy="812800"/>
            </a:xfrm>
          </p:grpSpPr>
          <p:sp>
            <p:nvSpPr>
              <p:cNvPr id="90" name="Freeform 4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AF4"/>
              </a:solidFill>
            </p:spPr>
          </p:sp>
          <p:sp>
            <p:nvSpPr>
              <p:cNvPr id="91" name="TextBox 41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82" name="Group 42"/>
            <p:cNvGrpSpPr/>
            <p:nvPr/>
          </p:nvGrpSpPr>
          <p:grpSpPr>
            <a:xfrm>
              <a:off x="14176464" y="5093079"/>
              <a:ext cx="1092857" cy="1092857"/>
              <a:chOff x="0" y="0"/>
              <a:chExt cx="812800" cy="812800"/>
            </a:xfrm>
          </p:grpSpPr>
          <p:sp>
            <p:nvSpPr>
              <p:cNvPr id="88" name="Freeform 4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AF4"/>
              </a:solidFill>
            </p:spPr>
          </p:sp>
          <p:sp>
            <p:nvSpPr>
              <p:cNvPr id="89" name="TextBox 4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pic>
          <p:nvPicPr>
            <p:cNvPr id="83" name="Picture 45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8796302" y="5248186"/>
              <a:ext cx="707516" cy="707516"/>
            </a:xfrm>
            <a:prstGeom prst="rect">
              <a:avLst/>
            </a:prstGeom>
          </p:spPr>
        </p:pic>
        <p:pic>
          <p:nvPicPr>
            <p:cNvPr id="84" name="Picture 46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3050506" y="5240432"/>
              <a:ext cx="741207" cy="707516"/>
            </a:xfrm>
            <a:prstGeom prst="rect">
              <a:avLst/>
            </a:prstGeom>
          </p:spPr>
        </p:pic>
        <p:pic>
          <p:nvPicPr>
            <p:cNvPr id="85" name="Picture 47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5876760" y="6840070"/>
              <a:ext cx="792533" cy="707516"/>
            </a:xfrm>
            <a:prstGeom prst="rect">
              <a:avLst/>
            </a:prstGeom>
          </p:spPr>
        </p:pic>
        <p:pic>
          <p:nvPicPr>
            <p:cNvPr id="86" name="Picture 48"/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14391003" y="5285750"/>
              <a:ext cx="663778" cy="707516"/>
            </a:xfrm>
            <a:prstGeom prst="rect">
              <a:avLst/>
            </a:prstGeom>
          </p:spPr>
        </p:pic>
        <p:pic>
          <p:nvPicPr>
            <p:cNvPr id="87" name="Picture 49"/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rcRect/>
            <a:stretch>
              <a:fillRect/>
            </a:stretch>
          </p:blipFill>
          <p:spPr>
            <a:xfrm>
              <a:off x="11667088" y="6885913"/>
              <a:ext cx="511984" cy="70751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337816" y="-193038"/>
            <a:ext cx="8398774" cy="10530350"/>
            <a:chOff x="0" y="-47625"/>
            <a:chExt cx="2212023" cy="27734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12023" cy="2725800"/>
            </a:xfrm>
            <a:custGeom>
              <a:avLst/>
              <a:gdLst/>
              <a:ahLst/>
              <a:cxnLst/>
              <a:rect l="l" t="t" r="r" b="b"/>
              <a:pathLst>
                <a:path w="2212023" h="2725800">
                  <a:moveTo>
                    <a:pt x="0" y="0"/>
                  </a:moveTo>
                  <a:lnTo>
                    <a:pt x="2212023" y="0"/>
                  </a:lnTo>
                  <a:lnTo>
                    <a:pt x="2212023" y="2725800"/>
                  </a:lnTo>
                  <a:lnTo>
                    <a:pt x="0" y="2725800"/>
                  </a:lnTo>
                  <a:close/>
                </a:path>
              </a:pathLst>
            </a:custGeom>
            <a:solidFill>
              <a:srgbClr val="1C324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4939">
            <a:off x="3977328" y="7055236"/>
            <a:ext cx="2204313" cy="319887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alphaModFix amt="54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7959709" y="0"/>
            <a:ext cx="18297525" cy="10287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545646" y="-2789136"/>
            <a:ext cx="4637582" cy="4114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95433" y="8740913"/>
            <a:ext cx="4637582" cy="41148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074443">
            <a:off x="13441053" y="8053975"/>
            <a:ext cx="721799" cy="252859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450032">
            <a:off x="9341139" y="8939309"/>
            <a:ext cx="1937360" cy="67983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7085235" y="357154"/>
            <a:ext cx="1202765" cy="118089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859592" y="8365977"/>
            <a:ext cx="1330028" cy="129859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803238">
            <a:off x="10899072" y="108144"/>
            <a:ext cx="1062339" cy="109212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42878" y="285716"/>
            <a:ext cx="9572692" cy="81868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Fredoka One Bold"/>
              </a:rPr>
              <a:t>Список используемой литературы</a:t>
            </a:r>
            <a:endParaRPr lang="ru-RU" sz="2800" dirty="0" smtClean="0">
              <a:solidFill>
                <a:srgbClr val="002060"/>
              </a:solidFill>
              <a:latin typeface="Fredoka One Bold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400" dirty="0" err="1" smtClean="0">
                <a:solidFill>
                  <a:srgbClr val="002060"/>
                </a:solidFill>
                <a:latin typeface="Fredoka One Bold"/>
              </a:rPr>
              <a:t>Бурмистрова</a:t>
            </a:r>
            <a:r>
              <a:rPr lang="ru-RU" sz="2400" dirty="0" smtClean="0">
                <a:solidFill>
                  <a:srgbClr val="002060"/>
                </a:solidFill>
                <a:latin typeface="Fredoka One Bold"/>
              </a:rPr>
              <a:t>, Е. В. Семья с «Особым ребенком»: психологическая и социальная помощь / Вестник практической психологии образовании №4 (17), октябрь-декабрь 2008. 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Fredoka One Bold"/>
              </a:rPr>
              <a:t>Воспитание трудного ребенка. / Под ред. М. И. Рожкова/. – Москва : ВЛАДОС, 2000. 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Fredoka One Bold"/>
              </a:rPr>
              <a:t>Ефимова, Н. С. Психология взаимопонимания / Психологический практикум – Москва, Воронеж, Минск, 2004.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Fredoka One Bold"/>
              </a:rPr>
              <a:t>Малер, А. Р. Социальное воспитание и обучение детей с отклонениями в развитии. - Москва: АРКТИ, 2000.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Fredoka One Bold"/>
              </a:rPr>
              <a:t>Психологическая помощь родителям в воспитании детей с нарушениями развития / Пособие для педагогов-психологов. – Москва «</a:t>
            </a:r>
            <a:r>
              <a:rPr lang="ru-RU" sz="2400" dirty="0" err="1" smtClean="0">
                <a:solidFill>
                  <a:srgbClr val="002060"/>
                </a:solidFill>
                <a:latin typeface="Fredoka One Bold"/>
              </a:rPr>
              <a:t>Владос</a:t>
            </a:r>
            <a:r>
              <a:rPr lang="ru-RU" sz="2400" dirty="0" smtClean="0">
                <a:solidFill>
                  <a:srgbClr val="002060"/>
                </a:solidFill>
                <a:latin typeface="Fredoka One Bold"/>
              </a:rPr>
              <a:t>», 2008.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Fredoka One Bold"/>
              </a:rPr>
              <a:t>Савина, Е. А. Психологическая помощь родителям в воспитании детей с нарушениями развития: пособие для педагогов-психологов / Е.А. Савина. – Москва : </a:t>
            </a:r>
            <a:r>
              <a:rPr lang="ru-RU" sz="2400" dirty="0" err="1" smtClean="0">
                <a:solidFill>
                  <a:srgbClr val="002060"/>
                </a:solidFill>
                <a:latin typeface="Fredoka One Bold"/>
              </a:rPr>
              <a:t>Гуманит</a:t>
            </a:r>
            <a:r>
              <a:rPr lang="ru-RU" sz="2400" dirty="0" smtClean="0">
                <a:solidFill>
                  <a:srgbClr val="002060"/>
                </a:solidFill>
                <a:latin typeface="Fredoka One Bold"/>
              </a:rPr>
              <a:t>. изд. центр ВЛАДОС, 2008. – 223 с. 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err="1" smtClean="0">
                <a:solidFill>
                  <a:srgbClr val="002060"/>
                </a:solidFill>
                <a:latin typeface="Fredoka One Bold"/>
              </a:rPr>
              <a:t>Стребелева</a:t>
            </a:r>
            <a:r>
              <a:rPr lang="ru-RU" sz="2400" dirty="0" smtClean="0">
                <a:solidFill>
                  <a:srgbClr val="002060"/>
                </a:solidFill>
                <a:latin typeface="Fredoka One Bold"/>
              </a:rPr>
              <a:t>, Е. А. Специальная дошкольная педагогика / Е. А. </a:t>
            </a:r>
            <a:r>
              <a:rPr lang="ru-RU" sz="2400" dirty="0" err="1" smtClean="0">
                <a:solidFill>
                  <a:srgbClr val="002060"/>
                </a:solidFill>
                <a:latin typeface="Fredoka One Bold"/>
              </a:rPr>
              <a:t>Стребелева</a:t>
            </a:r>
            <a:r>
              <a:rPr lang="ru-RU" sz="2400" dirty="0" smtClean="0">
                <a:solidFill>
                  <a:srgbClr val="002060"/>
                </a:solidFill>
                <a:latin typeface="Fredoka One Bold"/>
              </a:rPr>
              <a:t>. — Москва: </a:t>
            </a:r>
            <a:r>
              <a:rPr lang="ru-RU" sz="2400" dirty="0" err="1" smtClean="0">
                <a:solidFill>
                  <a:srgbClr val="002060"/>
                </a:solidFill>
                <a:latin typeface="Fredoka One Bold"/>
              </a:rPr>
              <a:t>Academia</a:t>
            </a:r>
            <a:r>
              <a:rPr lang="ru-RU" sz="2400" dirty="0" smtClean="0">
                <a:solidFill>
                  <a:srgbClr val="002060"/>
                </a:solidFill>
                <a:latin typeface="Fredoka One Bold"/>
              </a:rPr>
              <a:t>, 2017. — 576 </a:t>
            </a:r>
            <a:r>
              <a:rPr lang="ru-RU" sz="2400" dirty="0" err="1" smtClean="0">
                <a:solidFill>
                  <a:srgbClr val="002060"/>
                </a:solidFill>
                <a:latin typeface="Fredoka One Bold"/>
              </a:rPr>
              <a:t>c</a:t>
            </a:r>
            <a:r>
              <a:rPr lang="ru-RU" sz="2400" dirty="0" smtClean="0">
                <a:solidFill>
                  <a:srgbClr val="002060"/>
                </a:solidFill>
                <a:latin typeface="Fredoka One Bold"/>
              </a:rPr>
              <a:t>. 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Fredoka One Bold"/>
              </a:rPr>
              <a:t>Шмидт, В. Р. Психологическая помощь родителям и детям: </a:t>
            </a:r>
            <a:r>
              <a:rPr lang="ru-RU" sz="2400" dirty="0" err="1" smtClean="0">
                <a:solidFill>
                  <a:srgbClr val="002060"/>
                </a:solidFill>
                <a:latin typeface="Fredoka One Bold"/>
              </a:rPr>
              <a:t>тренинговые</a:t>
            </a:r>
            <a:r>
              <a:rPr lang="ru-RU" sz="2400" dirty="0" smtClean="0">
                <a:solidFill>
                  <a:srgbClr val="002060"/>
                </a:solidFill>
                <a:latin typeface="Fredoka One Bold"/>
              </a:rPr>
              <a:t> программы – Москва, Творческий Центр «Сфера», 2007.</a:t>
            </a:r>
            <a:endParaRPr lang="ru-RU" sz="2400" dirty="0">
              <a:solidFill>
                <a:srgbClr val="002060"/>
              </a:solidFill>
              <a:latin typeface="Fredoka One Bold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01322" y="1714476"/>
            <a:ext cx="814393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Fredoka One Bold"/>
              </a:rPr>
              <a:t>Перечень цифровых образовательных ресурсов</a:t>
            </a:r>
            <a:endParaRPr lang="ru-RU" sz="2800" dirty="0" smtClean="0">
              <a:solidFill>
                <a:schemeClr val="bg1"/>
              </a:solidFill>
              <a:latin typeface="Fredoka One Bold"/>
            </a:endParaRPr>
          </a:p>
          <a:p>
            <a:pPr lvl="0"/>
            <a:r>
              <a:rPr lang="ru-RU" sz="2800" dirty="0" smtClean="0">
                <a:solidFill>
                  <a:schemeClr val="bg1"/>
                </a:solidFill>
                <a:latin typeface="Fredoka One Bold"/>
              </a:rPr>
              <a:t>Газета «1 сентября»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Fredoka One Bold"/>
                <a:hlinkClick r:id="rId19"/>
              </a:rPr>
              <a:t>www.1september.ru</a:t>
            </a:r>
            <a:endParaRPr lang="ru-RU" sz="2800" dirty="0" smtClean="0">
              <a:solidFill>
                <a:schemeClr val="accent6">
                  <a:lumMod val="75000"/>
                </a:schemeClr>
              </a:solidFill>
              <a:latin typeface="Fredoka One Bold"/>
            </a:endParaRPr>
          </a:p>
          <a:p>
            <a:pPr lvl="0"/>
            <a:r>
              <a:rPr lang="ru-RU" sz="2800" dirty="0" smtClean="0">
                <a:solidFill>
                  <a:schemeClr val="bg1"/>
                </a:solidFill>
                <a:latin typeface="Fredoka One Bold"/>
              </a:rPr>
              <a:t>«Единое окно доступа к образовательным ресурсам» - </a:t>
            </a:r>
            <a:r>
              <a:rPr lang="ru-RU" sz="2800" dirty="0" smtClean="0">
                <a:solidFill>
                  <a:schemeClr val="bg1"/>
                </a:solidFill>
                <a:latin typeface="Fredoka One Bold"/>
                <a:hlinkClick r:id="rId20"/>
              </a:rPr>
              <a:t>http://windows.edu/ru</a:t>
            </a:r>
            <a:endParaRPr lang="ru-RU" sz="2800" dirty="0" smtClean="0">
              <a:solidFill>
                <a:schemeClr val="bg1"/>
              </a:solidFill>
              <a:latin typeface="Fredoka One Bold"/>
            </a:endParaRPr>
          </a:p>
          <a:p>
            <a:pPr lvl="0"/>
            <a:r>
              <a:rPr lang="ru-RU" sz="2800" dirty="0" smtClean="0">
                <a:solidFill>
                  <a:schemeClr val="bg1"/>
                </a:solidFill>
                <a:latin typeface="Fredoka One Bold"/>
              </a:rPr>
              <a:t>Интернет-сайты по образовательной политике и правовому обеспечению системы образования в РФ: </a:t>
            </a:r>
            <a:r>
              <a:rPr lang="ru-RU" sz="2800" dirty="0" smtClean="0">
                <a:solidFill>
                  <a:schemeClr val="bg1"/>
                </a:solidFill>
                <a:latin typeface="Fredoka One Bold"/>
                <a:hlinkClick r:id="rId21"/>
              </a:rPr>
              <a:t>http://oko-planet.su/</a:t>
            </a:r>
            <a:r>
              <a:rPr lang="ru-RU" sz="2800" dirty="0" smtClean="0">
                <a:solidFill>
                  <a:schemeClr val="bg1"/>
                </a:solidFill>
                <a:latin typeface="Fredoka One Bold"/>
              </a:rPr>
              <a:t>, </a:t>
            </a:r>
            <a:r>
              <a:rPr lang="ru-RU" sz="2800" dirty="0" smtClean="0">
                <a:solidFill>
                  <a:schemeClr val="bg1"/>
                </a:solidFill>
                <a:latin typeface="Fredoka One Bold"/>
                <a:hlinkClick r:id="rId22"/>
              </a:rPr>
              <a:t>http://www.lexed.ru/</a:t>
            </a:r>
            <a:endParaRPr lang="ru-RU" sz="2800" dirty="0" smtClean="0">
              <a:solidFill>
                <a:schemeClr val="bg1"/>
              </a:solidFill>
              <a:latin typeface="Fredoka One Bold"/>
            </a:endParaRPr>
          </a:p>
          <a:p>
            <a:pPr lvl="0"/>
            <a:r>
              <a:rPr lang="ru-RU" sz="2800" dirty="0" smtClean="0">
                <a:solidFill>
                  <a:schemeClr val="bg1"/>
                </a:solidFill>
                <a:latin typeface="Fredoka One Bold"/>
              </a:rPr>
              <a:t>Сайт Министерства образования и науки РФ </a:t>
            </a:r>
            <a:r>
              <a:rPr lang="ru-RU" sz="2800" dirty="0" smtClean="0">
                <a:solidFill>
                  <a:schemeClr val="bg1"/>
                </a:solidFill>
                <a:latin typeface="Fredoka One Bold"/>
                <a:hlinkClick r:id="rId23"/>
              </a:rPr>
              <a:t>http://www.mon.gov.ru</a:t>
            </a:r>
            <a:endParaRPr lang="ru-RU" sz="2800" dirty="0" smtClean="0">
              <a:solidFill>
                <a:schemeClr val="bg1"/>
              </a:solidFill>
              <a:latin typeface="Fredoka One Bold"/>
            </a:endParaRPr>
          </a:p>
          <a:p>
            <a:pPr lvl="0"/>
            <a:r>
              <a:rPr lang="ru-RU" sz="2800" dirty="0" smtClean="0">
                <a:solidFill>
                  <a:schemeClr val="bg1"/>
                </a:solidFill>
                <a:latin typeface="Fredoka One Bold"/>
              </a:rPr>
              <a:t>Сайт </a:t>
            </a:r>
            <a:r>
              <a:rPr lang="ru-RU" sz="2800" dirty="0" err="1" smtClean="0">
                <a:solidFill>
                  <a:schemeClr val="bg1"/>
                </a:solidFill>
                <a:latin typeface="Fredoka One Bold"/>
              </a:rPr>
              <a:t>Рособразования</a:t>
            </a:r>
            <a:r>
              <a:rPr lang="ru-RU" sz="2800" dirty="0" smtClean="0">
                <a:solidFill>
                  <a:schemeClr val="bg1"/>
                </a:solidFill>
                <a:latin typeface="Fredoka One Bold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Fredoka One Bold"/>
                <a:hlinkClick r:id="rId24"/>
              </a:rPr>
              <a:t>http://www.ed.gov.ru</a:t>
            </a:r>
            <a:endParaRPr lang="ru-RU" sz="2800" dirty="0" smtClean="0">
              <a:solidFill>
                <a:schemeClr val="bg1"/>
              </a:solidFill>
              <a:latin typeface="Fredoka One Bold"/>
            </a:endParaRPr>
          </a:p>
          <a:p>
            <a:pPr lvl="0"/>
            <a:r>
              <a:rPr lang="ru-RU" sz="2800" dirty="0" smtClean="0">
                <a:solidFill>
                  <a:schemeClr val="bg1"/>
                </a:solidFill>
                <a:latin typeface="Fredoka One Bold"/>
              </a:rPr>
              <a:t>Федеральный портал «Российское образование» </a:t>
            </a:r>
            <a:r>
              <a:rPr lang="ru-RU" sz="2800" dirty="0" smtClean="0">
                <a:solidFill>
                  <a:schemeClr val="bg1"/>
                </a:solidFill>
                <a:latin typeface="Fredoka One Bold"/>
                <a:hlinkClick r:id="rId25"/>
              </a:rPr>
              <a:t>http://www.edu.ru</a:t>
            </a:r>
            <a:endParaRPr lang="ru-RU" sz="2800" dirty="0" smtClean="0">
              <a:solidFill>
                <a:schemeClr val="bg1"/>
              </a:solidFill>
              <a:latin typeface="Fredoka One Bold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Fredoka One Bold"/>
              </a:rPr>
              <a:t>Школьный портал </a:t>
            </a:r>
            <a:r>
              <a:rPr lang="ru-RU" sz="2800" dirty="0" smtClean="0">
                <a:solidFill>
                  <a:schemeClr val="bg1"/>
                </a:solidFill>
                <a:latin typeface="Fredoka One Bold"/>
                <a:hlinkClick r:id="rId26"/>
              </a:rPr>
              <a:t>http://www.portalschool.ru</a:t>
            </a:r>
            <a:endParaRPr lang="ru-RU" sz="2800" dirty="0">
              <a:solidFill>
                <a:schemeClr val="bg1"/>
              </a:solidFill>
              <a:latin typeface="Fredoka One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337816" y="-62524"/>
            <a:ext cx="8398774" cy="10349524"/>
            <a:chOff x="0" y="0"/>
            <a:chExt cx="2212023" cy="2725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12023" cy="2725800"/>
            </a:xfrm>
            <a:custGeom>
              <a:avLst/>
              <a:gdLst/>
              <a:ahLst/>
              <a:cxnLst/>
              <a:rect l="l" t="t" r="r" b="b"/>
              <a:pathLst>
                <a:path w="2212023" h="2725800">
                  <a:moveTo>
                    <a:pt x="0" y="0"/>
                  </a:moveTo>
                  <a:lnTo>
                    <a:pt x="2212023" y="0"/>
                  </a:lnTo>
                  <a:lnTo>
                    <a:pt x="2212023" y="2725800"/>
                  </a:lnTo>
                  <a:lnTo>
                    <a:pt x="0" y="2725800"/>
                  </a:lnTo>
                  <a:close/>
                </a:path>
              </a:pathLst>
            </a:custGeom>
            <a:solidFill>
              <a:srgbClr val="1C324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54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959709" y="-42919"/>
            <a:ext cx="18297525" cy="1028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545646" y="-2789136"/>
            <a:ext cx="4637582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095433" y="8740913"/>
            <a:ext cx="4637582" cy="41148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706258" y="462980"/>
            <a:ext cx="8352929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i="1" dirty="0">
                <a:solidFill>
                  <a:srgbClr val="002060"/>
                </a:solidFill>
              </a:rPr>
              <a:t>Содержание программы просвещения родителей предполагает активное использование следующих </a:t>
            </a:r>
            <a:r>
              <a:rPr lang="ru-RU" sz="2800" b="1" i="1" dirty="0">
                <a:solidFill>
                  <a:srgbClr val="002060"/>
                </a:solidFill>
              </a:rPr>
              <a:t>видов деятельности</a:t>
            </a:r>
            <a:r>
              <a:rPr lang="ru-RU" sz="2800" b="1" i="1" dirty="0" smtClean="0">
                <a:solidFill>
                  <a:srgbClr val="002060"/>
                </a:solidFill>
              </a:rPr>
              <a:t>: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75048" y="1964364"/>
            <a:ext cx="9649072" cy="4739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33100" lvl="0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Fredoka One Bold"/>
              </a:rPr>
              <a:t>проведение индивидуальных консультаций для родителей;</a:t>
            </a:r>
          </a:p>
          <a:p>
            <a:pPr marL="233100" lvl="0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Fredoka One Bold"/>
              </a:rPr>
              <a:t>распространение памяток и буклетов; </a:t>
            </a:r>
          </a:p>
          <a:p>
            <a:pPr marL="233100" lvl="0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Fredoka One Bold"/>
              </a:rPr>
              <a:t>размещение информации на школьных стендах и на сайте учреждения: </a:t>
            </a:r>
            <a:r>
              <a:rPr lang="ru-RU" sz="2800" b="1" u="sng" dirty="0">
                <a:solidFill>
                  <a:schemeClr val="accent6">
                    <a:lumMod val="75000"/>
                  </a:schemeClr>
                </a:solidFill>
                <a:latin typeface="Fredoka One Bold"/>
                <a:hlinkClick r:id="rId6"/>
              </a:rPr>
              <a:t>https://vt-ddsh.uralschool.ru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Fredoka One Bold"/>
              </a:rPr>
              <a:t>; </a:t>
            </a:r>
          </a:p>
          <a:p>
            <a:pPr marL="233100" lvl="0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Fredoka One Bold"/>
              </a:rPr>
              <a:t>проведение просветительских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  <a:latin typeface="Fredoka One Bold"/>
              </a:rPr>
              <a:t>вебинаров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Fredoka One Bold"/>
              </a:rPr>
              <a:t>;</a:t>
            </a:r>
          </a:p>
          <a:p>
            <a:pPr marL="233100" lvl="0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Fredoka One Bold"/>
              </a:rPr>
              <a:t>проведение родительских собраний;</a:t>
            </a:r>
          </a:p>
          <a:p>
            <a:pPr marL="233100" lvl="0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Fredoka One Bold"/>
              </a:rPr>
              <a:t>проведение психолого-медико-педагогических консилиумов;</a:t>
            </a:r>
          </a:p>
          <a:p>
            <a:pPr marL="233100" lvl="0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Fredoka One Bold"/>
              </a:rPr>
              <a:t>выставки книг и пособий для родителей в библиотеке организации.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00692" y="8094582"/>
            <a:ext cx="8991380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i="1" dirty="0">
                <a:solidFill>
                  <a:srgbClr val="002060"/>
                </a:solidFill>
                <a:latin typeface="Fredoka One Bold"/>
              </a:rPr>
              <a:t>Каждый вид деятельности специалистов имеет примерный тематический перечень просветительских мероприятий.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450032">
            <a:off x="9369136" y="2199144"/>
            <a:ext cx="1937360" cy="67983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890848">
            <a:off x="12021964" y="7689479"/>
            <a:ext cx="835192" cy="160613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3955156" y="3419508"/>
            <a:ext cx="2035695" cy="300169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>
          <a:xfrm>
            <a:off x="12168792" y="2323426"/>
            <a:ext cx="2434620" cy="167226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095433" y="2274963"/>
            <a:ext cx="1202765" cy="118089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803238">
            <a:off x="11682820" y="5251645"/>
            <a:ext cx="1062339" cy="1092124"/>
          </a:xfrm>
          <a:prstGeom prst="rect">
            <a:avLst/>
          </a:prstGeom>
        </p:spPr>
      </p:pic>
      <p:pic>
        <p:nvPicPr>
          <p:cNvPr id="18" name="Picture 16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 l="57442" b="57599"/>
          <a:stretch/>
        </p:blipFill>
        <p:spPr>
          <a:xfrm>
            <a:off x="349404" y="4998456"/>
            <a:ext cx="451288" cy="438998"/>
          </a:xfrm>
          <a:prstGeom prst="rect">
            <a:avLst/>
          </a:prstGeom>
        </p:spPr>
      </p:pic>
      <p:pic>
        <p:nvPicPr>
          <p:cNvPr id="19" name="Picture 16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 l="57442" b="57599"/>
          <a:stretch/>
        </p:blipFill>
        <p:spPr>
          <a:xfrm>
            <a:off x="349404" y="4552231"/>
            <a:ext cx="451288" cy="438998"/>
          </a:xfrm>
          <a:prstGeom prst="rect">
            <a:avLst/>
          </a:prstGeom>
        </p:spPr>
      </p:pic>
      <p:pic>
        <p:nvPicPr>
          <p:cNvPr id="20" name="Picture 16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 l="57442" b="57599"/>
          <a:stretch/>
        </p:blipFill>
        <p:spPr>
          <a:xfrm>
            <a:off x="349404" y="4114744"/>
            <a:ext cx="451288" cy="438998"/>
          </a:xfrm>
          <a:prstGeom prst="rect">
            <a:avLst/>
          </a:prstGeom>
        </p:spPr>
      </p:pic>
      <p:pic>
        <p:nvPicPr>
          <p:cNvPr id="21" name="Picture 16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 l="57442" b="57599"/>
          <a:stretch/>
        </p:blipFill>
        <p:spPr>
          <a:xfrm>
            <a:off x="349404" y="3293799"/>
            <a:ext cx="451288" cy="438998"/>
          </a:xfrm>
          <a:prstGeom prst="rect">
            <a:avLst/>
          </a:prstGeom>
        </p:spPr>
      </p:pic>
      <p:pic>
        <p:nvPicPr>
          <p:cNvPr id="22" name="Picture 16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 l="57442" b="57599"/>
          <a:stretch/>
        </p:blipFill>
        <p:spPr>
          <a:xfrm>
            <a:off x="349404" y="2865411"/>
            <a:ext cx="451288" cy="438998"/>
          </a:xfrm>
          <a:prstGeom prst="rect">
            <a:avLst/>
          </a:prstGeom>
        </p:spPr>
      </p:pic>
      <p:pic>
        <p:nvPicPr>
          <p:cNvPr id="23" name="Picture 16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 l="57442" b="57599"/>
          <a:stretch/>
        </p:blipFill>
        <p:spPr>
          <a:xfrm>
            <a:off x="349404" y="1978233"/>
            <a:ext cx="451288" cy="438998"/>
          </a:xfrm>
          <a:prstGeom prst="rect">
            <a:avLst/>
          </a:prstGeom>
        </p:spPr>
      </p:pic>
      <p:pic>
        <p:nvPicPr>
          <p:cNvPr id="24" name="Picture 16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 l="57442" b="57599"/>
          <a:stretch/>
        </p:blipFill>
        <p:spPr>
          <a:xfrm>
            <a:off x="364894" y="5797707"/>
            <a:ext cx="451288" cy="438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9525" y="5179374"/>
            <a:ext cx="18297525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4700" y="246956"/>
            <a:ext cx="14348106" cy="1007591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606517" y="1741160"/>
            <a:ext cx="6304773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Fredoka One Bold"/>
              </a:rPr>
              <a:t>Чаще всего в ходе реализации этого направления решаются такие проблемы как:</a:t>
            </a:r>
            <a:endParaRPr lang="ru-RU" sz="2000" dirty="0">
              <a:solidFill>
                <a:srgbClr val="002060"/>
              </a:solidFill>
              <a:effectLst/>
              <a:latin typeface="Fredoka One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597046" y="2373135"/>
            <a:ext cx="5965322" cy="2708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1200" dirty="0"/>
              <a:t>– </a:t>
            </a:r>
            <a:r>
              <a:rPr lang="ru-RU" sz="1600" i="1" dirty="0">
                <a:solidFill>
                  <a:srgbClr val="002060"/>
                </a:solidFill>
              </a:rPr>
              <a:t>личностное самоопределение родителей как опора для развития ребенка с особыми образовательными потребностями;</a:t>
            </a:r>
          </a:p>
          <a:p>
            <a:r>
              <a:rPr lang="ru-RU" sz="1600" i="1" dirty="0">
                <a:solidFill>
                  <a:srgbClr val="002060"/>
                </a:solidFill>
              </a:rPr>
              <a:t>– оптимизация различных аспектов взаимоотношений в кругу семьи.</a:t>
            </a:r>
          </a:p>
          <a:p>
            <a:r>
              <a:rPr lang="ru-RU" sz="1600" i="1" dirty="0" smtClean="0">
                <a:solidFill>
                  <a:srgbClr val="002060"/>
                </a:solidFill>
              </a:rPr>
              <a:t>– </a:t>
            </a:r>
            <a:r>
              <a:rPr lang="ru-RU" sz="1600" i="1" dirty="0">
                <a:solidFill>
                  <a:srgbClr val="002060"/>
                </a:solidFill>
              </a:rPr>
              <a:t>оказание помощи родителям, испытывающим трудности в общении или установлении контакта с детьми;</a:t>
            </a:r>
          </a:p>
          <a:p>
            <a:r>
              <a:rPr lang="ru-RU" sz="1600" i="1" dirty="0">
                <a:solidFill>
                  <a:srgbClr val="002060"/>
                </a:solidFill>
              </a:rPr>
              <a:t>– обучение родителей навыкам самоанализа и </a:t>
            </a:r>
            <a:r>
              <a:rPr lang="ru-RU" sz="1600" i="1" dirty="0" smtClean="0">
                <a:solidFill>
                  <a:srgbClr val="002060"/>
                </a:solidFill>
              </a:rPr>
              <a:t>самопознания, и </a:t>
            </a:r>
            <a:r>
              <a:rPr lang="ru-RU" sz="1600" i="1" dirty="0">
                <a:solidFill>
                  <a:srgbClr val="002060"/>
                </a:solidFill>
              </a:rPr>
              <a:t>возможностей для успешного взаимодействия с детьми;</a:t>
            </a:r>
          </a:p>
          <a:p>
            <a:r>
              <a:rPr lang="ru-RU" sz="1600" i="1" dirty="0">
                <a:solidFill>
                  <a:srgbClr val="002060"/>
                </a:solidFill>
              </a:rPr>
              <a:t>– оказание психологической помощи родителям, находящимся в состоянии стресса, конфликта, другого сильного эмоционального состояния.</a:t>
            </a:r>
            <a:endParaRPr lang="ru-RU" sz="1600" i="1" dirty="0">
              <a:solidFill>
                <a:srgbClr val="002060"/>
              </a:solidFill>
              <a:effectLst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357390" y="1000096"/>
            <a:ext cx="6559689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Fredoka One Bold"/>
              </a:rPr>
              <a:t>Индивидуальные </a:t>
            </a:r>
            <a:r>
              <a:rPr lang="ru-RU" sz="2400" b="1" dirty="0">
                <a:solidFill>
                  <a:schemeClr val="bg1"/>
                </a:solidFill>
                <a:latin typeface="Fredoka One Bold"/>
              </a:rPr>
              <a:t>консультации родителей</a:t>
            </a:r>
            <a:endParaRPr lang="en-US" sz="2400" dirty="0">
              <a:solidFill>
                <a:schemeClr val="bg1"/>
              </a:solidFill>
              <a:latin typeface="Fredoka One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498478" y="5701030"/>
            <a:ext cx="614146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2000" dirty="0">
                <a:solidFill>
                  <a:srgbClr val="002060"/>
                </a:solidFill>
                <a:latin typeface="Fredoka One Bold"/>
              </a:rPr>
              <a:t>предполагают заинтересованность родителей в актуализации знаний, форм и методов воспитания, развития и обучения своего ребенка.</a:t>
            </a:r>
            <a:endParaRPr lang="en-US" sz="2000" dirty="0">
              <a:solidFill>
                <a:srgbClr val="002060"/>
              </a:solidFill>
              <a:latin typeface="Fredoka One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535503" y="6746398"/>
            <a:ext cx="6245698" cy="12157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1600" i="1" dirty="0">
                <a:solidFill>
                  <a:srgbClr val="002060"/>
                </a:solidFill>
              </a:rPr>
              <a:t>Буклеты и памятки размещены в едином электронном сборнике для родителей и выложены на сайт ГБОУ СО «Верхнетагильский центр ППМСП», ознакомиться с материалами сборника можно перейдя по </a:t>
            </a:r>
            <a:r>
              <a:rPr lang="en-US" sz="1600" i="1" dirty="0">
                <a:solidFill>
                  <a:srgbClr val="002060"/>
                </a:solidFill>
              </a:rPr>
              <a:t>QR</a:t>
            </a:r>
            <a:r>
              <a:rPr lang="ru-RU" sz="1600" i="1" dirty="0">
                <a:solidFill>
                  <a:srgbClr val="002060"/>
                </a:solidFill>
              </a:rPr>
              <a:t>-коду, представленному ниже:</a:t>
            </a:r>
          </a:p>
          <a:p>
            <a:pPr>
              <a:lnSpc>
                <a:spcPts val="1800"/>
              </a:lnSpc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  <a:latin typeface="Open Sauce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519264" y="5242206"/>
            <a:ext cx="6245698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2400" b="1" dirty="0">
                <a:solidFill>
                  <a:schemeClr val="bg1"/>
                </a:solidFill>
                <a:latin typeface="Fredoka One Bold"/>
              </a:rPr>
              <a:t>Распространение памяток и буклетов</a:t>
            </a:r>
            <a:endParaRPr lang="en-US" sz="2400" dirty="0">
              <a:solidFill>
                <a:schemeClr val="bg1"/>
              </a:solidFill>
              <a:latin typeface="Fredoka One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248088" y="2034626"/>
            <a:ext cx="574212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ru-RU" sz="2000" dirty="0" smtClean="0">
                <a:solidFill>
                  <a:srgbClr val="002060"/>
                </a:solidFill>
                <a:latin typeface="Fredoka One Bold"/>
              </a:rPr>
              <a:t>один </a:t>
            </a:r>
            <a:r>
              <a:rPr lang="ru-RU" sz="2000" dirty="0">
                <a:solidFill>
                  <a:srgbClr val="002060"/>
                </a:solidFill>
                <a:latin typeface="Fredoka One Bold"/>
              </a:rPr>
              <a:t>раз в месяц проводятся </a:t>
            </a:r>
            <a:r>
              <a:rPr lang="ru-RU" sz="2000" dirty="0" err="1">
                <a:solidFill>
                  <a:srgbClr val="002060"/>
                </a:solidFill>
                <a:latin typeface="Fredoka One Bold"/>
              </a:rPr>
              <a:t>вебинары</a:t>
            </a:r>
            <a:r>
              <a:rPr lang="ru-RU" sz="2000" dirty="0">
                <a:solidFill>
                  <a:srgbClr val="002060"/>
                </a:solidFill>
                <a:latin typeface="Fredoka One Bold"/>
              </a:rPr>
              <a:t> на актуальные темы родительского воспитания,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208574" y="2767236"/>
            <a:ext cx="5552050" cy="1461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ru-RU" sz="1600" i="1" dirty="0">
                <a:solidFill>
                  <a:srgbClr val="002060"/>
                </a:solidFill>
              </a:rPr>
              <a:t>в </a:t>
            </a:r>
            <a:r>
              <a:rPr lang="ru-RU" sz="1600" i="1" dirty="0" err="1">
                <a:solidFill>
                  <a:srgbClr val="002060"/>
                </a:solidFill>
              </a:rPr>
              <a:t>вебинарах</a:t>
            </a:r>
            <a:r>
              <a:rPr lang="ru-RU" sz="1600" i="1" dirty="0">
                <a:solidFill>
                  <a:srgbClr val="002060"/>
                </a:solidFill>
              </a:rPr>
              <a:t> могут принимать участие как родители младших школьников с ОВЗ, так и другие категории родителей для повышения уровня родительской компетентности и успешного процесса воспитания собственных детей.</a:t>
            </a:r>
          </a:p>
          <a:p>
            <a:pPr>
              <a:lnSpc>
                <a:spcPts val="1753"/>
              </a:lnSpc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792072" y="1182169"/>
            <a:ext cx="519814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 b="1" dirty="0">
                <a:solidFill>
                  <a:schemeClr val="bg1"/>
                </a:solidFill>
                <a:latin typeface="Fredoka One Bold"/>
              </a:rPr>
              <a:t>Проведение просветительных </a:t>
            </a:r>
            <a:r>
              <a:rPr lang="ru-RU" sz="2400" b="1" dirty="0" err="1">
                <a:solidFill>
                  <a:schemeClr val="bg1"/>
                </a:solidFill>
                <a:latin typeface="Fredoka One Bold"/>
              </a:rPr>
              <a:t>вебинаров</a:t>
            </a:r>
            <a:r>
              <a:rPr lang="ru-RU" sz="2400" b="1" dirty="0">
                <a:solidFill>
                  <a:schemeClr val="bg1"/>
                </a:solidFill>
                <a:latin typeface="Fredoka One Bold"/>
              </a:rPr>
              <a:t> для родителей</a:t>
            </a:r>
            <a:endParaRPr lang="en-US" sz="2400" dirty="0">
              <a:solidFill>
                <a:schemeClr val="bg1"/>
              </a:solidFill>
              <a:latin typeface="Fredoka One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044618" y="6087873"/>
            <a:ext cx="6004038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ru-RU" sz="1600" i="1" dirty="0" smtClean="0">
                <a:solidFill>
                  <a:srgbClr val="002060"/>
                </a:solidFill>
              </a:rPr>
              <a:t>«</a:t>
            </a:r>
            <a:r>
              <a:rPr lang="ru-RU" sz="1600" i="1" dirty="0">
                <a:solidFill>
                  <a:srgbClr val="002060"/>
                </a:solidFill>
              </a:rPr>
              <a:t>Папка здоровья»: памятки по профилактике сезонных вирусных заболеваний, таких как: </a:t>
            </a:r>
            <a:r>
              <a:rPr lang="ru-RU" sz="1600" i="1" dirty="0" err="1">
                <a:solidFill>
                  <a:srgbClr val="002060"/>
                </a:solidFill>
              </a:rPr>
              <a:t>коронавирус</a:t>
            </a:r>
            <a:r>
              <a:rPr lang="ru-RU" sz="1600" i="1" dirty="0">
                <a:solidFill>
                  <a:srgbClr val="002060"/>
                </a:solidFill>
              </a:rPr>
              <a:t>, грипп, ОРВИ, </a:t>
            </a:r>
            <a:r>
              <a:rPr lang="ru-RU" sz="1600" i="1" dirty="0" err="1">
                <a:solidFill>
                  <a:srgbClr val="002060"/>
                </a:solidFill>
              </a:rPr>
              <a:t>энтеровирус</a:t>
            </a:r>
            <a:r>
              <a:rPr lang="ru-RU" sz="1600" i="1" dirty="0">
                <a:solidFill>
                  <a:srgbClr val="002060"/>
                </a:solidFill>
              </a:rPr>
              <a:t>; оказание первой медицинской помощи и т.д. </a:t>
            </a:r>
          </a:p>
          <a:p>
            <a:pPr lvl="0"/>
            <a:r>
              <a:rPr lang="ru-RU" sz="1600" i="1" dirty="0" smtClean="0">
                <a:solidFill>
                  <a:srgbClr val="002060"/>
                </a:solidFill>
              </a:rPr>
              <a:t>«</a:t>
            </a:r>
            <a:r>
              <a:rPr lang="ru-RU" sz="1600" i="1" dirty="0">
                <a:solidFill>
                  <a:srgbClr val="002060"/>
                </a:solidFill>
              </a:rPr>
              <a:t>Уголок гражданской защиты»: первые действия в случае ЧП (авария, пожар, стихийные бедствия, террор и т.д.).</a:t>
            </a:r>
          </a:p>
          <a:p>
            <a:pPr lvl="0"/>
            <a:r>
              <a:rPr lang="ru-RU" sz="1600" i="1" dirty="0">
                <a:solidFill>
                  <a:srgbClr val="002060"/>
                </a:solidFill>
              </a:rPr>
              <a:t>«Уголок ПДД»: маршруты движения от организации до города, правила ПДД для велосипедистов, правила ПДД для пассажиров легкового автомобиля и общественного транспорта.</a:t>
            </a:r>
          </a:p>
          <a:p>
            <a:pPr lvl="0"/>
            <a:r>
              <a:rPr lang="ru-RU" sz="1600" i="1" dirty="0">
                <a:solidFill>
                  <a:srgbClr val="002060"/>
                </a:solidFill>
              </a:rPr>
              <a:t>«Информация для родителей»: контактная информация, услуги предоставляемые организацией, специалисты, осуществляющие услуги, рекомендации при различных проблемах общественности и прочее.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019695" y="5242206"/>
            <a:ext cx="6183882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 b="1" dirty="0">
                <a:solidFill>
                  <a:schemeClr val="bg1"/>
                </a:solidFill>
                <a:latin typeface="Fredoka One Bold"/>
              </a:rPr>
              <a:t>Размещение информации на школьных стендах и на сайте учреждения</a:t>
            </a:r>
            <a:endParaRPr lang="en-US" sz="2400" dirty="0">
              <a:solidFill>
                <a:schemeClr val="bg1"/>
              </a:solidFill>
              <a:latin typeface="Fredoka One Bold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545646" y="-2789136"/>
            <a:ext cx="4637582" cy="411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95433" y="8740913"/>
            <a:ext cx="4637582" cy="41148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816550" y="777900"/>
            <a:ext cx="1831623" cy="178833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801693">
            <a:off x="589429" y="8259253"/>
            <a:ext cx="846720" cy="1562738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4378326" y="4963041"/>
            <a:ext cx="9502525" cy="328754"/>
            <a:chOff x="0" y="0"/>
            <a:chExt cx="12670033" cy="438339"/>
          </a:xfrm>
        </p:grpSpPr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0" y="182734"/>
              <a:ext cx="6221722" cy="255605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6448311" y="0"/>
              <a:ext cx="6221722" cy="255605"/>
            </a:xfrm>
            <a:prstGeom prst="rect">
              <a:avLst/>
            </a:prstGeom>
          </p:spPr>
        </p:pic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 l="12662"/>
          <a:stretch>
            <a:fillRect/>
          </a:stretch>
        </p:blipFill>
        <p:spPr>
          <a:xfrm rot="5504800">
            <a:off x="6885166" y="3850564"/>
            <a:ext cx="4075428" cy="19170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 l="51797"/>
          <a:stretch>
            <a:fillRect/>
          </a:stretch>
        </p:blipFill>
        <p:spPr>
          <a:xfrm rot="5504800">
            <a:off x="7786659" y="7119050"/>
            <a:ext cx="2249259" cy="191704"/>
          </a:xfrm>
          <a:prstGeom prst="rect">
            <a:avLst/>
          </a:prstGeom>
        </p:spPr>
      </p:pic>
      <p:pic>
        <p:nvPicPr>
          <p:cNvPr id="26" name="Рисунок 25" descr="http://qrcoder.ru/code/?https%3A%2F%2Fvt-ddsh.uralschool.ru%2Fupload%2Fscvt_ddsh_new%2Ffiles%2F56%2F96%2F56967a4a7f8ddf087fe403dd62a69fe0.pdf&amp;4&amp;0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5128" y="7577366"/>
            <a:ext cx="1607820" cy="1607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4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5143500"/>
            <a:ext cx="18297525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545646" y="-2789136"/>
            <a:ext cx="4637582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095433" y="8740913"/>
            <a:ext cx="4637582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801693">
            <a:off x="16317102" y="76123"/>
            <a:ext cx="1028921" cy="1899016"/>
          </a:xfrm>
          <a:prstGeom prst="rect">
            <a:avLst/>
          </a:prstGeom>
        </p:spPr>
      </p:pic>
      <p:grpSp>
        <p:nvGrpSpPr>
          <p:cNvPr id="48" name="Группа 47"/>
          <p:cNvGrpSpPr/>
          <p:nvPr/>
        </p:nvGrpSpPr>
        <p:grpSpPr>
          <a:xfrm>
            <a:off x="571440" y="1214407"/>
            <a:ext cx="4786346" cy="6036350"/>
            <a:chOff x="1981165" y="6751882"/>
            <a:chExt cx="2778055" cy="757405"/>
          </a:xfrm>
        </p:grpSpPr>
        <p:sp>
          <p:nvSpPr>
            <p:cNvPr id="9" name="TextBox 9"/>
            <p:cNvSpPr txBox="1"/>
            <p:nvPr/>
          </p:nvSpPr>
          <p:spPr>
            <a:xfrm>
              <a:off x="1981165" y="6751882"/>
              <a:ext cx="2778055" cy="47010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6">
                      <a:lumMod val="75000"/>
                    </a:schemeClr>
                  </a:solidFill>
                </a:rPr>
                <a:t>Родительские собрания</a:t>
              </a:r>
              <a:r>
                <a:rPr lang="ru-RU" sz="28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endParaRPr lang="ru-RU" sz="2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981165" y="6806440"/>
              <a:ext cx="2778055" cy="702847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marL="108000"/>
              <a:r>
                <a:rPr lang="ru-RU" sz="2800" dirty="0" smtClean="0">
                  <a:solidFill>
                    <a:srgbClr val="002060"/>
                  </a:solidFill>
                </a:rPr>
                <a:t>один раз в четверть проводятся классные родительские собрания и общешкольные родительские собрания, в ходе которых предоставляется слово специалистам для информирования родителей о современных тенденциях воспитания и обучения младших школьников, об </a:t>
              </a:r>
              <a:r>
                <a:rPr lang="ru-RU" sz="2800" dirty="0" err="1" smtClean="0">
                  <a:solidFill>
                    <a:srgbClr val="002060"/>
                  </a:solidFill>
                </a:rPr>
                <a:t>антитрендах</a:t>
              </a:r>
              <a:r>
                <a:rPr lang="ru-RU" sz="2800" dirty="0" smtClean="0">
                  <a:solidFill>
                    <a:srgbClr val="002060"/>
                  </a:solidFill>
                </a:rPr>
                <a:t> среди молодежи и о способах безопасной организации своего ребенка</a:t>
              </a:r>
              <a:r>
                <a:rPr lang="ru-RU" sz="1600" dirty="0" smtClean="0"/>
                <a:t>.</a:t>
              </a:r>
              <a:endParaRPr lang="ru-RU" sz="1600" dirty="0"/>
            </a:p>
          </p:txBody>
        </p:sp>
      </p:grpSp>
      <p:sp>
        <p:nvSpPr>
          <p:cNvPr id="4" name="AutoShape 4"/>
          <p:cNvSpPr/>
          <p:nvPr/>
        </p:nvSpPr>
        <p:spPr>
          <a:xfrm flipV="1">
            <a:off x="2760493" y="9009696"/>
            <a:ext cx="12888217" cy="62894"/>
          </a:xfrm>
          <a:prstGeom prst="line">
            <a:avLst/>
          </a:prstGeom>
          <a:ln w="142875" cap="flat">
            <a:solidFill>
              <a:srgbClr val="EE8A5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7" name="Group 17"/>
          <p:cNvGrpSpPr/>
          <p:nvPr/>
        </p:nvGrpSpPr>
        <p:grpSpPr>
          <a:xfrm>
            <a:off x="12215834" y="8072458"/>
            <a:ext cx="1971245" cy="1874475"/>
            <a:chOff x="0" y="0"/>
            <a:chExt cx="2628327" cy="2499300"/>
          </a:xfrm>
        </p:grpSpPr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628327" cy="2499300"/>
            </a:xfrm>
            <a:prstGeom prst="rect">
              <a:avLst/>
            </a:prstGeom>
          </p:spPr>
        </p:pic>
        <p:grpSp>
          <p:nvGrpSpPr>
            <p:cNvPr id="19" name="Group 19"/>
            <p:cNvGrpSpPr/>
            <p:nvPr/>
          </p:nvGrpSpPr>
          <p:grpSpPr>
            <a:xfrm>
              <a:off x="634680" y="476745"/>
              <a:ext cx="1457143" cy="1457143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AF4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1021929" y="733639"/>
              <a:ext cx="682646" cy="943354"/>
            </a:xfrm>
            <a:prstGeom prst="rect">
              <a:avLst/>
            </a:prstGeom>
          </p:spPr>
        </p:pic>
      </p:grpSp>
      <p:grpSp>
        <p:nvGrpSpPr>
          <p:cNvPr id="23" name="Group 23"/>
          <p:cNvGrpSpPr/>
          <p:nvPr/>
        </p:nvGrpSpPr>
        <p:grpSpPr>
          <a:xfrm>
            <a:off x="8342350" y="8143896"/>
            <a:ext cx="1971245" cy="1874475"/>
            <a:chOff x="0" y="0"/>
            <a:chExt cx="2628327" cy="2499300"/>
          </a:xfrm>
        </p:grpSpPr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628327" cy="2499300"/>
            </a:xfrm>
            <a:prstGeom prst="rect">
              <a:avLst/>
            </a:prstGeom>
          </p:spPr>
        </p:pic>
        <p:grpSp>
          <p:nvGrpSpPr>
            <p:cNvPr id="25" name="Group 25"/>
            <p:cNvGrpSpPr/>
            <p:nvPr/>
          </p:nvGrpSpPr>
          <p:grpSpPr>
            <a:xfrm>
              <a:off x="644403" y="476745"/>
              <a:ext cx="1457143" cy="1457143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AF4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870535" y="662696"/>
              <a:ext cx="1030238" cy="983409"/>
            </a:xfrm>
            <a:prstGeom prst="rect">
              <a:avLst/>
            </a:prstGeom>
          </p:spPr>
        </p:pic>
      </p:grpSp>
      <p:grpSp>
        <p:nvGrpSpPr>
          <p:cNvPr id="29" name="Group 29"/>
          <p:cNvGrpSpPr/>
          <p:nvPr/>
        </p:nvGrpSpPr>
        <p:grpSpPr>
          <a:xfrm>
            <a:off x="4429092" y="8001020"/>
            <a:ext cx="1971245" cy="1874475"/>
            <a:chOff x="0" y="0"/>
            <a:chExt cx="2628327" cy="2499300"/>
          </a:xfrm>
        </p:grpSpPr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628327" cy="2499300"/>
            </a:xfrm>
            <a:prstGeom prst="rect">
              <a:avLst/>
            </a:prstGeom>
          </p:spPr>
        </p:pic>
        <p:grpSp>
          <p:nvGrpSpPr>
            <p:cNvPr id="31" name="Group 31"/>
            <p:cNvGrpSpPr/>
            <p:nvPr/>
          </p:nvGrpSpPr>
          <p:grpSpPr>
            <a:xfrm>
              <a:off x="644403" y="476745"/>
              <a:ext cx="1457143" cy="1457143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AF4"/>
              </a:solidFill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1011210" y="710321"/>
              <a:ext cx="779965" cy="888159"/>
            </a:xfrm>
            <a:prstGeom prst="rect">
              <a:avLst/>
            </a:prstGeom>
          </p:spPr>
        </p:pic>
      </p:grpSp>
      <p:grpSp>
        <p:nvGrpSpPr>
          <p:cNvPr id="35" name="Group 35"/>
          <p:cNvGrpSpPr/>
          <p:nvPr/>
        </p:nvGrpSpPr>
        <p:grpSpPr>
          <a:xfrm>
            <a:off x="5857852" y="714344"/>
            <a:ext cx="5643602" cy="7072362"/>
            <a:chOff x="0" y="-9525"/>
            <a:chExt cx="3704073" cy="1644678"/>
          </a:xfrm>
        </p:grpSpPr>
        <p:sp>
          <p:nvSpPr>
            <p:cNvPr id="36" name="TextBox 36"/>
            <p:cNvSpPr txBox="1"/>
            <p:nvPr/>
          </p:nvSpPr>
          <p:spPr>
            <a:xfrm>
              <a:off x="0" y="-9525"/>
              <a:ext cx="3704073" cy="189904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sz="2800" b="1" dirty="0" smtClean="0">
                  <a:solidFill>
                    <a:srgbClr val="002060"/>
                  </a:solidFill>
                </a:rPr>
                <a:t>Проведение психолого-медико-педагогических консилиумов</a:t>
              </a:r>
              <a:r>
                <a:rPr lang="ru-RU" sz="2800" dirty="0" smtClean="0">
                  <a:solidFill>
                    <a:srgbClr val="002060"/>
                  </a:solidFill>
                </a:rPr>
                <a:t> – </a:t>
              </a:r>
              <a:endParaRPr lang="ru-RU" sz="2800" dirty="0">
                <a:solidFill>
                  <a:srgbClr val="002060"/>
                </a:solidFill>
              </a:endParaRP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210869"/>
              <a:ext cx="3704073" cy="1424284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marL="108000" lvl="0">
                <a:spcBef>
                  <a:spcPct val="0"/>
                </a:spcBef>
              </a:pPr>
              <a:r>
                <a:rPr lang="ru-RU" sz="2800" dirty="0" smtClean="0">
                  <a:solidFill>
                    <a:schemeClr val="accent6">
                      <a:lumMod val="75000"/>
                    </a:schemeClr>
                  </a:solidFill>
                </a:rPr>
                <a:t>консилиумы с участием специалистов, классных руководителей, медицинского персонала и родителей проводятся один раз в четверть в каникулярное время с целью создания оптимальных условий для каждого обучающегося учреждения в школьной и домашней среде, а также информирования родителей о динамике развития ребенка с рекомендаций родителям по дальнейшему сопровождению обучающего с ЗПР.</a:t>
              </a:r>
              <a:endParaRPr lang="en-US" sz="2800" u="none" dirty="0">
                <a:solidFill>
                  <a:schemeClr val="accent6">
                    <a:lumMod val="75000"/>
                  </a:schemeClr>
                </a:solidFill>
                <a:latin typeface="Fredoka One" charset="0"/>
              </a:endParaR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1858644" y="1214410"/>
            <a:ext cx="4071966" cy="5812043"/>
            <a:chOff x="-119486" y="-124061"/>
            <a:chExt cx="3704073" cy="1085610"/>
          </a:xfrm>
        </p:grpSpPr>
        <p:sp>
          <p:nvSpPr>
            <p:cNvPr id="39" name="TextBox 39"/>
            <p:cNvSpPr txBox="1"/>
            <p:nvPr/>
          </p:nvSpPr>
          <p:spPr>
            <a:xfrm>
              <a:off x="-119486" y="-124061"/>
              <a:ext cx="3704073" cy="24145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6">
                      <a:lumMod val="75000"/>
                    </a:schemeClr>
                  </a:solidFill>
                </a:rPr>
                <a:t>Выставки книг и пособий для родителей в библиотеке организации</a:t>
              </a:r>
              <a:r>
                <a:rPr lang="ru-RU" sz="28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endParaRPr lang="ru-RU" sz="2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-119486" y="142812"/>
              <a:ext cx="3704073" cy="818737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marL="108000" lvl="0">
                <a:spcBef>
                  <a:spcPct val="0"/>
                </a:spcBef>
              </a:pPr>
              <a:r>
                <a:rPr lang="ru-RU" sz="2800" dirty="0" smtClean="0">
                  <a:solidFill>
                    <a:srgbClr val="002060"/>
                  </a:solidFill>
                </a:rPr>
                <a:t>один раз в четверть организовываются выставки для родителей, обучающихся с ОВЗ с целью приобщения родителей к чтению литературы по успешному воспитанию, развитию и обучения своих детей.</a:t>
              </a:r>
              <a:endParaRPr lang="en-US" sz="2800" u="none" dirty="0">
                <a:solidFill>
                  <a:srgbClr val="002060"/>
                </a:solidFill>
                <a:latin typeface="Fredoka One" charset="0"/>
              </a:endParaRPr>
            </a:p>
          </p:txBody>
        </p:sp>
      </p:grpSp>
      <p:pic>
        <p:nvPicPr>
          <p:cNvPr id="44" name="Picture 4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841487" y="8460696"/>
            <a:ext cx="1330028" cy="1298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1628</Words>
  <Application>Microsoft Office PowerPoint</Application>
  <PresentationFormat>Произвольный</PresentationFormat>
  <Paragraphs>124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2" baseType="lpstr">
      <vt:lpstr>Arial</vt:lpstr>
      <vt:lpstr>Calibri</vt:lpstr>
      <vt:lpstr>Fredoka One Bold</vt:lpstr>
      <vt:lpstr>FrankRuehl</vt:lpstr>
      <vt:lpstr>One Stroke Script LET</vt:lpstr>
      <vt:lpstr>Fredoka One</vt:lpstr>
      <vt:lpstr>Open Sauce</vt:lpstr>
      <vt:lpstr>Wingdings</vt:lpstr>
      <vt:lpstr>Open Sans</vt:lpstr>
      <vt:lpstr>Times New Roman</vt:lpstr>
      <vt:lpstr>Cambria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Copia de Orange and blue Illustrative Scrapbook Lesson Roadmap Presentation</dc:title>
  <dc:creator>зам директора</dc:creator>
  <cp:lastModifiedBy>зам директора</cp:lastModifiedBy>
  <cp:revision>48</cp:revision>
  <dcterms:created xsi:type="dcterms:W3CDTF">2006-08-16T00:00:00Z</dcterms:created>
  <dcterms:modified xsi:type="dcterms:W3CDTF">2023-02-13T10:22:24Z</dcterms:modified>
  <dc:identifier>DAFQCS7MaBM</dc:identifier>
</cp:coreProperties>
</file>