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9" r:id="rId3"/>
    <p:sldId id="257" r:id="rId4"/>
    <p:sldId id="260" r:id="rId5"/>
    <p:sldId id="383" r:id="rId6"/>
    <p:sldId id="261" r:id="rId7"/>
    <p:sldId id="266" r:id="rId8"/>
    <p:sldId id="263" r:id="rId9"/>
    <p:sldId id="264" r:id="rId10"/>
    <p:sldId id="26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77" autoAdjust="0"/>
  </p:normalViewPr>
  <p:slideViewPr>
    <p:cSldViewPr snapToGrid="0">
      <p:cViewPr varScale="1">
        <p:scale>
          <a:sx n="103" d="100"/>
          <a:sy n="103" d="100"/>
        </p:scale>
        <p:origin x="-75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139B-03C3-4028-809D-3902353D47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82F25-42EC-4C19-A19B-A0843736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8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82F25-42EC-4C19-A19B-A084373661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7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5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1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3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8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5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09C9-20F4-4006-8A1D-63534C0399CF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39FC-1193-4BB7-85B0-749770149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https://www.rektor.ru/catalog/osnashchenie_detskogo_sada/stendy_dlya_detskogo_sada/informatsionnye_stendy/" TargetMode="External"/><Relationship Id="rId5" Type="http://schemas.openxmlformats.org/officeDocument/2006/relationships/image" Target="../media/image24.jpeg"/><Relationship Id="rId10" Type="http://schemas.openxmlformats.org/officeDocument/2006/relationships/hyperlink" Target="https://www.rektor.ru/catalog/kompyutery_pechatnaya_tekhnika_i_interaktivnoe_oborudovanie/interaktivnye_resheniya/interaktivnye_paneli_2/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A35C59A-03E1-AF05-0249-FED597A2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334" y="0"/>
            <a:ext cx="7925331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137" y="266917"/>
            <a:ext cx="1151852" cy="113780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CFFCC89-4197-E071-0E72-A6A221C5D913}"/>
              </a:ext>
            </a:extLst>
          </p:cNvPr>
          <p:cNvCxnSpPr/>
          <p:nvPr/>
        </p:nvCxnSpPr>
        <p:spPr>
          <a:xfrm>
            <a:off x="1131848" y="4900835"/>
            <a:ext cx="7418263" cy="0"/>
          </a:xfrm>
          <a:prstGeom prst="line">
            <a:avLst/>
          </a:prstGeom>
          <a:ln w="38100">
            <a:gradFill>
              <a:gsLst>
                <a:gs pos="0">
                  <a:srgbClr val="5DC3FC"/>
                </a:gs>
                <a:gs pos="100000">
                  <a:srgbClr val="206243"/>
                </a:gs>
              </a:gsLst>
              <a:lin ang="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8B2A96-29C4-7624-0544-27A0EC661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123" y="5028648"/>
            <a:ext cx="3173661" cy="242787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" y="266918"/>
            <a:ext cx="1193506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26F847F-68F5-81D6-5F8F-FFFBEB002144}"/>
              </a:ext>
            </a:extLst>
          </p:cNvPr>
          <p:cNvSpPr txBox="1">
            <a:spLocks/>
          </p:cNvSpPr>
          <p:nvPr/>
        </p:nvSpPr>
        <p:spPr>
          <a:xfrm>
            <a:off x="1099169" y="3448034"/>
            <a:ext cx="8078140" cy="775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адаптивная комната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средство подготовки несовершеннолетних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рождению ребенка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448014" y="422492"/>
            <a:ext cx="711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Ленинградское областное государственное бюджетное учреждение</a:t>
            </a:r>
          </a:p>
          <a:p>
            <a:pPr algn="ctr"/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 «Тихвинский комплексный центр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социального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обслуживания населения»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74913" y="5535613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336699"/>
                </a:solidFill>
              </a:rPr>
              <a:t>город Тихвин, 2022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6455" y="1779927"/>
            <a:ext cx="715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Комната-тренажёр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«Лучики солнышка»</a:t>
            </a:r>
            <a:endParaRPr lang="ru-RU" sz="3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0462EA7-05DB-641F-0D7F-4C213412F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107" y="124224"/>
            <a:ext cx="9862456" cy="10885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Мечты сбываются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A0F270-4172-44B3-9418-DBE85F3D9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92" y="2502693"/>
            <a:ext cx="4877808" cy="365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4943" y="1055777"/>
            <a:ext cx="11266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Ноутбук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принтер,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сканер, интерактивная  панель, музыкальная колонка,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фото и видео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камера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помогают нам в подготовке и проведении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занятий с беременными несовершеннолетними и молодыми мамами  </a:t>
            </a:r>
            <a:r>
              <a:rPr lang="ru-RU" dirty="0">
                <a:latin typeface="Arial" pitchFamily="34" charset="0"/>
                <a:cs typeface="Arial" pitchFamily="34" charset="0"/>
              </a:rPr>
              <a:t>с детьми, тренингов с педагогическим коллективом, семинаров, консультаций и мастер классов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родителями.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Desktop\Фото\IMG_20220507_113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5322" y="3218311"/>
            <a:ext cx="4398653" cy="247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132879"/>
            <a:ext cx="3418032" cy="242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9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AC59BE-653D-69DA-BA23-B76744AC5B83}"/>
              </a:ext>
            </a:extLst>
          </p:cNvPr>
          <p:cNvSpPr txBox="1"/>
          <p:nvPr/>
        </p:nvSpPr>
        <p:spPr>
          <a:xfrm>
            <a:off x="480291" y="568991"/>
            <a:ext cx="114438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 Основной идеей проекта является создание адаптивной комнаты как организованной особым образом среды, состоящей из множества различного рода стимуляторов, которые призваны воздействовать на различные человеческие органы и эмоциональную сферу. В рамках работы адаптивной комнаты будут проводиться: тематические беседы, лекции, телесно-ориентированная терапия, ролевые игры, голосовые упражнения, приемы дыхательной гимнастики, музыкотерапия, визуализация. Данные виды работы направлены на формирование  у несовершеннолетних мам с детьми осознанного восприятия материнства для профилактики отказов от новорожденных, с практической подготовкой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 самостоятельному уходу за ребенком в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дальнейшем.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User\Desktop\Маленькая Мама2022\Фото Нурм Анжелика с дочерью 2022\DSC_3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7" y="3975985"/>
            <a:ext cx="3392760" cy="226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26599" r="14314" b="14124"/>
          <a:stretch>
            <a:fillRect/>
          </a:stretch>
        </p:blipFill>
        <p:spPr bwMode="auto">
          <a:xfrm>
            <a:off x="480291" y="3679612"/>
            <a:ext cx="1867501" cy="2887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C:\Users\User\Desktop\Отчет по проекту ММ 2022\Тренинги для родителей инет\Занятия для родителей\Занятие для родителей октябрь 2018\Фото Занятия с родителями 26.10\SAM_5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59" y="3518392"/>
            <a:ext cx="3787196" cy="284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900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358" y="441768"/>
            <a:ext cx="6637939" cy="568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«Никому не отдам»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F5139F-A80D-4116-A7A1-493CCE824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35" y="1283258"/>
            <a:ext cx="1828210" cy="243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CCB7DA-3095-AD68-E078-939D0918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9E5751A-72CA-F22A-2AB6-30AD847F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537" y="441767"/>
            <a:ext cx="1151852" cy="1137805"/>
          </a:xfrm>
          <a:prstGeom prst="rect">
            <a:avLst/>
          </a:prstGeom>
        </p:spPr>
      </p:pic>
      <p:pic>
        <p:nvPicPr>
          <p:cNvPr id="16" name="Picture 3" descr="C:\Users\User\Desktop\Фото ММ\IMG-20220810-WA0011.jpg">
            <a:extLst>
              <a:ext uri="{FF2B5EF4-FFF2-40B4-BE49-F238E27FC236}">
                <a16:creationId xmlns="" xmlns:a16="http://schemas.microsoft.com/office/drawing/2014/main" id="{44F23857-48B5-8E1F-A3A1-14BCE201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114" y="927058"/>
            <a:ext cx="3264413" cy="2162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:\фото Ангелина\IMG_6394.JPG">
            <a:extLst>
              <a:ext uri="{FF2B5EF4-FFF2-40B4-BE49-F238E27FC236}">
                <a16:creationId xmlns="" xmlns:a16="http://schemas.microsoft.com/office/drawing/2014/main" id="{DEAEB07F-0E68-D722-C43B-812A03DF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21" y="2356086"/>
            <a:ext cx="4165600" cy="261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C:\Users\User\Desktop\Маленькая Мама2022\Фото Нурм Анжелика с дочерью 2022\DSC_34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520" y="4020409"/>
            <a:ext cx="2757809" cy="183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User\Desktop\Проект Моя мама - ребенок\Фото Моя мама ребенок\DbYSGHsK5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9" y="4155498"/>
            <a:ext cx="2193852" cy="230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7" y="1360713"/>
            <a:ext cx="11222182" cy="4898571"/>
          </a:xfrm>
        </p:spPr>
        <p:txBody>
          <a:bodyPr>
            <a:normAutofit fontScale="90000"/>
          </a:bodyPr>
          <a:lstStyle/>
          <a:p>
            <a:pPr lvl="0" defTabSz="1007943">
              <a:spcBef>
                <a:spcPts val="1102"/>
              </a:spcBef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осознанного восприятия материнства среди несовершеннолетних будущих мам  как мера профилактики отказов от новорожденных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Организация психолого-педагогического сопровождения несовершеннолетней беременной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направленного на развитие чувства материнства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психологическую подготовку к процессу рождения ребенка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Создание благоприятной эмоциональной обстановки в течение беременности и в послеродовой период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привитие навыков ухода за новорождёнными детьми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информирование о физиологических особенностях протекания беременности и внутриутробном развитии ребенка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Повышение психологической компетенции несовершеннолетних беременных и женщин с новорождёнными детьми для создания максимально благоприятных условий межличностных отношений «мама-ребенок».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462EA7-05DB-641F-0D7F-4C213412F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226506-FBEB-136F-BD23-694C79C8E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619" y="332823"/>
            <a:ext cx="1151852" cy="113780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" y="266919"/>
            <a:ext cx="949025" cy="98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2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066" y="488926"/>
            <a:ext cx="7186879" cy="5368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Адаптивная комната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298" y="1454398"/>
            <a:ext cx="98193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Адаптивная комната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была создана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 способ действия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технология и методика в рамках реализации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«Маленькая мама».</a:t>
            </a: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Целевая группа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несовершеннолетние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период беременности и после появления новорожденного, проживающих в асоциальных семьях и при наличии внутрисемейного конфликта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организаций для детей-сирот и детей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оставшихся без попечения родителей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период беременности и в течение первого года после рождения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 1 сентября 2021 года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2022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7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Финансирование: 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средства гранта на реализацию проекта;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привлеченные (благотворительные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спонсорские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59293F-6F38-0DF2-2BEC-A6C53601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B20DFBD-161C-7EB0-6D29-EA66AA22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028" y="623769"/>
            <a:ext cx="1151852" cy="113780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8" y="266919"/>
            <a:ext cx="949025" cy="98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7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462EA7-05DB-641F-0D7F-4C213412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462EA7-05DB-641F-0D7F-4C213412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568" y="0"/>
            <a:ext cx="16443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837" y="1487502"/>
            <a:ext cx="111298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омната-тренажер включает в себя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несколько зон,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которых имеет специфическое назначение и соответствующее оснащение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/>
          </a:p>
          <a:p>
            <a:pPr algn="just"/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   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Диагностическая зона (рабочая зона педагога-психолога):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рабочий стол,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компьютер, системный блок, МФУ принтер, ноутбук, магнитно-маркерный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 документация психолога, диагностический материал, компьютерные технологии,  картотека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данными о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несовершеннолетних, 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родителях как клиентах кабинета: закрытая картотека, содержащая данные и результаты обследований (недоступная посторонним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Консультативная зона и зона релаксации и снятия психоэмоционального напряжения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акустическая музыкальная колонка, мягкое кресло, световой стол для рисования песком, интерактивная панель «Тонкий корпус», интерактивная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воздушно - пузырьковая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трубка и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ерцающие волоконно-световые нити с неярким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освещением создают обстановку уюта, защищенности, располагают к расслаблению, успокоению, способствуют открытому, доверительному общению в условиях индивидуального, группового консультирования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  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игровой терапии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мягкое покрытие полов;  игрушки, поделочные материалы, карандаши, альбомы. Все это обеспечивает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совместную работу молодой мамы  с ребенком к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условиям работы в кабинете и способствует снятию напряженности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382" y="360218"/>
            <a:ext cx="83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Паспорт материально-технического оснащения комнаты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«Лучики солнышка»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" y="266919"/>
            <a:ext cx="715865" cy="7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266919"/>
            <a:ext cx="1152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2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333663"/>
            <a:ext cx="10047513" cy="580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адаптивной комнаты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4FA895-627F-25BB-0506-888C3C7F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8C78FE-FDB1-60BA-1C5B-2FC2CC623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6" t="11026" r="5699" b="10674"/>
          <a:stretch/>
        </p:blipFill>
        <p:spPr>
          <a:xfrm>
            <a:off x="5618402" y="2587816"/>
            <a:ext cx="1302566" cy="1296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C429C8-B92D-EA56-CFA0-467E8135F705}"/>
              </a:ext>
            </a:extLst>
          </p:cNvPr>
          <p:cNvSpPr txBox="1"/>
          <p:nvPr/>
        </p:nvSpPr>
        <p:spPr>
          <a:xfrm>
            <a:off x="451919" y="2137662"/>
            <a:ext cx="9015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400" b="0" i="0" dirty="0">
                <a:solidFill>
                  <a:srgbClr val="001B3B"/>
                </a:solidFill>
                <a:effectLst/>
                <a:latin typeface="Arial" pitchFamily="34" charset="0"/>
                <a:cs typeface="Arial" pitchFamily="34" charset="0"/>
              </a:rPr>
              <a:t>Оценка психологических факторов предрасположенности к </a:t>
            </a:r>
            <a:r>
              <a:rPr lang="ru-RU" sz="1400" b="0" i="0" dirty="0" err="1">
                <a:solidFill>
                  <a:srgbClr val="001B3B"/>
                </a:solidFill>
                <a:effectLst/>
                <a:latin typeface="Arial" pitchFamily="34" charset="0"/>
                <a:cs typeface="Arial" pitchFamily="34" charset="0"/>
              </a:rPr>
              <a:t>аддиктивному</a:t>
            </a:r>
            <a:r>
              <a:rPr lang="ru-RU" sz="1400" b="0" i="0" dirty="0">
                <a:solidFill>
                  <a:srgbClr val="001B3B"/>
                </a:solidFill>
                <a:effectLst/>
                <a:latin typeface="Arial" pitchFamily="34" charset="0"/>
                <a:cs typeface="Arial" pitchFamily="34" charset="0"/>
              </a:rPr>
              <a:t> поведению у </a:t>
            </a:r>
            <a:r>
              <a:rPr lang="ru-RU" sz="1400" b="0" i="0" dirty="0" smtClean="0">
                <a:solidFill>
                  <a:srgbClr val="001B3B"/>
                </a:solidFill>
                <a:effectLst/>
                <a:latin typeface="Arial" pitchFamily="34" charset="0"/>
                <a:cs typeface="Arial" pitchFamily="34" charset="0"/>
              </a:rPr>
              <a:t>подростков.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1B3B"/>
                </a:solidFill>
                <a:latin typeface="Arial" pitchFamily="34" charset="0"/>
                <a:cs typeface="Arial" pitchFamily="34" charset="0"/>
              </a:rPr>
              <a:t>Комплекс компьютерных психодиагностических и коррекционных методик «</a:t>
            </a:r>
            <a:r>
              <a:rPr lang="ru-RU" sz="1400" dirty="0" err="1" smtClean="0">
                <a:solidFill>
                  <a:srgbClr val="001B3B"/>
                </a:solidFill>
                <a:latin typeface="Arial" pitchFamily="34" charset="0"/>
                <a:cs typeface="Arial" pitchFamily="34" charset="0"/>
              </a:rPr>
              <a:t>Эффектон</a:t>
            </a:r>
            <a:r>
              <a:rPr lang="ru-RU" sz="1400" dirty="0" smtClean="0">
                <a:solidFill>
                  <a:srgbClr val="001B3B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5E49C64-8DCD-1A0C-66C7-6FF31C87B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79" y="1005687"/>
            <a:ext cx="1982855" cy="160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s://effecton.ru/theme/images/dis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02" y="4855761"/>
            <a:ext cx="2209878" cy="15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966" y="1487035"/>
            <a:ext cx="724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Перечень диагностических </a:t>
            </a:r>
            <a:r>
              <a:rPr lang="ru-RU" dirty="0" smtClean="0"/>
              <a:t>методик, применяемых </a:t>
            </a:r>
            <a:r>
              <a:rPr lang="ru-RU" dirty="0"/>
              <a:t>в практической </a:t>
            </a:r>
            <a:r>
              <a:rPr lang="ru-RU" dirty="0" smtClean="0"/>
              <a:t>работе  с несовершеннолетней беременной и юной мамой:  </a:t>
            </a:r>
            <a:endParaRPr lang="ru-RU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9133" y="2784110"/>
            <a:ext cx="6986831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1313" indent="-341313"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Диагностика степени ее готовности к материнству и родам.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Диагностика эмоционального состояния (цветовой тест </a:t>
            </a:r>
          </a:p>
          <a:p>
            <a:pPr marL="0" indent="0" algn="just">
              <a:buSzPts val="1000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    М. </a:t>
            </a:r>
            <a:r>
              <a:rPr lang="ru-RU" alt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Люшера</a:t>
            </a: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).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Генограмма</a:t>
            </a: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семьи.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Карта социальных связей.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Анкета «Жизненные планы».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Методика уровня готовности к самостоятельной жизни.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Проективная рисуночная методика на определение отношения к материнству и будущему ребенку (по Филипповой Г.Г.).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Опросник депрессии Бека.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Самооценка ситуативной и личностной тревожности Спилберга-Ханина.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Личностный опросник </a:t>
            </a:r>
            <a:r>
              <a:rPr lang="ru-RU" alt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Кеттелла</a:t>
            </a: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Тест-опросник «Сознательное </a:t>
            </a:r>
            <a:r>
              <a:rPr lang="ru-RU" alt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родительство</a:t>
            </a: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» (</a:t>
            </a:r>
            <a:r>
              <a:rPr lang="ru-RU" alt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Овчарова</a:t>
            </a:r>
            <a:r>
              <a:rPr lang="ru-RU" alt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Р.В.).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«Диагностика </a:t>
            </a:r>
            <a:r>
              <a:rPr 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сформированности</a:t>
            </a: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ответственного материнства»;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Рисуночный тест «Я и мой ребенок»;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Тест «Шкала депрессии В. </a:t>
            </a:r>
            <a:r>
              <a:rPr 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Зунге</a:t>
            </a: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» (Т.И. </a:t>
            </a:r>
            <a:r>
              <a:rPr lang="ru-RU" sz="1100" dirty="0" err="1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Балашовой</a:t>
            </a: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);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«Неоконченные предложения»;</a:t>
            </a:r>
          </a:p>
          <a:p>
            <a:pPr algn="just">
              <a:buSzPts val="1000"/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333F5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Проективная методика «Родительское сочинение»</a:t>
            </a:r>
            <a:endParaRPr lang="ru-RU" altLang="ru-RU" sz="1100" dirty="0">
              <a:solidFill>
                <a:srgbClr val="333F50"/>
              </a:solidFill>
              <a:latin typeface="Arial Black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966" y="1102244"/>
            <a:ext cx="331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Диагностическая зона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799" y="3148626"/>
            <a:ext cx="39722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Психологическая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несовершеннолетними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с целью определения психоэмоционального состояния, личностных особенностей, способов реагирования, жизненных ценностей и установок, отношение к материнству, степени готовности к взаимодействию с ребенком. необходимой информации об несовершеннолетней, ее ближайшем окружении, ситуации в семье. 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7924799" y="2790214"/>
            <a:ext cx="0" cy="31790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194" name="Picture 2" descr="C:\Users\User\Desktop\Оборудование\IMG_20220826_1232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2241" r="5373"/>
          <a:stretch/>
        </p:blipFill>
        <p:spPr bwMode="auto">
          <a:xfrm>
            <a:off x="6823787" y="2777985"/>
            <a:ext cx="1004493" cy="6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69" y="266918"/>
            <a:ext cx="5762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3" y="180363"/>
            <a:ext cx="715865" cy="7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7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728" y="350982"/>
            <a:ext cx="9905999" cy="5911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Обучение приемам </a:t>
            </a:r>
            <a:r>
              <a:rPr lang="ru-RU" sz="32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и релаксации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C:\Users\User\Desktop\Маленькая Мама2022\Фото Нурм Анжелика с дочерью 2022\DSC_3381.JPG">
            <a:extLst>
              <a:ext uri="{FF2B5EF4-FFF2-40B4-BE49-F238E27FC236}">
                <a16:creationId xmlns="" xmlns:a16="http://schemas.microsoft.com/office/drawing/2014/main" id="{A4D6167D-BAC9-C050-9E84-17E19074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99" y="1043986"/>
            <a:ext cx="3088179" cy="205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Сенсорная комната: что это и для чего нужно? - Азбука здоровь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5"/>
          <a:stretch/>
        </p:blipFill>
        <p:spPr bwMode="auto">
          <a:xfrm>
            <a:off x="8567113" y="3620654"/>
            <a:ext cx="2713134" cy="249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777674" y="1156923"/>
            <a:ext cx="606829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Рисование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песком является методом арт-терапии. Занятие с использованием светового стола для рисованием песком позволяет улучшить эмоциональный фон ребенка. Сам материал приятен на ощупь, работа с ним расслабляет, развивает моторику, креативное мышление,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сенсорику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Рисование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песком – это погружение в сказку, мир фантазий, причудливых образов, извилистых линий. </a:t>
            </a:r>
          </a:p>
        </p:txBody>
      </p:sp>
      <p:pic>
        <p:nvPicPr>
          <p:cNvPr id="2051" name="Picture 3" descr="C:\Users\User\Desktop\Маленькая Мама2022\Фото Нурм Анжелика с дочерью 2022\DSC_3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24293" y="1530631"/>
            <a:ext cx="2242246" cy="149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84099" y="3804705"/>
            <a:ext cx="778404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Интерактивная </a:t>
            </a:r>
            <a:r>
              <a:rPr lang="ru-RU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воздушно - пузырьковая трубка и мерцающие волоконно-световые нити с неярким освещением создают обстановку уюта,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релаксации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психоэмоциональной разгрузки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Все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оборудование подобрано таким образом, чтобы решать задачу восстановления после активных занятий, перехода от активности к успокоение, переключения между блоками занятий.</a:t>
            </a:r>
            <a:br>
              <a:rPr lang="ru-RU" sz="1500" dirty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  Работа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может проводиться в индивидуальной и групповой форме.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6" y="229973"/>
            <a:ext cx="599685" cy="6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792" y="368518"/>
            <a:ext cx="5762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2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065" y="335147"/>
            <a:ext cx="10003970" cy="77288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Оборудование адаптивной комнаты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263C77-27C4-16D6-291F-1EDD3FFE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1027" name="Picture 3" descr="C:\Users\User\Desktop\Оборудование\IMG_20220826_130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7620" b="4979"/>
          <a:stretch/>
        </p:blipFill>
        <p:spPr bwMode="auto">
          <a:xfrm>
            <a:off x="401769" y="1330693"/>
            <a:ext cx="2132503" cy="1562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ser\Desktop\Оборудование\IMG_20220826_1231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9111"/>
          <a:stretch/>
        </p:blipFill>
        <p:spPr bwMode="auto">
          <a:xfrm>
            <a:off x="2652576" y="1481247"/>
            <a:ext cx="1090671" cy="12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Оборудование\IMG_20220829_121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0741" r="6410"/>
          <a:stretch/>
        </p:blipFill>
        <p:spPr bwMode="auto">
          <a:xfrm>
            <a:off x="380426" y="3534856"/>
            <a:ext cx="3272766" cy="187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User\Desktop\Фото\IMG_20220507_122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0" y="3534856"/>
            <a:ext cx="3185955" cy="1974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9" y="350046"/>
            <a:ext cx="715865" cy="7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69" y="494977"/>
            <a:ext cx="5762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Дети работают с сенсорным экрано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0" y="1164840"/>
            <a:ext cx="2834370" cy="189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013200" y="1279687"/>
            <a:ext cx="4655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«УМНАЯ» ПАНЕЛЬ ПОЗВОЛЯЕТ СДЕЛАТЬ ЗАНЯТИЯ ЗАНИМАТЕЛЬНЫМИ, ПРИВЛЕЧЬ К ВЫПОЛНЕНИЮ ЗАДАНИЯ НЕСКОЛЬКО ДЕТЕЙ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4811" y="2236708"/>
            <a:ext cx="46895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Работа с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10"/>
              </a:rPr>
              <a:t>интерактивной панелью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предполагает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ее использование в качестве привычной доски, а также экрана для презентаций и демонстрации видео. Она легко превращается в географическую карту, химическую лабораторию, чертеж,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11"/>
              </a:rPr>
              <a:t>информационный стенд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и даже обучающую видеоигру.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Благодаря технологии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мультитач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управлять контентом на экране могут одновременно несколько пользователей с помощью стилуса или пальцев. То есть сразу несколько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мама с детьми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смогут рисовать, писать и редактировать информацию на экране.</a:t>
            </a:r>
          </a:p>
        </p:txBody>
      </p:sp>
    </p:spTree>
    <p:extLst>
      <p:ext uri="{BB962C8B-B14F-4D97-AF65-F5344CB8AC3E}">
        <p14:creationId xmlns:p14="http://schemas.microsoft.com/office/powerpoint/2010/main" val="36131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443675"/>
            <a:ext cx="7527637" cy="591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Занятия в адаптивной комнате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4AB5D9F-A28F-2E5A-8555-7FDDC762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" y="0"/>
            <a:ext cx="1339705" cy="130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User\Desktop\Фото\IMG-20220905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27489" r="5098"/>
          <a:stretch/>
        </p:blipFill>
        <p:spPr bwMode="auto">
          <a:xfrm>
            <a:off x="600362" y="1228581"/>
            <a:ext cx="2595420" cy="258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Дары Фребеля Коробка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14335" r="11840" b="12337"/>
          <a:stretch/>
        </p:blipFill>
        <p:spPr bwMode="auto">
          <a:xfrm>
            <a:off x="7307139" y="3758554"/>
            <a:ext cx="1577069" cy="1151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398982" y="1283877"/>
            <a:ext cx="83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Многофункциональный ландшафтный стол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Интошка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предназначен для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организации игровой деятельности детей и подходит для всех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возрастов.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3 дар Фребел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9898" r="16927" b="12234"/>
          <a:stretch/>
        </p:blipFill>
        <p:spPr bwMode="auto">
          <a:xfrm>
            <a:off x="5680447" y="3612792"/>
            <a:ext cx="1081009" cy="143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0361" y="4072023"/>
            <a:ext cx="9504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Игровой набор «Дары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Фребеля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Тактильные мячики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Куб из кубиков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Геометрические фигуры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Цветные фигуры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Разноцветные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текстильные мячики на веревочках могут использоваться для игр с младенческого возраста. Они очень необычные, рельефные, приятные на ощупь. Их можно катать, опускать и поднимать, покачивать. Ребенок узнает, что такое «вверх», «вниз», «вокруг», «прямо», «вправо», «влево». Он знакомится со свойствами шара: отсутствием углов, неустойчивостью.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3637" y="2100188"/>
            <a:ext cx="8488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Игровые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наборы, входящие в комплект, обеспечивают гармоничный подход 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dirty="0">
                <a:latin typeface="Arial" pitchFamily="34" charset="0"/>
                <a:cs typeface="Arial" pitchFamily="34" charset="0"/>
              </a:rPr>
              <a:t>-образовательному процессу: индивидуальная и совместная деятельность детей и взрослых способствует познавательному, речевому и социально-коммуникативному развитию детей. с детьми с особыми потребностями.</a:t>
            </a:r>
          </a:p>
        </p:txBody>
      </p:sp>
      <p:pic>
        <p:nvPicPr>
          <p:cNvPr id="15" name="Picture 7" descr="C:\Users\User\Desktop\DSC_33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10618" y="3387560"/>
            <a:ext cx="2041237" cy="30456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565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759</Words>
  <Application>Microsoft Office PowerPoint</Application>
  <PresentationFormat>Произвольный</PresentationFormat>
  <Paragraphs>83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«Никому не отдам»</vt:lpstr>
      <vt:lpstr>Формирование осознанного восприятия материнства среди несовершеннолетних будущих мам  как мера профилактики отказов от новорожденных  Задачи: 1. Организация психолого-педагогического сопровождения несовершеннолетней беременной, направленного на развитие чувства материнства, психологическую подготовку к процессу рождения ребенка;  2. Создание благоприятной эмоциональной обстановки в течение беременности и в послеродовой период, привитие навыков ухода за новорождёнными детьми, информирование о физиологических особенностях протекания беременности и внутриутробном развитии ребенка;  3. Повышение психологической компетенции несовершеннолетних беременных и женщин с новорождёнными детьми для создания максимально благоприятных условий межличностных отношений «мама-ребенок».  </vt:lpstr>
      <vt:lpstr>Адаптивная комната</vt:lpstr>
      <vt:lpstr>Презентация PowerPoint</vt:lpstr>
      <vt:lpstr>Оборудование адаптивной комнаты</vt:lpstr>
      <vt:lpstr>Обучение приемам саморегуляции и релаксации</vt:lpstr>
      <vt:lpstr>Оборудование адаптивной комнаты</vt:lpstr>
      <vt:lpstr>Занятия в адаптивной комнате</vt:lpstr>
      <vt:lpstr>Мечты сбываются</vt:lpstr>
      <vt:lpstr>Презентация PowerPoint</vt:lpstr>
    </vt:vector>
  </TitlesOfParts>
  <Company>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Пешков Роман Алексеевич</dc:creator>
  <cp:lastModifiedBy>User</cp:lastModifiedBy>
  <cp:revision>41</cp:revision>
  <dcterms:created xsi:type="dcterms:W3CDTF">2021-08-04T00:58:28Z</dcterms:created>
  <dcterms:modified xsi:type="dcterms:W3CDTF">2022-09-05T14:18:11Z</dcterms:modified>
</cp:coreProperties>
</file>