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63" r:id="rId2"/>
    <p:sldId id="259" r:id="rId3"/>
    <p:sldId id="260" r:id="rId4"/>
    <p:sldId id="261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FF"/>
    <a:srgbClr val="8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79DA-BB5F-45B8-8052-4230DE0EC29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B019-2DF2-4637-BD3F-10EC8FED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1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876" tIns="41939" rIns="83876" bIns="4193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51338"/>
            <a:ext cx="4735513" cy="35052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67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5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01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7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4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9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3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0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334B-807D-40CA-AEE4-410E802CB88A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832C0A-B305-43D6-BBA3-988CA9A8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2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420429" y="362325"/>
            <a:ext cx="7676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cs typeface="Times New Roman" pitchFamily="18" charset="0"/>
              </a:rPr>
              <a:t>Ленинградское областное государственное </a:t>
            </a:r>
            <a:r>
              <a:rPr lang="ru-RU" altLang="ru-RU" sz="1600" b="1" dirty="0" smtClean="0">
                <a:cs typeface="Times New Roman" pitchFamily="18" charset="0"/>
              </a:rPr>
              <a:t>бюджетное </a:t>
            </a:r>
            <a:r>
              <a:rPr lang="ru-RU" altLang="ru-RU" sz="1600" b="1" dirty="0"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altLang="ru-RU" sz="1600" b="1" dirty="0">
                <a:cs typeface="Times New Roman" pitchFamily="18" charset="0"/>
              </a:rPr>
              <a:t> «Тихвинский комплексный центр </a:t>
            </a:r>
          </a:p>
          <a:p>
            <a:pPr algn="ctr"/>
            <a:r>
              <a:rPr lang="ru-RU" altLang="ru-RU" sz="1600" b="1" dirty="0">
                <a:cs typeface="Times New Roman" pitchFamily="18" charset="0"/>
              </a:rPr>
              <a:t>социального обслуживания населения»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3" y="244431"/>
            <a:ext cx="1032206" cy="10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424" y="316192"/>
            <a:ext cx="934661" cy="923263"/>
          </a:xfrm>
          <a:prstGeom prst="rect">
            <a:avLst/>
          </a:prstGeom>
        </p:spPr>
      </p:pic>
      <p:pic>
        <p:nvPicPr>
          <p:cNvPr id="11" name="Picture 2" descr="Телефон доверия">
            <a:extLst>
              <a:ext uri="{FF2B5EF4-FFF2-40B4-BE49-F238E27FC236}">
                <a16:creationId xmlns:a16="http://schemas.microsoft.com/office/drawing/2014/main" xmlns="" id="{0FC1146E-8BFA-0B0E-EB4E-600E44C8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0" y="2258683"/>
            <a:ext cx="1171649" cy="8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1532" y="1871571"/>
            <a:ext cx="84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«ТЕЛЕФОН ДОВЕРИЯ» </a:t>
            </a:r>
            <a:endParaRPr lang="ru-RU" sz="4800" dirty="0">
              <a:solidFill>
                <a:srgbClr val="8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9472" y="2894120"/>
            <a:ext cx="7773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лужба экстренной анонимной психологической помощи населению по телефону.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Специалисты Детского телефона доверия МГППУ рассказали ТАСС о своей работе  | МГПП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32" y="3852097"/>
            <a:ext cx="3880738" cy="254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6880194" y="3734250"/>
            <a:ext cx="2949891" cy="1317143"/>
          </a:xfrm>
          <a:prstGeom prst="wedgeRoundRectCallout">
            <a:avLst>
              <a:gd name="adj1" fmla="val -61297"/>
              <a:gd name="adj2" fmla="val 32785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Если трудно – просто позвони!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8-800-2000-122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(звонок бесплатно)</a:t>
            </a:r>
          </a:p>
        </p:txBody>
      </p:sp>
    </p:spTree>
    <p:extLst>
      <p:ext uri="{BB962C8B-B14F-4D97-AF65-F5344CB8AC3E}">
        <p14:creationId xmlns:p14="http://schemas.microsoft.com/office/powerpoint/2010/main" val="8835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36" y="153331"/>
            <a:ext cx="9605639" cy="1054032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500" b="1" dirty="0">
                <a:solidFill>
                  <a:srgbClr val="063B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Чем Телефон доверия </a:t>
            </a:r>
            <a:r>
              <a:rPr lang="ru-RU" sz="3500" b="1" dirty="0" smtClean="0">
                <a:solidFill>
                  <a:srgbClr val="063B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063B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063B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может </a:t>
            </a:r>
            <a:r>
              <a:rPr lang="ru-RU" sz="3500" b="1" dirty="0">
                <a:solidFill>
                  <a:srgbClr val="063B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вам помочь?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35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585998" y="1627383"/>
            <a:ext cx="10324658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ыговориться</a:t>
            </a: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, разобраться, 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снять напряжение.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endParaRPr lang="ru-RU" sz="2000" b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олучить </a:t>
            </a: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психологическую 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консультацию.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endParaRPr lang="ru-RU" sz="2000" b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олучить </a:t>
            </a: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информацию по волнующим 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вас вопросам.</a:t>
            </a:r>
            <a:endParaRPr lang="ru-RU" sz="2400" b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endParaRPr lang="ru-RU" sz="2400" b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ередать </a:t>
            </a: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сведения специалисту </a:t>
            </a:r>
            <a:endParaRPr lang="ru-RU" sz="2400" b="1" dirty="0" smtClean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                                     (</a:t>
            </a: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о факте жестокого обращения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endParaRPr lang="ru-RU" sz="2000" dirty="0">
              <a:latin typeface="Verdana" pitchFamily="34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Детский </a:t>
            </a: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телефон доверия </a:t>
            </a:r>
            <a:endParaRPr lang="ru-RU" sz="3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3000" b="1" dirty="0" smtClean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часто </a:t>
            </a:r>
            <a:r>
              <a:rPr lang="ru-RU" sz="3000" b="1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используется для консультирования по сложным темам, обсуждение которых в личной беседе могло бы быть затруднительным: межличностные отношения, употребление наркотиков, преступления и др. </a:t>
            </a:r>
            <a:endParaRPr lang="ru-RU" sz="30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5" y="231395"/>
            <a:ext cx="1032206" cy="10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424" y="303155"/>
            <a:ext cx="934661" cy="923263"/>
          </a:xfrm>
          <a:prstGeom prst="rect">
            <a:avLst/>
          </a:prstGeom>
        </p:spPr>
      </p:pic>
      <p:pic>
        <p:nvPicPr>
          <p:cNvPr id="2052" name="Picture 4" descr="Для меня, конечно, это очень непривычно, потому что в русских школах дети м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0" y="3764130"/>
            <a:ext cx="1263024" cy="9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56" y="204710"/>
            <a:ext cx="7910002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63B90"/>
                </a:solidFill>
                <a:latin typeface="Arial Black" pitchFamily="34" charset="0"/>
              </a:rPr>
              <a:t>Принципы работы службы </a:t>
            </a:r>
            <a:br>
              <a:rPr lang="ru-RU" sz="3200" b="1" dirty="0">
                <a:solidFill>
                  <a:srgbClr val="063B9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63B90"/>
                </a:solidFill>
                <a:latin typeface="Arial Black" pitchFamily="34" charset="0"/>
              </a:rPr>
              <a:t>«Телефон доверия»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94755" y="1347927"/>
            <a:ext cx="5133513" cy="216693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Доступность</a:t>
            </a:r>
          </a:p>
          <a:p>
            <a:pPr eaLnBrk="1" hangingPunct="1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Анонимность</a:t>
            </a:r>
          </a:p>
          <a:p>
            <a:pPr eaLnBrk="1" hangingPunct="1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Доверительность </a:t>
            </a:r>
          </a:p>
          <a:p>
            <a:pPr eaLnBrk="1" hangingPunct="1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Конфиденциальность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0240" y="3536272"/>
            <a:ext cx="10095108" cy="2743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Arial Black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Каждый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позвонивший </a:t>
            </a:r>
            <a:r>
              <a:rPr lang="ru-RU" sz="2400" b="1" dirty="0">
                <a:solidFill>
                  <a:srgbClr val="800000"/>
                </a:solidFill>
                <a:latin typeface="Arial Black" pitchFamily="34" charset="0"/>
              </a:rPr>
              <a:t>вправе не называть своего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800000"/>
                </a:solidFill>
                <a:latin typeface="Arial Black" pitchFamily="34" charset="0"/>
              </a:rPr>
              <a:t>имени и фамилии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 или может выбрать себе 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псевдоним.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также может быть  уверен, что разговор останется  строго между ним и специалистом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Поэтому собеседнику можно довериться полностью,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это, в свою очередь, делает консультацию более  эффективной и позволяет найти  лучшее решение проблемы.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5" y="243052"/>
            <a:ext cx="819140" cy="84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3" y="204710"/>
            <a:ext cx="934661" cy="923263"/>
          </a:xfrm>
          <a:prstGeom prst="rect">
            <a:avLst/>
          </a:prstGeom>
        </p:spPr>
      </p:pic>
      <p:sp>
        <p:nvSpPr>
          <p:cNvPr id="10" name="AutoShape 4" descr="Партнёры проекта «Помощь рядом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Партнёры проекта «Помощь рядом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71" y="1287261"/>
            <a:ext cx="3513642" cy="206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529" y="342906"/>
            <a:ext cx="8052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Ленинградское областное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государственное бюджетное </a:t>
            </a:r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«Тихвинский комплексный центр 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социального обслуживания населения»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4" y="199452"/>
            <a:ext cx="915315" cy="9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8542" y="1917578"/>
            <a:ext cx="5797119" cy="218521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/>
              <a:t> 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Отделение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работает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круглосуточном режиме </a:t>
            </a:r>
            <a:endParaRPr lang="ru-RU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без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праздничных и выходных дней.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Наш адрес: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  </a:t>
            </a:r>
            <a:endParaRPr lang="ru-RU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ЛОГБУ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"Тихвинский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КЦСОН«, город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 Тихвин, 6 микрорайон, </a:t>
            </a:r>
            <a:endParaRPr lang="ru-RU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дом 11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, кабинет №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123.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Т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елефон: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8 (81367)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52-585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Круглосуточный </a:t>
            </a:r>
            <a:r>
              <a:rPr lang="ru-RU" sz="1200" b="1" dirty="0">
                <a:solidFill>
                  <a:srgbClr val="0070C0"/>
                </a:solidFill>
                <a:latin typeface="Arial Black" pitchFamily="34" charset="0"/>
              </a:rPr>
              <a:t>телефон 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«Горячей линии»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Arial Black" pitchFamily="34" charset="0"/>
              </a:rPr>
              <a:t>ЛОГБУ «Тихвинский КЦСОН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Black" pitchFamily="34" charset="0"/>
              </a:rPr>
              <a:t>+7 981 215 40 90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Приемные дни: понедельник - пятница с 8.00 до 17.00 часов, обеденный перерыв с 13.00 до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14.00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872" y="1170271"/>
            <a:ext cx="8713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Кризисное отделение для женщин и женщин с детьми, находящихся в трудной жизненной ситуации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55107" y="2032985"/>
            <a:ext cx="5073589" cy="1455939"/>
          </a:xfrm>
          <a:prstGeom prst="homePlate">
            <a:avLst/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Black" pitchFamily="34" charset="0"/>
              </a:rPr>
              <a:t>Помощь здесь!</a:t>
            </a:r>
            <a:endParaRPr lang="ru-RU" sz="1400" dirty="0">
              <a:latin typeface="Arial Black" pitchFamily="34" charset="0"/>
            </a:endParaRPr>
          </a:p>
          <a:p>
            <a:pPr algn="ctr"/>
            <a:r>
              <a:rPr lang="ru-RU" sz="1100" b="1" dirty="0">
                <a:latin typeface="Arial Black" pitchFamily="34" charset="0"/>
              </a:rPr>
              <a:t>Если Вы подверглись </a:t>
            </a:r>
            <a:r>
              <a:rPr lang="ru-RU" sz="1100" b="1" dirty="0" smtClean="0">
                <a:latin typeface="Arial Black" pitchFamily="34" charset="0"/>
              </a:rPr>
              <a:t>насилию</a:t>
            </a:r>
            <a:r>
              <a:rPr lang="ru-RU" sz="1100" dirty="0" smtClean="0">
                <a:latin typeface="Arial Black" pitchFamily="34" charset="0"/>
              </a:rPr>
              <a:t> </a:t>
            </a:r>
            <a:r>
              <a:rPr lang="ru-RU" sz="1100" b="1" dirty="0" smtClean="0">
                <a:latin typeface="Arial Black" pitchFamily="34" charset="0"/>
              </a:rPr>
              <a:t>находитесь в конфликте </a:t>
            </a:r>
            <a:r>
              <a:rPr lang="ru-RU" sz="1100" b="1" dirty="0">
                <a:latin typeface="Arial Black" pitchFamily="34" charset="0"/>
              </a:rPr>
              <a:t>с </a:t>
            </a:r>
            <a:r>
              <a:rPr lang="ru-RU" sz="1100" b="1" dirty="0" smtClean="0">
                <a:latin typeface="Arial Black" pitchFamily="34" charset="0"/>
              </a:rPr>
              <a:t>семьей</a:t>
            </a:r>
            <a:r>
              <a:rPr lang="ru-RU" sz="1100" dirty="0" smtClean="0">
                <a:latin typeface="Arial Black" pitchFamily="34" charset="0"/>
              </a:rPr>
              <a:t> </a:t>
            </a:r>
            <a:r>
              <a:rPr lang="ru-RU" sz="1100" b="1" dirty="0" smtClean="0">
                <a:latin typeface="Arial Black" pitchFamily="34" charset="0"/>
              </a:rPr>
              <a:t>потеряли </a:t>
            </a:r>
            <a:r>
              <a:rPr lang="ru-RU" sz="1100" b="1" dirty="0">
                <a:latin typeface="Arial Black" pitchFamily="34" charset="0"/>
              </a:rPr>
              <a:t>работу и жилье</a:t>
            </a:r>
            <a:endParaRPr lang="ru-RU" sz="1100" dirty="0">
              <a:latin typeface="Arial Black" pitchFamily="34" charset="0"/>
            </a:endParaRPr>
          </a:p>
          <a:p>
            <a:pPr algn="ctr"/>
            <a:r>
              <a:rPr lang="ru-RU" sz="1600" b="1" dirty="0">
                <a:latin typeface="Arial Black" pitchFamily="34" charset="0"/>
              </a:rPr>
              <a:t>НЕ ОТЧАИВАЙТЕСЬ!</a:t>
            </a:r>
            <a:endParaRPr lang="ru-RU" sz="1600" dirty="0">
              <a:latin typeface="Arial Black" pitchFamily="34" charset="0"/>
            </a:endParaRPr>
          </a:p>
          <a:p>
            <a:pPr algn="ctr"/>
            <a:endParaRPr lang="ru-RU" sz="1100" b="1" dirty="0" smtClean="0">
              <a:latin typeface="Arial Black" pitchFamily="34" charset="0"/>
            </a:endParaRPr>
          </a:p>
          <a:p>
            <a:r>
              <a:rPr lang="ru-RU" sz="1100" b="1" dirty="0" smtClean="0">
                <a:latin typeface="Arial Black" pitchFamily="34" charset="0"/>
              </a:rPr>
              <a:t>в </a:t>
            </a:r>
            <a:r>
              <a:rPr lang="ru-RU" sz="1100" b="1" dirty="0">
                <a:latin typeface="Arial Black" pitchFamily="34" charset="0"/>
              </a:rPr>
              <a:t>кризисном отделении Вы найдете убежище </a:t>
            </a:r>
            <a:endParaRPr lang="ru-RU" sz="1100" b="1" dirty="0" smtClean="0">
              <a:latin typeface="Arial Black" pitchFamily="34" charset="0"/>
            </a:endParaRPr>
          </a:p>
          <a:p>
            <a:pPr algn="ctr"/>
            <a:r>
              <a:rPr lang="ru-RU" sz="1100" b="1" dirty="0">
                <a:latin typeface="Arial Black" pitchFamily="34" charset="0"/>
              </a:rPr>
              <a:t> </a:t>
            </a:r>
            <a:r>
              <a:rPr lang="ru-RU" sz="1100" b="1" dirty="0" smtClean="0">
                <a:latin typeface="Arial Black" pitchFamily="34" charset="0"/>
              </a:rPr>
              <a:t>                                                                    и помощь</a:t>
            </a:r>
            <a:r>
              <a:rPr lang="ru-RU" sz="1100" dirty="0" smtClean="0">
                <a:latin typeface="Arial Black" pitchFamily="34" charset="0"/>
              </a:rPr>
              <a:t>!</a:t>
            </a:r>
            <a:endParaRPr lang="ru-RU" sz="1100" dirty="0">
              <a:latin typeface="Arial Black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1559" y="3122464"/>
            <a:ext cx="572608" cy="493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Пятиугольник 12"/>
          <p:cNvSpPr/>
          <p:nvPr/>
        </p:nvSpPr>
        <p:spPr>
          <a:xfrm>
            <a:off x="399118" y="4847208"/>
            <a:ext cx="4814603" cy="1109708"/>
          </a:xfrm>
          <a:prstGeom prst="homePlate">
            <a:avLst/>
          </a:prstGeom>
          <a:solidFill>
            <a:srgbClr val="3366C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Оказание комплексной помощи несовершеннолетним беременным и юным матерям с детьми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8543" y="4314548"/>
            <a:ext cx="61167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И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нформация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для несовершеннолетних беременных и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матерей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b="1" u="sng" dirty="0">
                <a:solidFill>
                  <a:srgbClr val="0070C0"/>
                </a:solidFill>
                <a:latin typeface="Arial Black" pitchFamily="34" charset="0"/>
              </a:rPr>
              <a:t>Стационарное отделение</a:t>
            </a:r>
            <a:r>
              <a:rPr lang="ru-RU" sz="1200" b="1" u="sng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расположено в кризисном отделении для женщин по адресу: 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Тихвин, 6 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микрорайон, дом 11, контактный номер 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8-81367-52585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200" b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b="1" u="sng" dirty="0" smtClean="0">
                <a:solidFill>
                  <a:srgbClr val="0070C0"/>
                </a:solidFill>
                <a:latin typeface="Arial Black" pitchFamily="34" charset="0"/>
              </a:rPr>
              <a:t>Полустационарное</a:t>
            </a:r>
            <a:r>
              <a:rPr lang="ru-RU" sz="1200" b="1" u="sng" dirty="0">
                <a:solidFill>
                  <a:srgbClr val="0070C0"/>
                </a:solidFill>
                <a:latin typeface="Arial Black" pitchFamily="34" charset="0"/>
              </a:rPr>
              <a:t> отделение</a:t>
            </a:r>
            <a:endParaRPr lang="ru-RU" sz="12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находится по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адресу: г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. Тихвин, 1 микрорайон, дом 38, контактные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номера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8-81367-71940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, 71405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400" b="1" u="sng" dirty="0">
                <a:solidFill>
                  <a:srgbClr val="0070C0"/>
                </a:solidFill>
                <a:latin typeface="Arial Black" pitchFamily="34" charset="0"/>
              </a:rPr>
              <a:t>Круглосуточный телефон горячей линии</a:t>
            </a:r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itchFamily="34" charset="0"/>
              </a:rPr>
              <a:t>+7-981-215-40-90</a:t>
            </a:r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s://i.pinimg.com/originals/19/50/14/1950142aab38f49c94aa8d1ae8746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24" y="3616117"/>
            <a:ext cx="1111219" cy="11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скусство руки вычерченное красивой женщины с ребенком на руках. Модная  женщина в юбке Иллюстрация штока - иллюстрации насчитывающей родительство,  длиной: 1795068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2" y="3582021"/>
            <a:ext cx="895470" cy="11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Фото и Картинка «Нужна помощь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06" y="3784859"/>
            <a:ext cx="1188097" cy="78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41C1AE8-BFED-5A0B-F4FB-2DE7815F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9" y="204329"/>
            <a:ext cx="9064101" cy="64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6" y="204330"/>
            <a:ext cx="721415" cy="74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3687BBE5-4B84-6621-C18B-6A626D8D4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C9D1EFA5-5F09-9BC8-1D66-286450DF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50" y="924566"/>
            <a:ext cx="7840114" cy="47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50" y="340930"/>
            <a:ext cx="819140" cy="84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195" y="302588"/>
            <a:ext cx="934661" cy="923263"/>
          </a:xfrm>
          <a:prstGeom prst="rect">
            <a:avLst/>
          </a:prstGeom>
        </p:spPr>
      </p:pic>
      <p:sp>
        <p:nvSpPr>
          <p:cNvPr id="2" name="AutoShape 2" descr="Партнёры проекта «Помощь рядом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233</Words>
  <Application>Microsoft Office PowerPoint</Application>
  <PresentationFormat>Произвольный</PresentationFormat>
  <Paragraphs>62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PowerPoint</vt:lpstr>
      <vt:lpstr>Чем Телефон доверия  может вам помочь? </vt:lpstr>
      <vt:lpstr>Принципы работы службы  «Телефон доверия»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User</cp:lastModifiedBy>
  <cp:revision>14</cp:revision>
  <dcterms:created xsi:type="dcterms:W3CDTF">2022-09-05T21:43:58Z</dcterms:created>
  <dcterms:modified xsi:type="dcterms:W3CDTF">2022-09-07T10:03:10Z</dcterms:modified>
</cp:coreProperties>
</file>