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65" r:id="rId2"/>
    <p:sldId id="266" r:id="rId3"/>
    <p:sldId id="267" r:id="rId4"/>
    <p:sldId id="268" r:id="rId5"/>
    <p:sldId id="270" r:id="rId6"/>
    <p:sldId id="271" r:id="rId7"/>
    <p:sldId id="272" r:id="rId8"/>
    <p:sldId id="273" r:id="rId9"/>
    <p:sldId id="274" r:id="rId10"/>
    <p:sldId id="275" r:id="rId11"/>
  </p:sldIdLst>
  <p:sldSz cx="9906000" cy="6858000" type="A4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C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13" d="100"/>
          <a:sy n="113" d="100"/>
        </p:scale>
        <p:origin x="1284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4C9ABE8-1CF2-4D94-8BE8-180A87DFC129}" type="doc">
      <dgm:prSet loTypeId="urn:microsoft.com/office/officeart/2005/8/layout/gear1" loCatId="process" qsTypeId="urn:microsoft.com/office/officeart/2005/8/quickstyle/simple1" qsCatId="simple" csTypeId="urn:microsoft.com/office/officeart/2005/8/colors/accent1_2" csCatId="accent1" phldr="1"/>
      <dgm:spPr/>
    </dgm:pt>
    <dgm:pt modelId="{AF469819-647D-45D8-B0C6-8B0F4DB27EB1}">
      <dgm:prSet phldrT="[Текст]"/>
      <dgm:spPr/>
      <dgm:t>
        <a:bodyPr/>
        <a:lstStyle/>
        <a:p>
          <a:r>
            <a:rPr lang="ru-RU" dirty="0"/>
            <a:t>Инновации</a:t>
          </a:r>
        </a:p>
        <a:p>
          <a:r>
            <a:rPr lang="ru-RU" dirty="0"/>
            <a:t>Развитие инженерного мышления дошкольников</a:t>
          </a:r>
        </a:p>
      </dgm:t>
    </dgm:pt>
    <dgm:pt modelId="{72DE0238-BDC7-4CB5-9DA8-0D3CD81A7BE5}" type="parTrans" cxnId="{3367C798-BA9E-48DA-8148-2466CCF5953D}">
      <dgm:prSet/>
      <dgm:spPr/>
      <dgm:t>
        <a:bodyPr/>
        <a:lstStyle/>
        <a:p>
          <a:endParaRPr lang="ru-RU"/>
        </a:p>
      </dgm:t>
    </dgm:pt>
    <dgm:pt modelId="{325DC009-A468-4EE4-891E-ABD591942767}" type="sibTrans" cxnId="{3367C798-BA9E-48DA-8148-2466CCF5953D}">
      <dgm:prSet/>
      <dgm:spPr/>
      <dgm:t>
        <a:bodyPr/>
        <a:lstStyle/>
        <a:p>
          <a:endParaRPr lang="ru-RU"/>
        </a:p>
      </dgm:t>
    </dgm:pt>
    <dgm:pt modelId="{6F34B1C8-2AB0-4975-B65F-4AA1E2E3B9B1}">
      <dgm:prSet phldrT="[Текст]"/>
      <dgm:spPr/>
      <dgm:t>
        <a:bodyPr/>
        <a:lstStyle/>
        <a:p>
          <a:r>
            <a:rPr lang="ru-RU" dirty="0"/>
            <a:t>Студия «</a:t>
          </a:r>
          <a:r>
            <a:rPr lang="ru-RU" dirty="0" err="1"/>
            <a:t>ЛегоМир</a:t>
          </a:r>
          <a:r>
            <a:rPr lang="ru-RU" dirty="0"/>
            <a:t>»</a:t>
          </a:r>
        </a:p>
      </dgm:t>
    </dgm:pt>
    <dgm:pt modelId="{A581E52E-D2E2-48ED-B6F4-A75F3A0907D5}" type="parTrans" cxnId="{E622E5CB-C58B-4B34-A9C8-A06D7FB0E6C3}">
      <dgm:prSet/>
      <dgm:spPr/>
      <dgm:t>
        <a:bodyPr/>
        <a:lstStyle/>
        <a:p>
          <a:endParaRPr lang="ru-RU"/>
        </a:p>
      </dgm:t>
    </dgm:pt>
    <dgm:pt modelId="{C0C037A7-2CC2-4595-A71F-0BB265C696B2}" type="sibTrans" cxnId="{E622E5CB-C58B-4B34-A9C8-A06D7FB0E6C3}">
      <dgm:prSet/>
      <dgm:spPr/>
      <dgm:t>
        <a:bodyPr/>
        <a:lstStyle/>
        <a:p>
          <a:endParaRPr lang="ru-RU"/>
        </a:p>
      </dgm:t>
    </dgm:pt>
    <dgm:pt modelId="{F2A34BD0-7BB3-416D-94D7-76749A7EDABE}">
      <dgm:prSet phldrT="[Текст]"/>
      <dgm:spPr/>
      <dgm:t>
        <a:bodyPr/>
        <a:lstStyle/>
        <a:p>
          <a:r>
            <a:rPr lang="ru-RU" dirty="0"/>
            <a:t>Проект</a:t>
          </a:r>
        </a:p>
      </dgm:t>
    </dgm:pt>
    <dgm:pt modelId="{6340543C-B2BF-4502-805D-28EC1D1DAF22}" type="parTrans" cxnId="{367ABEB4-41FB-4C66-A920-33C37D83557A}">
      <dgm:prSet/>
      <dgm:spPr/>
      <dgm:t>
        <a:bodyPr/>
        <a:lstStyle/>
        <a:p>
          <a:endParaRPr lang="ru-RU"/>
        </a:p>
      </dgm:t>
    </dgm:pt>
    <dgm:pt modelId="{F453C2F1-A2E8-47C7-B5D5-B1B8FF5E17C0}" type="sibTrans" cxnId="{367ABEB4-41FB-4C66-A920-33C37D83557A}">
      <dgm:prSet/>
      <dgm:spPr/>
      <dgm:t>
        <a:bodyPr/>
        <a:lstStyle/>
        <a:p>
          <a:endParaRPr lang="ru-RU"/>
        </a:p>
      </dgm:t>
    </dgm:pt>
    <dgm:pt modelId="{A4F90EFC-C0CA-4554-BCA3-B9B01F7DC49E}" type="pres">
      <dgm:prSet presAssocID="{64C9ABE8-1CF2-4D94-8BE8-180A87DFC129}" presName="composite" presStyleCnt="0">
        <dgm:presLayoutVars>
          <dgm:chMax val="3"/>
          <dgm:animLvl val="lvl"/>
          <dgm:resizeHandles val="exact"/>
        </dgm:presLayoutVars>
      </dgm:prSet>
      <dgm:spPr/>
    </dgm:pt>
    <dgm:pt modelId="{2F37C44A-DE3B-491D-9401-8AE19A816E21}" type="pres">
      <dgm:prSet presAssocID="{AF469819-647D-45D8-B0C6-8B0F4DB27EB1}" presName="gear1" presStyleLbl="node1" presStyleIdx="0" presStyleCnt="3">
        <dgm:presLayoutVars>
          <dgm:chMax val="1"/>
          <dgm:bulletEnabled val="1"/>
        </dgm:presLayoutVars>
      </dgm:prSet>
      <dgm:spPr/>
    </dgm:pt>
    <dgm:pt modelId="{7F8D56D4-0A1F-4B24-A96B-156EB25E9D94}" type="pres">
      <dgm:prSet presAssocID="{AF469819-647D-45D8-B0C6-8B0F4DB27EB1}" presName="gear1srcNode" presStyleLbl="node1" presStyleIdx="0" presStyleCnt="3"/>
      <dgm:spPr/>
    </dgm:pt>
    <dgm:pt modelId="{84D84FEB-93F9-48EE-91F0-34FF93C4924B}" type="pres">
      <dgm:prSet presAssocID="{AF469819-647D-45D8-B0C6-8B0F4DB27EB1}" presName="gear1dstNode" presStyleLbl="node1" presStyleIdx="0" presStyleCnt="3"/>
      <dgm:spPr/>
    </dgm:pt>
    <dgm:pt modelId="{AA40CA6D-AF07-4F55-8D6C-1405E7C64B0D}" type="pres">
      <dgm:prSet presAssocID="{6F34B1C8-2AB0-4975-B65F-4AA1E2E3B9B1}" presName="gear2" presStyleLbl="node1" presStyleIdx="1" presStyleCnt="3">
        <dgm:presLayoutVars>
          <dgm:chMax val="1"/>
          <dgm:bulletEnabled val="1"/>
        </dgm:presLayoutVars>
      </dgm:prSet>
      <dgm:spPr/>
    </dgm:pt>
    <dgm:pt modelId="{1C4CA675-6530-4A1A-AADD-D953B46460BF}" type="pres">
      <dgm:prSet presAssocID="{6F34B1C8-2AB0-4975-B65F-4AA1E2E3B9B1}" presName="gear2srcNode" presStyleLbl="node1" presStyleIdx="1" presStyleCnt="3"/>
      <dgm:spPr/>
    </dgm:pt>
    <dgm:pt modelId="{BD0DF99D-DA5E-4C80-93C0-2D437538C1DB}" type="pres">
      <dgm:prSet presAssocID="{6F34B1C8-2AB0-4975-B65F-4AA1E2E3B9B1}" presName="gear2dstNode" presStyleLbl="node1" presStyleIdx="1" presStyleCnt="3"/>
      <dgm:spPr/>
    </dgm:pt>
    <dgm:pt modelId="{803B8318-D10D-4084-9908-D777769EDB27}" type="pres">
      <dgm:prSet presAssocID="{F2A34BD0-7BB3-416D-94D7-76749A7EDABE}" presName="gear3" presStyleLbl="node1" presStyleIdx="2" presStyleCnt="3"/>
      <dgm:spPr/>
    </dgm:pt>
    <dgm:pt modelId="{281E071A-8998-4136-AE08-37D7F5AAE1CD}" type="pres">
      <dgm:prSet presAssocID="{F2A34BD0-7BB3-416D-94D7-76749A7EDABE}" presName="gear3tx" presStyleLbl="node1" presStyleIdx="2" presStyleCnt="3">
        <dgm:presLayoutVars>
          <dgm:chMax val="1"/>
          <dgm:bulletEnabled val="1"/>
        </dgm:presLayoutVars>
      </dgm:prSet>
      <dgm:spPr/>
    </dgm:pt>
    <dgm:pt modelId="{5DF12360-81D1-4579-995B-08320D2DB6A1}" type="pres">
      <dgm:prSet presAssocID="{F2A34BD0-7BB3-416D-94D7-76749A7EDABE}" presName="gear3srcNode" presStyleLbl="node1" presStyleIdx="2" presStyleCnt="3"/>
      <dgm:spPr/>
    </dgm:pt>
    <dgm:pt modelId="{CDC5CC4A-57D1-40C9-8556-DC2917F5B1E6}" type="pres">
      <dgm:prSet presAssocID="{F2A34BD0-7BB3-416D-94D7-76749A7EDABE}" presName="gear3dstNode" presStyleLbl="node1" presStyleIdx="2" presStyleCnt="3"/>
      <dgm:spPr/>
    </dgm:pt>
    <dgm:pt modelId="{8D0F7D15-7B77-4CC1-A1F8-D62F57F9C392}" type="pres">
      <dgm:prSet presAssocID="{325DC009-A468-4EE4-891E-ABD591942767}" presName="connector1" presStyleLbl="sibTrans2D1" presStyleIdx="0" presStyleCnt="3"/>
      <dgm:spPr/>
    </dgm:pt>
    <dgm:pt modelId="{F59F1CD7-8DA8-4676-B365-1D3D42B8B04F}" type="pres">
      <dgm:prSet presAssocID="{C0C037A7-2CC2-4595-A71F-0BB265C696B2}" presName="connector2" presStyleLbl="sibTrans2D1" presStyleIdx="1" presStyleCnt="3"/>
      <dgm:spPr/>
    </dgm:pt>
    <dgm:pt modelId="{AB2CCA2D-38FA-47F4-A82A-89C65B6C5312}" type="pres">
      <dgm:prSet presAssocID="{F453C2F1-A2E8-47C7-B5D5-B1B8FF5E17C0}" presName="connector3" presStyleLbl="sibTrans2D1" presStyleIdx="2" presStyleCnt="3"/>
      <dgm:spPr/>
    </dgm:pt>
  </dgm:ptLst>
  <dgm:cxnLst>
    <dgm:cxn modelId="{9EFEB43B-0747-47FD-BD4E-5150CA3010DB}" type="presOf" srcId="{F2A34BD0-7BB3-416D-94D7-76749A7EDABE}" destId="{281E071A-8998-4136-AE08-37D7F5AAE1CD}" srcOrd="1" destOrd="0" presId="urn:microsoft.com/office/officeart/2005/8/layout/gear1"/>
    <dgm:cxn modelId="{911B633E-8C81-44A0-B262-1EAB53410D38}" type="presOf" srcId="{F2A34BD0-7BB3-416D-94D7-76749A7EDABE}" destId="{5DF12360-81D1-4579-995B-08320D2DB6A1}" srcOrd="2" destOrd="0" presId="urn:microsoft.com/office/officeart/2005/8/layout/gear1"/>
    <dgm:cxn modelId="{8E32C364-5C65-4762-ADA0-CB8D78BD8CB5}" type="presOf" srcId="{6F34B1C8-2AB0-4975-B65F-4AA1E2E3B9B1}" destId="{BD0DF99D-DA5E-4C80-93C0-2D437538C1DB}" srcOrd="2" destOrd="0" presId="urn:microsoft.com/office/officeart/2005/8/layout/gear1"/>
    <dgm:cxn modelId="{E2BCBA4A-00AB-465C-8F51-5268E004B397}" type="presOf" srcId="{AF469819-647D-45D8-B0C6-8B0F4DB27EB1}" destId="{2F37C44A-DE3B-491D-9401-8AE19A816E21}" srcOrd="0" destOrd="0" presId="urn:microsoft.com/office/officeart/2005/8/layout/gear1"/>
    <dgm:cxn modelId="{1387B950-D607-4CF4-AB50-AE36FC6B4F37}" type="presOf" srcId="{6F34B1C8-2AB0-4975-B65F-4AA1E2E3B9B1}" destId="{AA40CA6D-AF07-4F55-8D6C-1405E7C64B0D}" srcOrd="0" destOrd="0" presId="urn:microsoft.com/office/officeart/2005/8/layout/gear1"/>
    <dgm:cxn modelId="{8C2C4C7B-1D7E-4C54-A897-3957556E6D59}" type="presOf" srcId="{AF469819-647D-45D8-B0C6-8B0F4DB27EB1}" destId="{7F8D56D4-0A1F-4B24-A96B-156EB25E9D94}" srcOrd="1" destOrd="0" presId="urn:microsoft.com/office/officeart/2005/8/layout/gear1"/>
    <dgm:cxn modelId="{D7BC858D-6109-4995-9594-4BADC393D5F4}" type="presOf" srcId="{F2A34BD0-7BB3-416D-94D7-76749A7EDABE}" destId="{CDC5CC4A-57D1-40C9-8556-DC2917F5B1E6}" srcOrd="3" destOrd="0" presId="urn:microsoft.com/office/officeart/2005/8/layout/gear1"/>
    <dgm:cxn modelId="{02EEAE8E-45CF-4AC7-874E-3310F6606F4A}" type="presOf" srcId="{325DC009-A468-4EE4-891E-ABD591942767}" destId="{8D0F7D15-7B77-4CC1-A1F8-D62F57F9C392}" srcOrd="0" destOrd="0" presId="urn:microsoft.com/office/officeart/2005/8/layout/gear1"/>
    <dgm:cxn modelId="{3367C798-BA9E-48DA-8148-2466CCF5953D}" srcId="{64C9ABE8-1CF2-4D94-8BE8-180A87DFC129}" destId="{AF469819-647D-45D8-B0C6-8B0F4DB27EB1}" srcOrd="0" destOrd="0" parTransId="{72DE0238-BDC7-4CB5-9DA8-0D3CD81A7BE5}" sibTransId="{325DC009-A468-4EE4-891E-ABD591942767}"/>
    <dgm:cxn modelId="{367ABEB4-41FB-4C66-A920-33C37D83557A}" srcId="{64C9ABE8-1CF2-4D94-8BE8-180A87DFC129}" destId="{F2A34BD0-7BB3-416D-94D7-76749A7EDABE}" srcOrd="2" destOrd="0" parTransId="{6340543C-B2BF-4502-805D-28EC1D1DAF22}" sibTransId="{F453C2F1-A2E8-47C7-B5D5-B1B8FF5E17C0}"/>
    <dgm:cxn modelId="{70CDEAC1-F786-4FD6-9B3C-779DB5A87F7F}" type="presOf" srcId="{6F34B1C8-2AB0-4975-B65F-4AA1E2E3B9B1}" destId="{1C4CA675-6530-4A1A-AADD-D953B46460BF}" srcOrd="1" destOrd="0" presId="urn:microsoft.com/office/officeart/2005/8/layout/gear1"/>
    <dgm:cxn modelId="{E622E5CB-C58B-4B34-A9C8-A06D7FB0E6C3}" srcId="{64C9ABE8-1CF2-4D94-8BE8-180A87DFC129}" destId="{6F34B1C8-2AB0-4975-B65F-4AA1E2E3B9B1}" srcOrd="1" destOrd="0" parTransId="{A581E52E-D2E2-48ED-B6F4-A75F3A0907D5}" sibTransId="{C0C037A7-2CC2-4595-A71F-0BB265C696B2}"/>
    <dgm:cxn modelId="{BDA210D2-D946-44F9-BCDF-10B6A40FDAA1}" type="presOf" srcId="{AF469819-647D-45D8-B0C6-8B0F4DB27EB1}" destId="{84D84FEB-93F9-48EE-91F0-34FF93C4924B}" srcOrd="2" destOrd="0" presId="urn:microsoft.com/office/officeart/2005/8/layout/gear1"/>
    <dgm:cxn modelId="{E16F38DF-AEC1-40DF-9DF3-DA8DB568559E}" type="presOf" srcId="{F2A34BD0-7BB3-416D-94D7-76749A7EDABE}" destId="{803B8318-D10D-4084-9908-D777769EDB27}" srcOrd="0" destOrd="0" presId="urn:microsoft.com/office/officeart/2005/8/layout/gear1"/>
    <dgm:cxn modelId="{C50C0AE8-AD66-484D-916E-02750095BC51}" type="presOf" srcId="{64C9ABE8-1CF2-4D94-8BE8-180A87DFC129}" destId="{A4F90EFC-C0CA-4554-BCA3-B9B01F7DC49E}" srcOrd="0" destOrd="0" presId="urn:microsoft.com/office/officeart/2005/8/layout/gear1"/>
    <dgm:cxn modelId="{42BC55F1-20C7-40AC-AE55-22A424A8A819}" type="presOf" srcId="{F453C2F1-A2E8-47C7-B5D5-B1B8FF5E17C0}" destId="{AB2CCA2D-38FA-47F4-A82A-89C65B6C5312}" srcOrd="0" destOrd="0" presId="urn:microsoft.com/office/officeart/2005/8/layout/gear1"/>
    <dgm:cxn modelId="{82ED15F5-1F77-4363-A11A-E01ED9F1F04A}" type="presOf" srcId="{C0C037A7-2CC2-4595-A71F-0BB265C696B2}" destId="{F59F1CD7-8DA8-4676-B365-1D3D42B8B04F}" srcOrd="0" destOrd="0" presId="urn:microsoft.com/office/officeart/2005/8/layout/gear1"/>
    <dgm:cxn modelId="{62EF5DDF-0FAA-4BD0-805A-2435C81899B3}" type="presParOf" srcId="{A4F90EFC-C0CA-4554-BCA3-B9B01F7DC49E}" destId="{2F37C44A-DE3B-491D-9401-8AE19A816E21}" srcOrd="0" destOrd="0" presId="urn:microsoft.com/office/officeart/2005/8/layout/gear1"/>
    <dgm:cxn modelId="{61C9DED4-27AA-446B-A734-2672D385F54E}" type="presParOf" srcId="{A4F90EFC-C0CA-4554-BCA3-B9B01F7DC49E}" destId="{7F8D56D4-0A1F-4B24-A96B-156EB25E9D94}" srcOrd="1" destOrd="0" presId="urn:microsoft.com/office/officeart/2005/8/layout/gear1"/>
    <dgm:cxn modelId="{88BBB7F9-26C5-499C-A7B8-4420C9439028}" type="presParOf" srcId="{A4F90EFC-C0CA-4554-BCA3-B9B01F7DC49E}" destId="{84D84FEB-93F9-48EE-91F0-34FF93C4924B}" srcOrd="2" destOrd="0" presId="urn:microsoft.com/office/officeart/2005/8/layout/gear1"/>
    <dgm:cxn modelId="{4965EFEF-61E4-477F-A64D-7D1CCC905526}" type="presParOf" srcId="{A4F90EFC-C0CA-4554-BCA3-B9B01F7DC49E}" destId="{AA40CA6D-AF07-4F55-8D6C-1405E7C64B0D}" srcOrd="3" destOrd="0" presId="urn:microsoft.com/office/officeart/2005/8/layout/gear1"/>
    <dgm:cxn modelId="{95C28AF2-6495-45A8-A578-7B9472E9D432}" type="presParOf" srcId="{A4F90EFC-C0CA-4554-BCA3-B9B01F7DC49E}" destId="{1C4CA675-6530-4A1A-AADD-D953B46460BF}" srcOrd="4" destOrd="0" presId="urn:microsoft.com/office/officeart/2005/8/layout/gear1"/>
    <dgm:cxn modelId="{05C8ABDD-5C7E-42B5-8873-792659BE2F77}" type="presParOf" srcId="{A4F90EFC-C0CA-4554-BCA3-B9B01F7DC49E}" destId="{BD0DF99D-DA5E-4C80-93C0-2D437538C1DB}" srcOrd="5" destOrd="0" presId="urn:microsoft.com/office/officeart/2005/8/layout/gear1"/>
    <dgm:cxn modelId="{B15C3C74-1FBC-4677-9D97-0E5976BE5C93}" type="presParOf" srcId="{A4F90EFC-C0CA-4554-BCA3-B9B01F7DC49E}" destId="{803B8318-D10D-4084-9908-D777769EDB27}" srcOrd="6" destOrd="0" presId="urn:microsoft.com/office/officeart/2005/8/layout/gear1"/>
    <dgm:cxn modelId="{885B701F-FCD2-44F9-B2FD-B62D645610D5}" type="presParOf" srcId="{A4F90EFC-C0CA-4554-BCA3-B9B01F7DC49E}" destId="{281E071A-8998-4136-AE08-37D7F5AAE1CD}" srcOrd="7" destOrd="0" presId="urn:microsoft.com/office/officeart/2005/8/layout/gear1"/>
    <dgm:cxn modelId="{B47C14E1-6C59-4195-9BAC-C81913B5D979}" type="presParOf" srcId="{A4F90EFC-C0CA-4554-BCA3-B9B01F7DC49E}" destId="{5DF12360-81D1-4579-995B-08320D2DB6A1}" srcOrd="8" destOrd="0" presId="urn:microsoft.com/office/officeart/2005/8/layout/gear1"/>
    <dgm:cxn modelId="{9925C007-06CE-41D1-891A-2A6C9AC68151}" type="presParOf" srcId="{A4F90EFC-C0CA-4554-BCA3-B9B01F7DC49E}" destId="{CDC5CC4A-57D1-40C9-8556-DC2917F5B1E6}" srcOrd="9" destOrd="0" presId="urn:microsoft.com/office/officeart/2005/8/layout/gear1"/>
    <dgm:cxn modelId="{27980FF2-969D-490E-840E-2BEED2D42952}" type="presParOf" srcId="{A4F90EFC-C0CA-4554-BCA3-B9B01F7DC49E}" destId="{8D0F7D15-7B77-4CC1-A1F8-D62F57F9C392}" srcOrd="10" destOrd="0" presId="urn:microsoft.com/office/officeart/2005/8/layout/gear1"/>
    <dgm:cxn modelId="{B66DABA9-0E7C-42E9-BDAC-6B7F7541542C}" type="presParOf" srcId="{A4F90EFC-C0CA-4554-BCA3-B9B01F7DC49E}" destId="{F59F1CD7-8DA8-4676-B365-1D3D42B8B04F}" srcOrd="11" destOrd="0" presId="urn:microsoft.com/office/officeart/2005/8/layout/gear1"/>
    <dgm:cxn modelId="{614FF206-0242-4E26-8CB3-27F5D9664646}" type="presParOf" srcId="{A4F90EFC-C0CA-4554-BCA3-B9B01F7DC49E}" destId="{AB2CCA2D-38FA-47F4-A82A-89C65B6C5312}" srcOrd="12" destOrd="0" presId="urn:microsoft.com/office/officeart/2005/8/layout/gear1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F4087F7-B447-4624-8D0B-094AB5FE7BD3}" type="doc">
      <dgm:prSet loTypeId="urn:microsoft.com/office/officeart/2005/8/layout/gear1" loCatId="relationship" qsTypeId="urn:microsoft.com/office/officeart/2005/8/quickstyle/simple1" qsCatId="simple" csTypeId="urn:microsoft.com/office/officeart/2005/8/colors/accent1_2" csCatId="accent1" phldr="1"/>
      <dgm:spPr/>
    </dgm:pt>
    <dgm:pt modelId="{841ED808-1EAB-446C-A23F-4FE8BC958AA8}">
      <dgm:prSet phldrT="[Текст]"/>
      <dgm:spPr/>
      <dgm:t>
        <a:bodyPr/>
        <a:lstStyle/>
        <a:p>
          <a:r>
            <a:rPr lang="ru-RU" dirty="0"/>
            <a:t>СП Детский сад №30</a:t>
          </a:r>
        </a:p>
      </dgm:t>
    </dgm:pt>
    <dgm:pt modelId="{46C9C810-4BC3-40CB-AB48-F8A36A9BA0AD}" type="parTrans" cxnId="{87CD997D-1385-4F7C-B08C-A5618BC43B30}">
      <dgm:prSet/>
      <dgm:spPr/>
      <dgm:t>
        <a:bodyPr/>
        <a:lstStyle/>
        <a:p>
          <a:endParaRPr lang="ru-RU"/>
        </a:p>
      </dgm:t>
    </dgm:pt>
    <dgm:pt modelId="{F963A917-26D9-44B3-B066-606BEC06414E}" type="sibTrans" cxnId="{87CD997D-1385-4F7C-B08C-A5618BC43B30}">
      <dgm:prSet/>
      <dgm:spPr/>
      <dgm:t>
        <a:bodyPr/>
        <a:lstStyle/>
        <a:p>
          <a:endParaRPr lang="ru-RU"/>
        </a:p>
      </dgm:t>
    </dgm:pt>
    <dgm:pt modelId="{9C270EEA-20A2-4838-B90B-F6E242D2E325}">
      <dgm:prSet phldrT="[Текст]" custT="1"/>
      <dgm:spPr/>
      <dgm:t>
        <a:bodyPr/>
        <a:lstStyle/>
        <a:p>
          <a:r>
            <a:rPr lang="ru-RU" sz="1100" dirty="0"/>
            <a:t>Блоки активности</a:t>
          </a:r>
        </a:p>
      </dgm:t>
    </dgm:pt>
    <dgm:pt modelId="{F877D598-E7C1-49A9-95B1-DEE2AD48E88E}" type="parTrans" cxnId="{9DD8D907-810A-4323-9BBB-EE3F5437611D}">
      <dgm:prSet/>
      <dgm:spPr/>
      <dgm:t>
        <a:bodyPr/>
        <a:lstStyle/>
        <a:p>
          <a:endParaRPr lang="ru-RU"/>
        </a:p>
      </dgm:t>
    </dgm:pt>
    <dgm:pt modelId="{109B566C-4FD6-4754-A09A-BAFAB150B992}" type="sibTrans" cxnId="{9DD8D907-810A-4323-9BBB-EE3F5437611D}">
      <dgm:prSet/>
      <dgm:spPr/>
      <dgm:t>
        <a:bodyPr/>
        <a:lstStyle/>
        <a:p>
          <a:endParaRPr lang="ru-RU"/>
        </a:p>
      </dgm:t>
    </dgm:pt>
    <dgm:pt modelId="{F3DA9CBC-FD74-4505-8F85-B5D56C49F626}">
      <dgm:prSet phldrT="[Текст]"/>
      <dgm:spPr/>
      <dgm:t>
        <a:bodyPr/>
        <a:lstStyle/>
        <a:p>
          <a:r>
            <a:rPr lang="ru-RU" dirty="0"/>
            <a:t>Проект</a:t>
          </a:r>
        </a:p>
      </dgm:t>
    </dgm:pt>
    <dgm:pt modelId="{0139608C-E0A0-4369-83BD-9A46897F6470}" type="parTrans" cxnId="{5DC47395-3842-4D92-90A8-C1B15A6497C4}">
      <dgm:prSet/>
      <dgm:spPr/>
      <dgm:t>
        <a:bodyPr/>
        <a:lstStyle/>
        <a:p>
          <a:endParaRPr lang="ru-RU"/>
        </a:p>
      </dgm:t>
    </dgm:pt>
    <dgm:pt modelId="{6608732D-69B5-47F2-BF47-DB92FEB3469C}" type="sibTrans" cxnId="{5DC47395-3842-4D92-90A8-C1B15A6497C4}">
      <dgm:prSet/>
      <dgm:spPr/>
      <dgm:t>
        <a:bodyPr/>
        <a:lstStyle/>
        <a:p>
          <a:endParaRPr lang="ru-RU"/>
        </a:p>
      </dgm:t>
    </dgm:pt>
    <dgm:pt modelId="{0E55C055-5DA8-4C84-AB85-C0CDE6128F0B}" type="pres">
      <dgm:prSet presAssocID="{EF4087F7-B447-4624-8D0B-094AB5FE7BD3}" presName="composite" presStyleCnt="0">
        <dgm:presLayoutVars>
          <dgm:chMax val="3"/>
          <dgm:animLvl val="lvl"/>
          <dgm:resizeHandles val="exact"/>
        </dgm:presLayoutVars>
      </dgm:prSet>
      <dgm:spPr/>
    </dgm:pt>
    <dgm:pt modelId="{52DF6EEF-76A5-467B-92DD-3453DDBDC407}" type="pres">
      <dgm:prSet presAssocID="{841ED808-1EAB-446C-A23F-4FE8BC958AA8}" presName="gear1" presStyleLbl="node1" presStyleIdx="0" presStyleCnt="3">
        <dgm:presLayoutVars>
          <dgm:chMax val="1"/>
          <dgm:bulletEnabled val="1"/>
        </dgm:presLayoutVars>
      </dgm:prSet>
      <dgm:spPr/>
    </dgm:pt>
    <dgm:pt modelId="{083BBBA8-43D1-4277-B117-1E31C3152F1A}" type="pres">
      <dgm:prSet presAssocID="{841ED808-1EAB-446C-A23F-4FE8BC958AA8}" presName="gear1srcNode" presStyleLbl="node1" presStyleIdx="0" presStyleCnt="3"/>
      <dgm:spPr/>
    </dgm:pt>
    <dgm:pt modelId="{1E4010BB-BF30-4796-A04A-4C813854E5B9}" type="pres">
      <dgm:prSet presAssocID="{841ED808-1EAB-446C-A23F-4FE8BC958AA8}" presName="gear1dstNode" presStyleLbl="node1" presStyleIdx="0" presStyleCnt="3"/>
      <dgm:spPr/>
    </dgm:pt>
    <dgm:pt modelId="{37230034-C720-4040-B80F-62D2808815C1}" type="pres">
      <dgm:prSet presAssocID="{9C270EEA-20A2-4838-B90B-F6E242D2E325}" presName="gear2" presStyleLbl="node1" presStyleIdx="1" presStyleCnt="3">
        <dgm:presLayoutVars>
          <dgm:chMax val="1"/>
          <dgm:bulletEnabled val="1"/>
        </dgm:presLayoutVars>
      </dgm:prSet>
      <dgm:spPr/>
    </dgm:pt>
    <dgm:pt modelId="{F2D5A27C-3F73-4913-A27F-516F9F63666D}" type="pres">
      <dgm:prSet presAssocID="{9C270EEA-20A2-4838-B90B-F6E242D2E325}" presName="gear2srcNode" presStyleLbl="node1" presStyleIdx="1" presStyleCnt="3"/>
      <dgm:spPr/>
    </dgm:pt>
    <dgm:pt modelId="{836A3833-6DB9-4662-ABF6-C26CAA6305CA}" type="pres">
      <dgm:prSet presAssocID="{9C270EEA-20A2-4838-B90B-F6E242D2E325}" presName="gear2dstNode" presStyleLbl="node1" presStyleIdx="1" presStyleCnt="3"/>
      <dgm:spPr/>
    </dgm:pt>
    <dgm:pt modelId="{F7D80D2F-4E45-47E5-9125-C2725D99BF75}" type="pres">
      <dgm:prSet presAssocID="{F3DA9CBC-FD74-4505-8F85-B5D56C49F626}" presName="gear3" presStyleLbl="node1" presStyleIdx="2" presStyleCnt="3"/>
      <dgm:spPr/>
    </dgm:pt>
    <dgm:pt modelId="{B428DC58-534C-49BE-845F-E59932ABE67B}" type="pres">
      <dgm:prSet presAssocID="{F3DA9CBC-FD74-4505-8F85-B5D56C49F626}" presName="gear3tx" presStyleLbl="node1" presStyleIdx="2" presStyleCnt="3">
        <dgm:presLayoutVars>
          <dgm:chMax val="1"/>
          <dgm:bulletEnabled val="1"/>
        </dgm:presLayoutVars>
      </dgm:prSet>
      <dgm:spPr/>
    </dgm:pt>
    <dgm:pt modelId="{089E80CE-EA5F-432D-904C-F7293353EE81}" type="pres">
      <dgm:prSet presAssocID="{F3DA9CBC-FD74-4505-8F85-B5D56C49F626}" presName="gear3srcNode" presStyleLbl="node1" presStyleIdx="2" presStyleCnt="3"/>
      <dgm:spPr/>
    </dgm:pt>
    <dgm:pt modelId="{537E5EEF-FD3C-48DE-9D84-E7A8F618F490}" type="pres">
      <dgm:prSet presAssocID="{F3DA9CBC-FD74-4505-8F85-B5D56C49F626}" presName="gear3dstNode" presStyleLbl="node1" presStyleIdx="2" presStyleCnt="3"/>
      <dgm:spPr/>
    </dgm:pt>
    <dgm:pt modelId="{5A138A00-A0C7-4ABA-906A-D54436D5D5DB}" type="pres">
      <dgm:prSet presAssocID="{F963A917-26D9-44B3-B066-606BEC06414E}" presName="connector1" presStyleLbl="sibTrans2D1" presStyleIdx="0" presStyleCnt="3"/>
      <dgm:spPr/>
    </dgm:pt>
    <dgm:pt modelId="{7473C271-3966-4C95-9E96-EDA170FAB03F}" type="pres">
      <dgm:prSet presAssocID="{109B566C-4FD6-4754-A09A-BAFAB150B992}" presName="connector2" presStyleLbl="sibTrans2D1" presStyleIdx="1" presStyleCnt="3"/>
      <dgm:spPr/>
    </dgm:pt>
    <dgm:pt modelId="{38D55401-DB77-4A81-BAC1-A23C7C7FEFA3}" type="pres">
      <dgm:prSet presAssocID="{6608732D-69B5-47F2-BF47-DB92FEB3469C}" presName="connector3" presStyleLbl="sibTrans2D1" presStyleIdx="2" presStyleCnt="3"/>
      <dgm:spPr/>
    </dgm:pt>
  </dgm:ptLst>
  <dgm:cxnLst>
    <dgm:cxn modelId="{9DD8D907-810A-4323-9BBB-EE3F5437611D}" srcId="{EF4087F7-B447-4624-8D0B-094AB5FE7BD3}" destId="{9C270EEA-20A2-4838-B90B-F6E242D2E325}" srcOrd="1" destOrd="0" parTransId="{F877D598-E7C1-49A9-95B1-DEE2AD48E88E}" sibTransId="{109B566C-4FD6-4754-A09A-BAFAB150B992}"/>
    <dgm:cxn modelId="{B242BA1D-8974-49F3-972F-E4ACF415EEE3}" type="presOf" srcId="{F3DA9CBC-FD74-4505-8F85-B5D56C49F626}" destId="{B428DC58-534C-49BE-845F-E59932ABE67B}" srcOrd="1" destOrd="0" presId="urn:microsoft.com/office/officeart/2005/8/layout/gear1"/>
    <dgm:cxn modelId="{0B2C4E24-4562-42A9-BFFA-539BDA7EBF2E}" type="presOf" srcId="{109B566C-4FD6-4754-A09A-BAFAB150B992}" destId="{7473C271-3966-4C95-9E96-EDA170FAB03F}" srcOrd="0" destOrd="0" presId="urn:microsoft.com/office/officeart/2005/8/layout/gear1"/>
    <dgm:cxn modelId="{17641329-4AD5-48B2-8386-3A2CDFC32AD6}" type="presOf" srcId="{F3DA9CBC-FD74-4505-8F85-B5D56C49F626}" destId="{537E5EEF-FD3C-48DE-9D84-E7A8F618F490}" srcOrd="3" destOrd="0" presId="urn:microsoft.com/office/officeart/2005/8/layout/gear1"/>
    <dgm:cxn modelId="{AC359C68-69B2-46D8-8FCC-68B0757FCD39}" type="presOf" srcId="{9C270EEA-20A2-4838-B90B-F6E242D2E325}" destId="{F2D5A27C-3F73-4913-A27F-516F9F63666D}" srcOrd="1" destOrd="0" presId="urn:microsoft.com/office/officeart/2005/8/layout/gear1"/>
    <dgm:cxn modelId="{B41A3D69-C48A-4BE4-9653-07281C0DF2CC}" type="presOf" srcId="{841ED808-1EAB-446C-A23F-4FE8BC958AA8}" destId="{52DF6EEF-76A5-467B-92DD-3453DDBDC407}" srcOrd="0" destOrd="0" presId="urn:microsoft.com/office/officeart/2005/8/layout/gear1"/>
    <dgm:cxn modelId="{7539BB4A-7493-4261-A3F9-F6FAFC3000E7}" type="presOf" srcId="{F963A917-26D9-44B3-B066-606BEC06414E}" destId="{5A138A00-A0C7-4ABA-906A-D54436D5D5DB}" srcOrd="0" destOrd="0" presId="urn:microsoft.com/office/officeart/2005/8/layout/gear1"/>
    <dgm:cxn modelId="{BC32994D-69F6-45D2-94AD-7E2C2E10CFAF}" type="presOf" srcId="{F3DA9CBC-FD74-4505-8F85-B5D56C49F626}" destId="{F7D80D2F-4E45-47E5-9125-C2725D99BF75}" srcOrd="0" destOrd="0" presId="urn:microsoft.com/office/officeart/2005/8/layout/gear1"/>
    <dgm:cxn modelId="{1FCAC37B-859E-4564-8569-8AE4E341826D}" type="presOf" srcId="{841ED808-1EAB-446C-A23F-4FE8BC958AA8}" destId="{083BBBA8-43D1-4277-B117-1E31C3152F1A}" srcOrd="1" destOrd="0" presId="urn:microsoft.com/office/officeart/2005/8/layout/gear1"/>
    <dgm:cxn modelId="{87CD997D-1385-4F7C-B08C-A5618BC43B30}" srcId="{EF4087F7-B447-4624-8D0B-094AB5FE7BD3}" destId="{841ED808-1EAB-446C-A23F-4FE8BC958AA8}" srcOrd="0" destOrd="0" parTransId="{46C9C810-4BC3-40CB-AB48-F8A36A9BA0AD}" sibTransId="{F963A917-26D9-44B3-B066-606BEC06414E}"/>
    <dgm:cxn modelId="{31DABF83-3790-4C29-AE7A-575DBB7CB9F0}" type="presOf" srcId="{9C270EEA-20A2-4838-B90B-F6E242D2E325}" destId="{37230034-C720-4040-B80F-62D2808815C1}" srcOrd="0" destOrd="0" presId="urn:microsoft.com/office/officeart/2005/8/layout/gear1"/>
    <dgm:cxn modelId="{5DC47395-3842-4D92-90A8-C1B15A6497C4}" srcId="{EF4087F7-B447-4624-8D0B-094AB5FE7BD3}" destId="{F3DA9CBC-FD74-4505-8F85-B5D56C49F626}" srcOrd="2" destOrd="0" parTransId="{0139608C-E0A0-4369-83BD-9A46897F6470}" sibTransId="{6608732D-69B5-47F2-BF47-DB92FEB3469C}"/>
    <dgm:cxn modelId="{AB19799C-5F70-4FAB-8216-F9838898DD57}" type="presOf" srcId="{EF4087F7-B447-4624-8D0B-094AB5FE7BD3}" destId="{0E55C055-5DA8-4C84-AB85-C0CDE6128F0B}" srcOrd="0" destOrd="0" presId="urn:microsoft.com/office/officeart/2005/8/layout/gear1"/>
    <dgm:cxn modelId="{6BFEB4A8-AE1D-4A2C-9B1E-DDB6EDB234A5}" type="presOf" srcId="{9C270EEA-20A2-4838-B90B-F6E242D2E325}" destId="{836A3833-6DB9-4662-ABF6-C26CAA6305CA}" srcOrd="2" destOrd="0" presId="urn:microsoft.com/office/officeart/2005/8/layout/gear1"/>
    <dgm:cxn modelId="{6CA27CC8-DA24-4DA9-A5ED-F3B242F2FB2F}" type="presOf" srcId="{841ED808-1EAB-446C-A23F-4FE8BC958AA8}" destId="{1E4010BB-BF30-4796-A04A-4C813854E5B9}" srcOrd="2" destOrd="0" presId="urn:microsoft.com/office/officeart/2005/8/layout/gear1"/>
    <dgm:cxn modelId="{5BE5FBCC-C0B8-427C-8055-32DF30F97397}" type="presOf" srcId="{6608732D-69B5-47F2-BF47-DB92FEB3469C}" destId="{38D55401-DB77-4A81-BAC1-A23C7C7FEFA3}" srcOrd="0" destOrd="0" presId="urn:microsoft.com/office/officeart/2005/8/layout/gear1"/>
    <dgm:cxn modelId="{3585C6EC-8440-4F0A-B4F3-39BB1FD57000}" type="presOf" srcId="{F3DA9CBC-FD74-4505-8F85-B5D56C49F626}" destId="{089E80CE-EA5F-432D-904C-F7293353EE81}" srcOrd="2" destOrd="0" presId="urn:microsoft.com/office/officeart/2005/8/layout/gear1"/>
    <dgm:cxn modelId="{984F8B82-A966-4215-AA2A-BDE0560B207C}" type="presParOf" srcId="{0E55C055-5DA8-4C84-AB85-C0CDE6128F0B}" destId="{52DF6EEF-76A5-467B-92DD-3453DDBDC407}" srcOrd="0" destOrd="0" presId="urn:microsoft.com/office/officeart/2005/8/layout/gear1"/>
    <dgm:cxn modelId="{26FFF496-73B1-446B-989D-E1C4D33AE495}" type="presParOf" srcId="{0E55C055-5DA8-4C84-AB85-C0CDE6128F0B}" destId="{083BBBA8-43D1-4277-B117-1E31C3152F1A}" srcOrd="1" destOrd="0" presId="urn:microsoft.com/office/officeart/2005/8/layout/gear1"/>
    <dgm:cxn modelId="{07437E5B-BF84-46A7-882A-A59E11B61899}" type="presParOf" srcId="{0E55C055-5DA8-4C84-AB85-C0CDE6128F0B}" destId="{1E4010BB-BF30-4796-A04A-4C813854E5B9}" srcOrd="2" destOrd="0" presId="urn:microsoft.com/office/officeart/2005/8/layout/gear1"/>
    <dgm:cxn modelId="{6421DB3C-CEE1-489C-A56A-2207FED9BD1F}" type="presParOf" srcId="{0E55C055-5DA8-4C84-AB85-C0CDE6128F0B}" destId="{37230034-C720-4040-B80F-62D2808815C1}" srcOrd="3" destOrd="0" presId="urn:microsoft.com/office/officeart/2005/8/layout/gear1"/>
    <dgm:cxn modelId="{FB610587-5D34-4B67-AB6F-61520598CD52}" type="presParOf" srcId="{0E55C055-5DA8-4C84-AB85-C0CDE6128F0B}" destId="{F2D5A27C-3F73-4913-A27F-516F9F63666D}" srcOrd="4" destOrd="0" presId="urn:microsoft.com/office/officeart/2005/8/layout/gear1"/>
    <dgm:cxn modelId="{7317A3B3-1749-46AB-BB80-F528B5F1668B}" type="presParOf" srcId="{0E55C055-5DA8-4C84-AB85-C0CDE6128F0B}" destId="{836A3833-6DB9-4662-ABF6-C26CAA6305CA}" srcOrd="5" destOrd="0" presId="urn:microsoft.com/office/officeart/2005/8/layout/gear1"/>
    <dgm:cxn modelId="{2F7FBF4D-C14B-4B75-B4B2-66498FB41EE9}" type="presParOf" srcId="{0E55C055-5DA8-4C84-AB85-C0CDE6128F0B}" destId="{F7D80D2F-4E45-47E5-9125-C2725D99BF75}" srcOrd="6" destOrd="0" presId="urn:microsoft.com/office/officeart/2005/8/layout/gear1"/>
    <dgm:cxn modelId="{AA054D81-313F-4CDB-9285-C60385470FC8}" type="presParOf" srcId="{0E55C055-5DA8-4C84-AB85-C0CDE6128F0B}" destId="{B428DC58-534C-49BE-845F-E59932ABE67B}" srcOrd="7" destOrd="0" presId="urn:microsoft.com/office/officeart/2005/8/layout/gear1"/>
    <dgm:cxn modelId="{DE118C42-E796-4535-9DF6-3BB6D302345A}" type="presParOf" srcId="{0E55C055-5DA8-4C84-AB85-C0CDE6128F0B}" destId="{089E80CE-EA5F-432D-904C-F7293353EE81}" srcOrd="8" destOrd="0" presId="urn:microsoft.com/office/officeart/2005/8/layout/gear1"/>
    <dgm:cxn modelId="{558B3258-889B-47FD-8856-94A4DC8DFF78}" type="presParOf" srcId="{0E55C055-5DA8-4C84-AB85-C0CDE6128F0B}" destId="{537E5EEF-FD3C-48DE-9D84-E7A8F618F490}" srcOrd="9" destOrd="0" presId="urn:microsoft.com/office/officeart/2005/8/layout/gear1"/>
    <dgm:cxn modelId="{39451699-D022-4E4D-BA9C-ED7C3016E4B0}" type="presParOf" srcId="{0E55C055-5DA8-4C84-AB85-C0CDE6128F0B}" destId="{5A138A00-A0C7-4ABA-906A-D54436D5D5DB}" srcOrd="10" destOrd="0" presId="urn:microsoft.com/office/officeart/2005/8/layout/gear1"/>
    <dgm:cxn modelId="{FF20B154-7FBC-4068-9487-F3F4CF730614}" type="presParOf" srcId="{0E55C055-5DA8-4C84-AB85-C0CDE6128F0B}" destId="{7473C271-3966-4C95-9E96-EDA170FAB03F}" srcOrd="11" destOrd="0" presId="urn:microsoft.com/office/officeart/2005/8/layout/gear1"/>
    <dgm:cxn modelId="{D0AF93F6-7B28-4A85-8EF0-6C303724998A}" type="presParOf" srcId="{0E55C055-5DA8-4C84-AB85-C0CDE6128F0B}" destId="{38D55401-DB77-4A81-BAC1-A23C7C7FEFA3}" srcOrd="12" destOrd="0" presId="urn:microsoft.com/office/officeart/2005/8/layout/gear1"/>
  </dgm:cxnLst>
  <dgm:bg/>
  <dgm:whole/>
  <dgm:extLst>
    <a:ext uri="http://schemas.microsoft.com/office/drawing/2008/diagram">
      <dsp:dataModelExt xmlns:dsp="http://schemas.microsoft.com/office/drawing/2008/diagram" relId="rId1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F37C44A-DE3B-491D-9401-8AE19A816E21}">
      <dsp:nvSpPr>
        <dsp:cNvPr id="0" name=""/>
        <dsp:cNvSpPr/>
      </dsp:nvSpPr>
      <dsp:spPr>
        <a:xfrm>
          <a:off x="3081866" y="1981200"/>
          <a:ext cx="2421466" cy="2421466"/>
        </a:xfrm>
        <a:prstGeom prst="gear9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300" kern="1200" dirty="0"/>
            <a:t>Инновации</a:t>
          </a:r>
        </a:p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300" kern="1200" dirty="0"/>
            <a:t>Развитие инженерного мышления дошкольников</a:t>
          </a:r>
        </a:p>
      </dsp:txBody>
      <dsp:txXfrm>
        <a:off x="3568688" y="2548417"/>
        <a:ext cx="1447822" cy="1244683"/>
      </dsp:txXfrm>
    </dsp:sp>
    <dsp:sp modelId="{AA40CA6D-AF07-4F55-8D6C-1405E7C64B0D}">
      <dsp:nvSpPr>
        <dsp:cNvPr id="0" name=""/>
        <dsp:cNvSpPr/>
      </dsp:nvSpPr>
      <dsp:spPr>
        <a:xfrm>
          <a:off x="1673013" y="1408853"/>
          <a:ext cx="1761066" cy="1761066"/>
        </a:xfrm>
        <a:prstGeom prst="gear6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300" kern="1200" dirty="0"/>
            <a:t>Студия «</a:t>
          </a:r>
          <a:r>
            <a:rPr lang="ru-RU" sz="1300" kern="1200" dirty="0" err="1"/>
            <a:t>ЛегоМир</a:t>
          </a:r>
          <a:r>
            <a:rPr lang="ru-RU" sz="1300" kern="1200" dirty="0"/>
            <a:t>»</a:t>
          </a:r>
        </a:p>
      </dsp:txBody>
      <dsp:txXfrm>
        <a:off x="2116367" y="1854886"/>
        <a:ext cx="874358" cy="869000"/>
      </dsp:txXfrm>
    </dsp:sp>
    <dsp:sp modelId="{803B8318-D10D-4084-9908-D777769EDB27}">
      <dsp:nvSpPr>
        <dsp:cNvPr id="0" name=""/>
        <dsp:cNvSpPr/>
      </dsp:nvSpPr>
      <dsp:spPr>
        <a:xfrm rot="20700000">
          <a:off x="2659390" y="193897"/>
          <a:ext cx="1725486" cy="1725486"/>
        </a:xfrm>
        <a:prstGeom prst="gear6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300" kern="1200" dirty="0"/>
            <a:t>Проект</a:t>
          </a:r>
        </a:p>
      </dsp:txBody>
      <dsp:txXfrm rot="-20700000">
        <a:off x="3037839" y="572346"/>
        <a:ext cx="968586" cy="968586"/>
      </dsp:txXfrm>
    </dsp:sp>
    <dsp:sp modelId="{8D0F7D15-7B77-4CC1-A1F8-D62F57F9C392}">
      <dsp:nvSpPr>
        <dsp:cNvPr id="0" name=""/>
        <dsp:cNvSpPr/>
      </dsp:nvSpPr>
      <dsp:spPr>
        <a:xfrm>
          <a:off x="2897962" y="1614501"/>
          <a:ext cx="3099477" cy="3099477"/>
        </a:xfrm>
        <a:prstGeom prst="circularArrow">
          <a:avLst>
            <a:gd name="adj1" fmla="val 4688"/>
            <a:gd name="adj2" fmla="val 299029"/>
            <a:gd name="adj3" fmla="val 2520962"/>
            <a:gd name="adj4" fmla="val 15850984"/>
            <a:gd name="adj5" fmla="val 5469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59F1CD7-8DA8-4676-B365-1D3D42B8B04F}">
      <dsp:nvSpPr>
        <dsp:cNvPr id="0" name=""/>
        <dsp:cNvSpPr/>
      </dsp:nvSpPr>
      <dsp:spPr>
        <a:xfrm>
          <a:off x="1361131" y="1018301"/>
          <a:ext cx="2251964" cy="2251964"/>
        </a:xfrm>
        <a:prstGeom prst="leftCircularArrow">
          <a:avLst>
            <a:gd name="adj1" fmla="val 6452"/>
            <a:gd name="adj2" fmla="val 429999"/>
            <a:gd name="adj3" fmla="val 10489124"/>
            <a:gd name="adj4" fmla="val 14837806"/>
            <a:gd name="adj5" fmla="val 7527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B2CCA2D-38FA-47F4-A82A-89C65B6C5312}">
      <dsp:nvSpPr>
        <dsp:cNvPr id="0" name=""/>
        <dsp:cNvSpPr/>
      </dsp:nvSpPr>
      <dsp:spPr>
        <a:xfrm>
          <a:off x="2260267" y="-184943"/>
          <a:ext cx="2428070" cy="2428070"/>
        </a:xfrm>
        <a:prstGeom prst="circularArrow">
          <a:avLst>
            <a:gd name="adj1" fmla="val 5984"/>
            <a:gd name="adj2" fmla="val 394124"/>
            <a:gd name="adj3" fmla="val 13313824"/>
            <a:gd name="adj4" fmla="val 10508221"/>
            <a:gd name="adj5" fmla="val 6981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2DF6EEF-76A5-467B-92DD-3453DDBDC407}">
      <dsp:nvSpPr>
        <dsp:cNvPr id="0" name=""/>
        <dsp:cNvSpPr/>
      </dsp:nvSpPr>
      <dsp:spPr>
        <a:xfrm>
          <a:off x="2388385" y="1181905"/>
          <a:ext cx="1444551" cy="1444551"/>
        </a:xfrm>
        <a:prstGeom prst="gear9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kern="1200" dirty="0"/>
            <a:t>СП Детский сад №30</a:t>
          </a:r>
        </a:p>
      </dsp:txBody>
      <dsp:txXfrm>
        <a:off x="2678804" y="1520284"/>
        <a:ext cx="863713" cy="742529"/>
      </dsp:txXfrm>
    </dsp:sp>
    <dsp:sp modelId="{37230034-C720-4040-B80F-62D2808815C1}">
      <dsp:nvSpPr>
        <dsp:cNvPr id="0" name=""/>
        <dsp:cNvSpPr/>
      </dsp:nvSpPr>
      <dsp:spPr>
        <a:xfrm>
          <a:off x="1547918" y="840466"/>
          <a:ext cx="1050582" cy="1050582"/>
        </a:xfrm>
        <a:prstGeom prst="gear6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100" kern="1200" dirty="0"/>
            <a:t>Блоки активности</a:t>
          </a:r>
        </a:p>
      </dsp:txBody>
      <dsp:txXfrm>
        <a:off x="1812405" y="1106552"/>
        <a:ext cx="521608" cy="518410"/>
      </dsp:txXfrm>
    </dsp:sp>
    <dsp:sp modelId="{F7D80D2F-4E45-47E5-9125-C2725D99BF75}">
      <dsp:nvSpPr>
        <dsp:cNvPr id="0" name=""/>
        <dsp:cNvSpPr/>
      </dsp:nvSpPr>
      <dsp:spPr>
        <a:xfrm rot="20700000">
          <a:off x="2136352" y="115671"/>
          <a:ext cx="1029356" cy="1029356"/>
        </a:xfrm>
        <a:prstGeom prst="gear6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kern="1200" dirty="0"/>
            <a:t>Проект</a:t>
          </a:r>
        </a:p>
      </dsp:txBody>
      <dsp:txXfrm rot="-20700000">
        <a:off x="2362120" y="341439"/>
        <a:ext cx="577820" cy="577820"/>
      </dsp:txXfrm>
    </dsp:sp>
    <dsp:sp modelId="{5A138A00-A0C7-4ABA-906A-D54436D5D5DB}">
      <dsp:nvSpPr>
        <dsp:cNvPr id="0" name=""/>
        <dsp:cNvSpPr/>
      </dsp:nvSpPr>
      <dsp:spPr>
        <a:xfrm>
          <a:off x="2260966" y="973060"/>
          <a:ext cx="1849025" cy="1849025"/>
        </a:xfrm>
        <a:prstGeom prst="circularArrow">
          <a:avLst>
            <a:gd name="adj1" fmla="val 4688"/>
            <a:gd name="adj2" fmla="val 299029"/>
            <a:gd name="adj3" fmla="val 2461356"/>
            <a:gd name="adj4" fmla="val 15984847"/>
            <a:gd name="adj5" fmla="val 5469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473C271-3966-4C95-9E96-EDA170FAB03F}">
      <dsp:nvSpPr>
        <dsp:cNvPr id="0" name=""/>
        <dsp:cNvSpPr/>
      </dsp:nvSpPr>
      <dsp:spPr>
        <a:xfrm>
          <a:off x="1361862" y="614740"/>
          <a:ext cx="1343432" cy="1343432"/>
        </a:xfrm>
        <a:prstGeom prst="leftCircularArrow">
          <a:avLst>
            <a:gd name="adj1" fmla="val 6452"/>
            <a:gd name="adj2" fmla="val 429999"/>
            <a:gd name="adj3" fmla="val 10489124"/>
            <a:gd name="adj4" fmla="val 14837806"/>
            <a:gd name="adj5" fmla="val 7527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8D55401-DB77-4A81-BAC1-A23C7C7FEFA3}">
      <dsp:nvSpPr>
        <dsp:cNvPr id="0" name=""/>
        <dsp:cNvSpPr/>
      </dsp:nvSpPr>
      <dsp:spPr>
        <a:xfrm>
          <a:off x="1898251" y="-103068"/>
          <a:ext cx="1448491" cy="1448491"/>
        </a:xfrm>
        <a:prstGeom prst="circularArrow">
          <a:avLst>
            <a:gd name="adj1" fmla="val 5984"/>
            <a:gd name="adj2" fmla="val 394124"/>
            <a:gd name="adj3" fmla="val 13313824"/>
            <a:gd name="adj4" fmla="val 10508221"/>
            <a:gd name="adj5" fmla="val 6981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gear1">
  <dgm:title val=""/>
  <dgm:desc val=""/>
  <dgm:catLst>
    <dgm:cat type="relationship" pri="3000"/>
    <dgm:cat type="process" pri="28000"/>
    <dgm:cat type="cycle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composite">
    <dgm:varLst>
      <dgm:chMax val="3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lte" val="1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05"/>
          <dgm:constr type="t" for="ch" forName="gear1" refType="w" fact="0.05"/>
          <dgm:constr type="w" for="ch" forName="gear1srcNode" val="1"/>
          <dgm:constr type="h" for="ch" forName="gear1srcNode" val="1"/>
          <dgm:constr type="l" for="ch" forName="gear1srcNode" refType="w" fact="0.32"/>
          <dgm:constr type="t" for="ch" forName="gear1srcNode"/>
          <dgm:constr type="w" for="ch" forName="gear1dstNode" val="1"/>
          <dgm:constr type="h" for="ch" forName="gear1dstNode" val="1"/>
          <dgm:constr type="r" for="ch" forName="gear1dstNode" refType="w" fact="0.58"/>
          <dgm:constr type="t" for="ch" forName="gear1dstNode" refType="h" fact="0.5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/>
          <dgm:constr type="b" for="ch" forName="gear1ch" refType="h" fact="0.6"/>
        </dgm:constrLst>
      </dgm:if>
      <dgm:if name="Name2" axis="ch" ptType="node" func="cnt" op="equ" val="2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2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2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7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w" fact="0.8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1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0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3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 refType="w" fact="0.34"/>
          <dgm:constr type="t" for="ch" forName="gear2ch" refType="w" fact="0.04"/>
        </dgm:constrLst>
      </dgm:if>
      <dgm:else name="Name3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4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4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95"/>
          <dgm:constr type="diam" for="des" forName="connector1" refType="w" refFor="ch" refForName="gear1" op="equ" fact="1.15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h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3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2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5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/>
          <dgm:constr type="t" for="ch" forName="gear2ch" refType="w" fact="0.58"/>
          <dgm:constr type="w" for="ch" forName="gear3" refType="w" fact="0.48"/>
          <dgm:constr type="h" for="ch" forName="gear3" refType="w" fact="0.48"/>
          <dgm:constr type="l" for="ch" forName="gear3" refType="w" fact="0.31"/>
          <dgm:constr type="t" for="ch" forName="gear3"/>
          <dgm:constr type="w" for="ch" forName="gear3tx" refType="w" fact="0.22"/>
          <dgm:constr type="h" for="ch" forName="gear3tx" refType="w" fact="0.22"/>
          <dgm:constr type="ctrX" for="ch" forName="gear3tx" refType="ctrX" refFor="ch" refForName="gear3"/>
          <dgm:constr type="ctrY" for="ch" forName="gear3tx" refType="ctrY" refFor="ch" refForName="gear3"/>
          <dgm:constr type="w" for="ch" forName="gear3srcNode" val="1"/>
          <dgm:constr type="h" for="ch" forName="gear3srcNode" val="1"/>
          <dgm:constr type="l" for="ch" forName="gear3srcNode" refType="w" fact="0.3"/>
          <dgm:constr type="t" for="ch" forName="gear3srcNode" refType="w" fact="0.25"/>
          <dgm:constr type="w" for="ch" forName="gear3dstNode" val="1"/>
          <dgm:constr type="h" for="ch" forName="gear3dstNode" val="1"/>
          <dgm:constr type="l" for="ch" forName="gear3dstNode" refType="w" fact="0.38"/>
          <dgm:constr type="t" for="ch" forName="gear3dstNode" refType="h" fact="0.05"/>
          <dgm:constr type="diam" for="des" forName="connector3" refType="w" refFor="ch" refForName="gear3" op="equ"/>
          <dgm:constr type="h" for="des" forName="connector3" refType="w" refFor="ch" refForName="gear1" op="equ" fact="0.1"/>
          <dgm:constr type="w" for="ch" forName="gear3ch" refType="w" fact="0.35"/>
          <dgm:constr type="h" for="ch" forName="gear3ch" refType="w" refFor="ch" refForName="gear3ch" fact="0.6"/>
          <dgm:constr type="l" for="ch" forName="gear3ch" refType="w" fact="0.65"/>
          <dgm:constr type="t" for="ch" forName="gear3ch" refType="h" fact="0.13"/>
        </dgm:constrLst>
      </dgm:else>
    </dgm:choose>
    <dgm:ruleLst/>
    <dgm:forEach name="Name4" axis="ch" ptType="node" cnt="1">
      <dgm:layoutNode name="gear1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9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1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1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5">
        <dgm:if name="Name6" axis="ch" ptType="node" func="cnt" op="gte" val="1">
          <dgm:layoutNode name="gear1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7"/>
      </dgm:choose>
    </dgm:forEach>
    <dgm:forEach name="Name8" axis="ch" ptType="node" st="2" cnt="1">
      <dgm:layoutNode name="gear2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6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2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2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9">
        <dgm:if name="Name10" axis="ch" ptType="node" func="cnt" op="gte" val="1">
          <dgm:layoutNode name="gear2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1"/>
      </dgm:choose>
    </dgm:forEach>
    <dgm:forEach name="Name12" axis="ch" ptType="node" st="3" cnt="1">
      <dgm:layoutNode name="gear3" styleLbl="node1">
        <dgm:alg type="sp"/>
        <dgm:shape xmlns:r="http://schemas.openxmlformats.org/officeDocument/2006/relationships" rot="-15" type="gear6" r:blip="">
          <dgm:adjLst/>
        </dgm:shape>
        <dgm:presOf axis="self"/>
        <dgm:constrLst/>
        <dgm:ruleLst/>
      </dgm:layoutNode>
      <dgm:layoutNode name="gear3tx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3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3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13">
        <dgm:if name="Name14" axis="ch" ptType="node" func="cnt" op="gte" val="1">
          <dgm:layoutNode name="gear3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5"/>
      </dgm:choose>
    </dgm:forEach>
    <dgm:forEach name="Name16" axis="ch" ptType="sibTrans" hideLastTrans="0" cnt="1">
      <dgm:layoutNode name="connector1" styleLbl="sibTrans2D1">
        <dgm:alg type="conn">
          <dgm:param type="connRout" val="curve"/>
          <dgm:param type="srcNode" val="gear1srcNode"/>
          <dgm:param type="dstNode" val="gear1dstNode"/>
          <dgm:param type="begPts" val="midR"/>
          <dgm:param type="endPts" val="tCtr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7" axis="ch" ptType="sibTrans" hideLastTrans="0" st="2" cnt="1">
      <dgm:layoutNode name="connector2" styleLbl="sibTrans2D1">
        <dgm:alg type="conn">
          <dgm:param type="connRout" val="curve"/>
          <dgm:param type="srcNode" val="gear2srcNode"/>
          <dgm:param type="dstNode" val="gear2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8" axis="ch" ptType="sibTrans" hideLastTrans="0" st="3" cnt="1">
      <dgm:layoutNode name="connector3" styleLbl="sibTrans2D1">
        <dgm:alg type="conn">
          <dgm:param type="connRout" val="curve"/>
          <dgm:param type="srcNode" val="gear3srcNode"/>
          <dgm:param type="dstNode" val="gear3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gear1">
  <dgm:title val=""/>
  <dgm:desc val=""/>
  <dgm:catLst>
    <dgm:cat type="relationship" pri="3000"/>
    <dgm:cat type="process" pri="28000"/>
    <dgm:cat type="cycle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composite">
    <dgm:varLst>
      <dgm:chMax val="3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lte" val="1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05"/>
          <dgm:constr type="t" for="ch" forName="gear1" refType="w" fact="0.05"/>
          <dgm:constr type="w" for="ch" forName="gear1srcNode" val="1"/>
          <dgm:constr type="h" for="ch" forName="gear1srcNode" val="1"/>
          <dgm:constr type="l" for="ch" forName="gear1srcNode" refType="w" fact="0.32"/>
          <dgm:constr type="t" for="ch" forName="gear1srcNode"/>
          <dgm:constr type="w" for="ch" forName="gear1dstNode" val="1"/>
          <dgm:constr type="h" for="ch" forName="gear1dstNode" val="1"/>
          <dgm:constr type="r" for="ch" forName="gear1dstNode" refType="w" fact="0.58"/>
          <dgm:constr type="t" for="ch" forName="gear1dstNode" refType="h" fact="0.5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/>
          <dgm:constr type="b" for="ch" forName="gear1ch" refType="h" fact="0.6"/>
        </dgm:constrLst>
      </dgm:if>
      <dgm:if name="Name2" axis="ch" ptType="node" func="cnt" op="equ" val="2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2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2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7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w" fact="0.8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1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0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3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 refType="w" fact="0.34"/>
          <dgm:constr type="t" for="ch" forName="gear2ch" refType="w" fact="0.04"/>
        </dgm:constrLst>
      </dgm:if>
      <dgm:else name="Name3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4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4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95"/>
          <dgm:constr type="diam" for="des" forName="connector1" refType="w" refFor="ch" refForName="gear1" op="equ" fact="1.15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h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3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2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5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/>
          <dgm:constr type="t" for="ch" forName="gear2ch" refType="w" fact="0.58"/>
          <dgm:constr type="w" for="ch" forName="gear3" refType="w" fact="0.48"/>
          <dgm:constr type="h" for="ch" forName="gear3" refType="w" fact="0.48"/>
          <dgm:constr type="l" for="ch" forName="gear3" refType="w" fact="0.31"/>
          <dgm:constr type="t" for="ch" forName="gear3"/>
          <dgm:constr type="w" for="ch" forName="gear3tx" refType="w" fact="0.22"/>
          <dgm:constr type="h" for="ch" forName="gear3tx" refType="w" fact="0.22"/>
          <dgm:constr type="ctrX" for="ch" forName="gear3tx" refType="ctrX" refFor="ch" refForName="gear3"/>
          <dgm:constr type="ctrY" for="ch" forName="gear3tx" refType="ctrY" refFor="ch" refForName="gear3"/>
          <dgm:constr type="w" for="ch" forName="gear3srcNode" val="1"/>
          <dgm:constr type="h" for="ch" forName="gear3srcNode" val="1"/>
          <dgm:constr type="l" for="ch" forName="gear3srcNode" refType="w" fact="0.3"/>
          <dgm:constr type="t" for="ch" forName="gear3srcNode" refType="w" fact="0.25"/>
          <dgm:constr type="w" for="ch" forName="gear3dstNode" val="1"/>
          <dgm:constr type="h" for="ch" forName="gear3dstNode" val="1"/>
          <dgm:constr type="l" for="ch" forName="gear3dstNode" refType="w" fact="0.38"/>
          <dgm:constr type="t" for="ch" forName="gear3dstNode" refType="h" fact="0.05"/>
          <dgm:constr type="diam" for="des" forName="connector3" refType="w" refFor="ch" refForName="gear3" op="equ"/>
          <dgm:constr type="h" for="des" forName="connector3" refType="w" refFor="ch" refForName="gear1" op="equ" fact="0.1"/>
          <dgm:constr type="w" for="ch" forName="gear3ch" refType="w" fact="0.35"/>
          <dgm:constr type="h" for="ch" forName="gear3ch" refType="w" refFor="ch" refForName="gear3ch" fact="0.6"/>
          <dgm:constr type="l" for="ch" forName="gear3ch" refType="w" fact="0.65"/>
          <dgm:constr type="t" for="ch" forName="gear3ch" refType="h" fact="0.13"/>
        </dgm:constrLst>
      </dgm:else>
    </dgm:choose>
    <dgm:ruleLst/>
    <dgm:forEach name="Name4" axis="ch" ptType="node" cnt="1">
      <dgm:layoutNode name="gear1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9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1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1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5">
        <dgm:if name="Name6" axis="ch" ptType="node" func="cnt" op="gte" val="1">
          <dgm:layoutNode name="gear1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7"/>
      </dgm:choose>
    </dgm:forEach>
    <dgm:forEach name="Name8" axis="ch" ptType="node" st="2" cnt="1">
      <dgm:layoutNode name="gear2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6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2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2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9">
        <dgm:if name="Name10" axis="ch" ptType="node" func="cnt" op="gte" val="1">
          <dgm:layoutNode name="gear2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1"/>
      </dgm:choose>
    </dgm:forEach>
    <dgm:forEach name="Name12" axis="ch" ptType="node" st="3" cnt="1">
      <dgm:layoutNode name="gear3" styleLbl="node1">
        <dgm:alg type="sp"/>
        <dgm:shape xmlns:r="http://schemas.openxmlformats.org/officeDocument/2006/relationships" rot="-15" type="gear6" r:blip="">
          <dgm:adjLst/>
        </dgm:shape>
        <dgm:presOf axis="self"/>
        <dgm:constrLst/>
        <dgm:ruleLst/>
      </dgm:layoutNode>
      <dgm:layoutNode name="gear3tx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3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3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13">
        <dgm:if name="Name14" axis="ch" ptType="node" func="cnt" op="gte" val="1">
          <dgm:layoutNode name="gear3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5"/>
      </dgm:choose>
    </dgm:forEach>
    <dgm:forEach name="Name16" axis="ch" ptType="sibTrans" hideLastTrans="0" cnt="1">
      <dgm:layoutNode name="connector1" styleLbl="sibTrans2D1">
        <dgm:alg type="conn">
          <dgm:param type="connRout" val="curve"/>
          <dgm:param type="srcNode" val="gear1srcNode"/>
          <dgm:param type="dstNode" val="gear1dstNode"/>
          <dgm:param type="begPts" val="midR"/>
          <dgm:param type="endPts" val="tCtr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7" axis="ch" ptType="sibTrans" hideLastTrans="0" st="2" cnt="1">
      <dgm:layoutNode name="connector2" styleLbl="sibTrans2D1">
        <dgm:alg type="conn">
          <dgm:param type="connRout" val="curve"/>
          <dgm:param type="srcNode" val="gear2srcNode"/>
          <dgm:param type="dstNode" val="gear2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8" axis="ch" ptType="sibTrans" hideLastTrans="0" st="3" cnt="1">
      <dgm:layoutNode name="connector3" styleLbl="sibTrans2D1">
        <dgm:alg type="conn">
          <dgm:param type="connRout" val="curve"/>
          <dgm:param type="srcNode" val="gear3srcNode"/>
          <dgm:param type="dstNode" val="gear3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1122363"/>
            <a:ext cx="84201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38250" y="3602038"/>
            <a:ext cx="74295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A88FF2-F4E0-4188-B551-7019A0C8A0F5}" type="datetimeFigureOut">
              <a:rPr lang="ru-RU" smtClean="0"/>
              <a:t>12.02.2023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25D0AB-4A1B-4B27-B0A6-98CFC889615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990198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A88FF2-F4E0-4188-B551-7019A0C8A0F5}" type="datetimeFigureOut">
              <a:rPr lang="ru-RU" smtClean="0"/>
              <a:t>12.02.2023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25D0AB-4A1B-4B27-B0A6-98CFC889615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444283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8982" y="365125"/>
            <a:ext cx="2135981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1038" y="365125"/>
            <a:ext cx="6284119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A88FF2-F4E0-4188-B551-7019A0C8A0F5}" type="datetimeFigureOut">
              <a:rPr lang="ru-RU" smtClean="0"/>
              <a:t>12.02.2023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25D0AB-4A1B-4B27-B0A6-98CFC889615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196632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A88FF2-F4E0-4188-B551-7019A0C8A0F5}" type="datetimeFigureOut">
              <a:rPr lang="ru-RU" smtClean="0"/>
              <a:t>12.02.2023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25D0AB-4A1B-4B27-B0A6-98CFC889615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555028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5879" y="1709740"/>
            <a:ext cx="8543925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879" y="4589465"/>
            <a:ext cx="8543925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A88FF2-F4E0-4188-B551-7019A0C8A0F5}" type="datetimeFigureOut">
              <a:rPr lang="ru-RU" smtClean="0"/>
              <a:t>12.02.2023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25D0AB-4A1B-4B27-B0A6-98CFC889615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06162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1038" y="1825625"/>
            <a:ext cx="421005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14913" y="1825625"/>
            <a:ext cx="421005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A88FF2-F4E0-4188-B551-7019A0C8A0F5}" type="datetimeFigureOut">
              <a:rPr lang="ru-RU" smtClean="0"/>
              <a:t>12.02.2023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25D0AB-4A1B-4B27-B0A6-98CFC889615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738498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365127"/>
            <a:ext cx="8543925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2329" y="1681163"/>
            <a:ext cx="4190702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2329" y="2505075"/>
            <a:ext cx="4190702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4913" y="1681163"/>
            <a:ext cx="4211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14913" y="2505075"/>
            <a:ext cx="4211340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A88FF2-F4E0-4188-B551-7019A0C8A0F5}" type="datetimeFigureOut">
              <a:rPr lang="ru-RU" smtClean="0"/>
              <a:t>12.02.2023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25D0AB-4A1B-4B27-B0A6-98CFC889615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494103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A88FF2-F4E0-4188-B551-7019A0C8A0F5}" type="datetimeFigureOut">
              <a:rPr lang="ru-RU" smtClean="0"/>
              <a:t>12.02.2023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25D0AB-4A1B-4B27-B0A6-98CFC889615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124934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A88FF2-F4E0-4188-B551-7019A0C8A0F5}" type="datetimeFigureOut">
              <a:rPr lang="ru-RU" smtClean="0"/>
              <a:t>12.02.2023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25D0AB-4A1B-4B27-B0A6-98CFC889615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773071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11340" y="987427"/>
            <a:ext cx="5014913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A88FF2-F4E0-4188-B551-7019A0C8A0F5}" type="datetimeFigureOut">
              <a:rPr lang="ru-RU" smtClean="0"/>
              <a:t>12.02.2023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25D0AB-4A1B-4B27-B0A6-98CFC889615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266219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211340" y="987427"/>
            <a:ext cx="5014913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A88FF2-F4E0-4188-B551-7019A0C8A0F5}" type="datetimeFigureOut">
              <a:rPr lang="ru-RU" smtClean="0"/>
              <a:t>12.02.2023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25D0AB-4A1B-4B27-B0A6-98CFC889615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43388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1038" y="365127"/>
            <a:ext cx="854392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A88FF2-F4E0-4188-B551-7019A0C8A0F5}" type="datetimeFigureOut">
              <a:rPr lang="ru-RU" smtClean="0"/>
              <a:t>12.02.2023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25D0AB-4A1B-4B27-B0A6-98CFC889615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703284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.xml"/><Relationship Id="rId3" Type="http://schemas.openxmlformats.org/officeDocument/2006/relationships/image" Target="../media/image2.jpeg"/><Relationship Id="rId7" Type="http://schemas.openxmlformats.org/officeDocument/2006/relationships/diagramQuickStyle" Target="../diagrams/quickStyle1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diagramLayout" Target="../diagrams/layout1.xml"/><Relationship Id="rId5" Type="http://schemas.openxmlformats.org/officeDocument/2006/relationships/diagramData" Target="../diagrams/data1.xml"/><Relationship Id="rId4" Type="http://schemas.openxmlformats.org/officeDocument/2006/relationships/image" Target="../media/image3.png"/><Relationship Id="rId9" Type="http://schemas.microsoft.com/office/2007/relationships/diagramDrawing" Target="../diagrams/drawing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4.png"/><Relationship Id="rId4" Type="http://schemas.openxmlformats.org/officeDocument/2006/relationships/image" Target="../media/image2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13" Type="http://schemas.openxmlformats.org/officeDocument/2006/relationships/diagramData" Target="../diagrams/data2.xml"/><Relationship Id="rId3" Type="http://schemas.openxmlformats.org/officeDocument/2006/relationships/image" Target="../media/image9.png"/><Relationship Id="rId7" Type="http://schemas.openxmlformats.org/officeDocument/2006/relationships/image" Target="../media/image13.jpeg"/><Relationship Id="rId12" Type="http://schemas.openxmlformats.org/officeDocument/2006/relationships/image" Target="../media/image18.jpeg"/><Relationship Id="rId17" Type="http://schemas.microsoft.com/office/2007/relationships/diagramDrawing" Target="../diagrams/drawing2.xml"/><Relationship Id="rId2" Type="http://schemas.openxmlformats.org/officeDocument/2006/relationships/image" Target="../media/image8.png"/><Relationship Id="rId16" Type="http://schemas.openxmlformats.org/officeDocument/2006/relationships/diagramColors" Target="../diagrams/colors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11" Type="http://schemas.openxmlformats.org/officeDocument/2006/relationships/image" Target="../media/image17.jpeg"/><Relationship Id="rId5" Type="http://schemas.openxmlformats.org/officeDocument/2006/relationships/image" Target="../media/image11.jpeg"/><Relationship Id="rId15" Type="http://schemas.openxmlformats.org/officeDocument/2006/relationships/diagramQuickStyle" Target="../diagrams/quickStyle2.xml"/><Relationship Id="rId10" Type="http://schemas.openxmlformats.org/officeDocument/2006/relationships/image" Target="../media/image16.jpeg"/><Relationship Id="rId4" Type="http://schemas.openxmlformats.org/officeDocument/2006/relationships/image" Target="../media/image10.jpeg"/><Relationship Id="rId9" Type="http://schemas.openxmlformats.org/officeDocument/2006/relationships/image" Target="../media/image15.jpeg"/><Relationship Id="rId14" Type="http://schemas.openxmlformats.org/officeDocument/2006/relationships/diagramLayout" Target="../diagrams/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jpg"/><Relationship Id="rId5" Type="http://schemas.openxmlformats.org/officeDocument/2006/relationships/image" Target="../media/image29.jpg"/><Relationship Id="rId4" Type="http://schemas.openxmlformats.org/officeDocument/2006/relationships/image" Target="../media/image2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jpg"/><Relationship Id="rId5" Type="http://schemas.openxmlformats.org/officeDocument/2006/relationships/hyperlink" Target="https://vk.com/public204421743?z=video-64890847_456249608%2F6e04abc4c404a8902a%2Fpl_post_-64890847_44330" TargetMode="External"/><Relationship Id="rId4" Type="http://schemas.openxmlformats.org/officeDocument/2006/relationships/image" Target="../media/image3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82454" y="-2446"/>
            <a:ext cx="1816765" cy="5657578"/>
          </a:xfrm>
          <a:prstGeom prst="rect">
            <a:avLst/>
          </a:prstGeom>
        </p:spPr>
      </p:pic>
      <p:pic>
        <p:nvPicPr>
          <p:cNvPr id="14" name="Picture 4" descr="http://www.infovia.net/cdn/6/2015/220/free-clip-art-borders-frames-elegant_164421.jpg"/>
          <p:cNvPicPr>
            <a:picLocks noChangeAspect="1" noChangeArrowheads="1"/>
          </p:cNvPicPr>
          <p:nvPr/>
        </p:nvPicPr>
        <p:blipFill rotWithShape="1">
          <a:blip r:embed="rId3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169" r="25786"/>
          <a:stretch/>
        </p:blipFill>
        <p:spPr bwMode="auto">
          <a:xfrm>
            <a:off x="9181" y="872196"/>
            <a:ext cx="4182991" cy="59858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2589312" y="100557"/>
            <a:ext cx="5402754" cy="1364476"/>
          </a:xfrm>
          <a:prstGeom prst="rect">
            <a:avLst/>
          </a:prstGeom>
          <a:noFill/>
        </p:spPr>
        <p:txBody>
          <a:bodyPr wrap="square" lIns="132080" tIns="66040" rIns="132080" bIns="66040">
            <a:spAutoFit/>
          </a:bodyPr>
          <a:lstStyle/>
          <a:p>
            <a:pPr algn="ctr"/>
            <a:r>
              <a:rPr lang="ru-RU" sz="2000" dirty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bat" pitchFamily="2" charset="0"/>
              </a:rPr>
              <a:t>Муниципальное автономное дошкольное образовательное учреждение «Радость» комбинированного вида  структурное подразделение детский сад № 30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3233417" y="1435563"/>
            <a:ext cx="7184571" cy="3672800"/>
          </a:xfrm>
          <a:prstGeom prst="rect">
            <a:avLst/>
          </a:prstGeom>
          <a:noFill/>
        </p:spPr>
        <p:txBody>
          <a:bodyPr wrap="square" lIns="132080" tIns="66040" rIns="132080" bIns="66040">
            <a:spAutoFit/>
          </a:bodyPr>
          <a:lstStyle/>
          <a:p>
            <a:pPr algn="ctr"/>
            <a:r>
              <a:rPr lang="ru-RU" sz="3000" dirty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bat" pitchFamily="2" charset="0"/>
              </a:rPr>
              <a:t>Реализация проекта</a:t>
            </a:r>
          </a:p>
          <a:p>
            <a:pPr algn="ctr"/>
            <a:endParaRPr lang="ru-RU" sz="2000" dirty="0">
              <a:ln w="0"/>
              <a:solidFill>
                <a:srgbClr val="0070C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bat" pitchFamily="2" charset="0"/>
            </a:endParaRPr>
          </a:p>
          <a:p>
            <a:pPr algn="ctr"/>
            <a:r>
              <a:rPr lang="ru-RU" sz="6000" b="1" dirty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bat" pitchFamily="2" charset="0"/>
              </a:rPr>
              <a:t>«Радость инженерного творчества»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D0EC879C-4489-14BD-13E8-E594A4CF549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541" y="323845"/>
            <a:ext cx="1646135" cy="2099818"/>
          </a:xfrm>
          <a:prstGeom prst="rect">
            <a:avLst/>
          </a:prstGeom>
        </p:spPr>
      </p:pic>
      <p:graphicFrame>
        <p:nvGraphicFramePr>
          <p:cNvPr id="5" name="Схема 4">
            <a:extLst>
              <a:ext uri="{FF2B5EF4-FFF2-40B4-BE49-F238E27FC236}">
                <a16:creationId xmlns:a16="http://schemas.microsoft.com/office/drawing/2014/main" id="{9E1A558A-F854-B848-CF9D-624B6D84217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518158487"/>
              </p:ext>
            </p:extLst>
          </p:nvPr>
        </p:nvGraphicFramePr>
        <p:xfrm>
          <a:off x="-1035050" y="2060024"/>
          <a:ext cx="6604000" cy="4402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  <p:extLst>
      <p:ext uri="{BB962C8B-B14F-4D97-AF65-F5344CB8AC3E}">
        <p14:creationId xmlns:p14="http://schemas.microsoft.com/office/powerpoint/2010/main" val="408230148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4" descr="http://www.infovia.net/cdn/6/2015/220/free-clip-art-borders-frames-elegant_164421.jpg"/>
          <p:cNvPicPr>
            <a:picLocks noChangeAspect="1" noChangeArrowheads="1"/>
          </p:cNvPicPr>
          <p:nvPr/>
        </p:nvPicPr>
        <p:blipFill rotWithShape="1"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169" r="25786"/>
          <a:stretch/>
        </p:blipFill>
        <p:spPr bwMode="auto">
          <a:xfrm>
            <a:off x="67448" y="680881"/>
            <a:ext cx="4182991" cy="59858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19310530" flipH="1">
            <a:off x="6369567" y="-3493000"/>
            <a:ext cx="1452042" cy="2124823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9344" y="-3292683"/>
            <a:ext cx="2187026" cy="2311702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884953" y="341559"/>
            <a:ext cx="86106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Мониторинг </a:t>
            </a:r>
            <a:r>
              <a:rPr lang="ru-RU" sz="2000" b="1" dirty="0">
                <a:ln w="0"/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реализации п</a:t>
            </a:r>
            <a:r>
              <a:rPr lang="ru-RU" sz="2000" b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роекта «Радость инженерного творчества» </a:t>
            </a:r>
            <a:endParaRPr lang="ru-RU" sz="2000" dirty="0">
              <a:ln w="0"/>
              <a:solidFill>
                <a:srgbClr val="0070C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7" name="Рисунок 16"/>
          <p:cNvPicPr/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0535"/>
          <a:stretch/>
        </p:blipFill>
        <p:spPr bwMode="auto">
          <a:xfrm>
            <a:off x="1399049" y="1372023"/>
            <a:ext cx="5830296" cy="5107134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2912013" y="1414980"/>
            <a:ext cx="3784209" cy="35484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3151163" y="5725551"/>
            <a:ext cx="4078181" cy="66118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3194594" y="5761332"/>
            <a:ext cx="2915863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ru-RU" sz="12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Детей обучается по программе «</a:t>
            </a:r>
            <a:r>
              <a:rPr lang="ru-RU" sz="1200" b="0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УникУм</a:t>
            </a:r>
            <a:r>
              <a:rPr lang="ru-RU" sz="12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endParaRPr lang="en-US" sz="12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Детские сады – участники проекта</a:t>
            </a:r>
          </a:p>
          <a:p>
            <a:r>
              <a:rPr lang="ru-RU" sz="12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Количество проведённых мероприятий</a:t>
            </a: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174812F8-0906-0F53-3D70-ECF8228185EA}"/>
              </a:ext>
            </a:extLst>
          </p:cNvPr>
          <p:cNvSpPr/>
          <p:nvPr/>
        </p:nvSpPr>
        <p:spPr>
          <a:xfrm>
            <a:off x="2276475" y="5438775"/>
            <a:ext cx="4171950" cy="286776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ADA66E1-0EE4-0572-050D-7AC3C06DE4E9}"/>
              </a:ext>
            </a:extLst>
          </p:cNvPr>
          <p:cNvSpPr txBox="1"/>
          <p:nvPr/>
        </p:nvSpPr>
        <p:spPr>
          <a:xfrm>
            <a:off x="2105024" y="5438775"/>
            <a:ext cx="10461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2020 г.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5F9AF61-10A3-D138-AC00-B47787BA91F7}"/>
              </a:ext>
            </a:extLst>
          </p:cNvPr>
          <p:cNvSpPr txBox="1"/>
          <p:nvPr/>
        </p:nvSpPr>
        <p:spPr>
          <a:xfrm>
            <a:off x="3971926" y="5409816"/>
            <a:ext cx="4953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2021 г.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BDBAF1E-9518-CD85-B890-963604104090}"/>
              </a:ext>
            </a:extLst>
          </p:cNvPr>
          <p:cNvSpPr txBox="1"/>
          <p:nvPr/>
        </p:nvSpPr>
        <p:spPr>
          <a:xfrm>
            <a:off x="5697308" y="5409816"/>
            <a:ext cx="4953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2022 г.</a:t>
            </a:r>
          </a:p>
        </p:txBody>
      </p:sp>
    </p:spTree>
    <p:extLst>
      <p:ext uri="{BB962C8B-B14F-4D97-AF65-F5344CB8AC3E}">
        <p14:creationId xmlns:p14="http://schemas.microsoft.com/office/powerpoint/2010/main" val="36953528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4" descr="http://www.infovia.net/cdn/6/2015/220/free-clip-art-borders-frames-elegant_164421.jpg"/>
          <p:cNvPicPr>
            <a:picLocks noChangeAspect="1" noChangeArrowheads="1"/>
          </p:cNvPicPr>
          <p:nvPr/>
        </p:nvPicPr>
        <p:blipFill rotWithShape="1"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169" r="25786"/>
          <a:stretch/>
        </p:blipFill>
        <p:spPr bwMode="auto">
          <a:xfrm>
            <a:off x="9181" y="872196"/>
            <a:ext cx="4182991" cy="59858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481008" y="386483"/>
            <a:ext cx="5232822" cy="6058069"/>
          </a:xfrm>
          <a:prstGeom prst="rect">
            <a:avLst/>
          </a:prstGeom>
          <a:noFill/>
        </p:spPr>
        <p:txBody>
          <a:bodyPr wrap="square" lIns="132080" tIns="66040" rIns="132080" bIns="66040">
            <a:spAutoFit/>
          </a:bodyPr>
          <a:lstStyle/>
          <a:p>
            <a:pPr indent="449580"/>
            <a:r>
              <a:rPr lang="ru-RU" sz="20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«Радость инженерного творчества» </a:t>
            </a:r>
            <a:r>
              <a:rPr lang="ru-RU" sz="2000" dirty="0">
                <a:solidFill>
                  <a:srgbClr val="1D1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—</a:t>
            </a:r>
            <a:r>
              <a:rPr lang="ru-RU" sz="2000" b="1" dirty="0">
                <a:solidFill>
                  <a:srgbClr val="1D1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это комплексная система мероприятий, направленных на выявление и сопровождение </a:t>
            </a:r>
            <a:r>
              <a:rPr lang="ru-RU" sz="20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инновационных практик детских садов</a:t>
            </a:r>
            <a:r>
              <a:rPr lang="ru-RU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в организации проектно-исследовательской</a:t>
            </a:r>
            <a:r>
              <a:rPr lang="ru-RU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робототехнической, конструктивно-модельной </a:t>
            </a:r>
            <a:r>
              <a:rPr lang="ru-RU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деятельности дошкольников</a:t>
            </a:r>
            <a:r>
              <a:rPr lang="ru-RU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с целью повышения интереса подрастающего поколения к инженерным профессиям.</a:t>
            </a:r>
          </a:p>
          <a:p>
            <a:pPr indent="449580"/>
            <a:r>
              <a:rPr lang="ru-RU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Реализация проекта началась в 2020/21 учебном году </a:t>
            </a:r>
            <a:r>
              <a:rPr lang="ru-RU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инициативной группой педагогов</a:t>
            </a:r>
            <a:r>
              <a:rPr lang="ru-RU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МАДОУ «Радость». </a:t>
            </a:r>
            <a:r>
              <a:rPr lang="ru-RU" sz="20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Реализация практики определяет систему мероприятий</a:t>
            </a:r>
            <a:r>
              <a:rPr lang="ru-RU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с участием воспитанников, родителей (законных представителей), педагогов, администрации</a:t>
            </a:r>
            <a:r>
              <a:rPr lang="ru-RU" sz="20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дошкольных образовательных организаций.</a:t>
            </a:r>
            <a:endParaRPr lang="ru-RU" sz="20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endParaRPr lang="ru-RU" sz="2500" dirty="0">
              <a:ln w="0"/>
              <a:solidFill>
                <a:srgbClr val="0070C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bat" pitchFamily="2" charset="0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5C862EBA-4EE2-5E49-ECD8-8B4E4EBC34E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39153" y="3429000"/>
            <a:ext cx="3685839" cy="2764380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E09BF2DA-07B3-5BFC-45F1-72A608BBFCF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39153" y="481733"/>
            <a:ext cx="3685839" cy="27643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39496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4" descr="http://www.infovia.net/cdn/6/2015/220/free-clip-art-borders-frames-elegant_164421.jpg"/>
          <p:cNvPicPr>
            <a:picLocks noChangeAspect="1" noChangeArrowheads="1"/>
          </p:cNvPicPr>
          <p:nvPr/>
        </p:nvPicPr>
        <p:blipFill rotWithShape="1"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169" r="25786"/>
          <a:stretch/>
        </p:blipFill>
        <p:spPr bwMode="auto">
          <a:xfrm>
            <a:off x="9181" y="872196"/>
            <a:ext cx="4182991" cy="59858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281355" y="363299"/>
            <a:ext cx="5303519" cy="5319405"/>
          </a:xfrm>
          <a:prstGeom prst="rect">
            <a:avLst/>
          </a:prstGeom>
          <a:noFill/>
        </p:spPr>
        <p:txBody>
          <a:bodyPr wrap="square" lIns="132080" tIns="66040" rIns="132080" bIns="66040">
            <a:spAutoFit/>
          </a:bodyPr>
          <a:lstStyle/>
          <a:p>
            <a:r>
              <a:rPr lang="ru-RU" sz="2500" dirty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 рамках проекта ребенок:</a:t>
            </a:r>
          </a:p>
          <a:p>
            <a:endParaRPr lang="ru-RU" sz="2500" dirty="0">
              <a:ln w="0"/>
              <a:solidFill>
                <a:srgbClr val="0070C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500" dirty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-  получит </a:t>
            </a:r>
            <a:r>
              <a:rPr lang="ru-RU" sz="2500" b="1" dirty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знания по робототехнике</a:t>
            </a:r>
            <a:r>
              <a:rPr lang="ru-RU" sz="2500" dirty="0">
                <a:ln w="0"/>
                <a:solidFill>
                  <a:schemeClr val="accent5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ru-RU" sz="2500" dirty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а  также освоит</a:t>
            </a:r>
            <a:r>
              <a:rPr lang="ru-RU" sz="2500" b="1" dirty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различные виды конструирования</a:t>
            </a:r>
            <a:endParaRPr lang="ru-RU" sz="2500" dirty="0">
              <a:ln w="0"/>
              <a:solidFill>
                <a:srgbClr val="0070C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Tx/>
              <a:buChar char="-"/>
            </a:pPr>
            <a:r>
              <a:rPr lang="ru-RU" sz="2500" dirty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Что будет </a:t>
            </a:r>
            <a:r>
              <a:rPr lang="ru-RU" sz="2500" b="1" dirty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способствовать</a:t>
            </a:r>
            <a:r>
              <a:rPr lang="ru-RU" sz="2500" b="1" dirty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развитию наглядно-образного, логического, пространственного мышления; </a:t>
            </a:r>
          </a:p>
          <a:p>
            <a:pPr marL="457200" indent="-457200">
              <a:buFontTx/>
              <a:buChar char="-"/>
            </a:pPr>
            <a:r>
              <a:rPr lang="ru-RU" sz="2500" b="1" dirty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Что приведёт </a:t>
            </a:r>
            <a:r>
              <a:rPr lang="ru-RU" sz="2500" b="1" dirty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 </a:t>
            </a:r>
            <a:r>
              <a:rPr lang="ru-RU" sz="2800" b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повышению интереса подрастающего поколения к инженерным профессиям.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5D4D13B4-3916-9B2C-DFCF-E5C3DA3A8BE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9955" y="237866"/>
            <a:ext cx="4199568" cy="2644301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D87DBEE5-A8A6-524F-51A4-19EF632FC47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0630" y="3094314"/>
            <a:ext cx="4198893" cy="31491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604402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448210" y="123449"/>
            <a:ext cx="9457790" cy="410369"/>
          </a:xfrm>
          <a:prstGeom prst="rect">
            <a:avLst/>
          </a:prstGeom>
          <a:noFill/>
        </p:spPr>
        <p:txBody>
          <a:bodyPr wrap="square" lIns="132080" tIns="66040" rIns="132080" bIns="66040">
            <a:spAutoFit/>
          </a:bodyPr>
          <a:lstStyle/>
          <a:p>
            <a:pPr algn="ctr"/>
            <a:r>
              <a:rPr lang="ru-RU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Пять</a:t>
            </a:r>
            <a:r>
              <a:rPr lang="ru-RU" sz="18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блоков </a:t>
            </a:r>
            <a:r>
              <a:rPr lang="ru-RU" sz="18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для активизации технического творчества </a:t>
            </a:r>
            <a:r>
              <a:rPr lang="ru-RU" sz="18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 детских садах</a:t>
            </a:r>
            <a:endParaRPr lang="ru-RU" sz="3000" dirty="0">
              <a:ln w="0"/>
              <a:solidFill>
                <a:srgbClr val="0070C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bat" pitchFamily="2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908698" y="613618"/>
            <a:ext cx="3599519" cy="410369"/>
          </a:xfrm>
          <a:prstGeom prst="rect">
            <a:avLst/>
          </a:prstGeom>
          <a:noFill/>
        </p:spPr>
        <p:txBody>
          <a:bodyPr wrap="square" lIns="132080" tIns="66040" rIns="132080" bIns="66040">
            <a:spAutoFit/>
          </a:bodyPr>
          <a:lstStyle/>
          <a:p>
            <a:pPr algn="ctr"/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"</a:t>
            </a:r>
            <a:r>
              <a:rPr lang="ru-RU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ТехноМир</a:t>
            </a:r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: развитие без границ" </a:t>
            </a:r>
            <a:endParaRPr lang="ru-RU" sz="1600" dirty="0">
              <a:ln w="0"/>
              <a:solidFill>
                <a:srgbClr val="0070C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bat" pitchFamily="2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231977" y="576204"/>
            <a:ext cx="2968148" cy="687368"/>
          </a:xfrm>
          <a:prstGeom prst="rect">
            <a:avLst/>
          </a:prstGeom>
          <a:noFill/>
        </p:spPr>
        <p:txBody>
          <a:bodyPr wrap="square" lIns="132080" tIns="66040" rIns="132080" bIns="66040">
            <a:spAutoFit/>
          </a:bodyPr>
          <a:lstStyle/>
          <a:p>
            <a:r>
              <a:rPr lang="ru-RU" sz="18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Цифровое пространство в формате «Телешкола» </a:t>
            </a:r>
            <a:endParaRPr lang="ru-RU" sz="4333" dirty="0">
              <a:ln w="0"/>
              <a:solidFill>
                <a:srgbClr val="0070C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-216908" y="5832620"/>
            <a:ext cx="3491185" cy="687368"/>
          </a:xfrm>
          <a:prstGeom prst="rect">
            <a:avLst/>
          </a:prstGeom>
          <a:noFill/>
        </p:spPr>
        <p:txBody>
          <a:bodyPr wrap="square" lIns="132080" tIns="66040" rIns="132080" bIns="66040">
            <a:spAutoFit/>
          </a:bodyPr>
          <a:lstStyle/>
          <a:p>
            <a:pPr algn="ctr"/>
            <a:r>
              <a:rPr lang="ru-RU" sz="1600" dirty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bat" pitchFamily="2" charset="0"/>
              </a:rPr>
              <a:t> </a:t>
            </a:r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дистанционная онлайн-игра «</a:t>
            </a:r>
            <a:r>
              <a:rPr lang="ru-RU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РАДОСТёнок-Технарёнок</a:t>
            </a:r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»</a:t>
            </a:r>
            <a:endParaRPr lang="ru-RU" sz="4333" dirty="0">
              <a:ln w="0"/>
              <a:solidFill>
                <a:srgbClr val="0070C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bat" pitchFamily="2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5703330" y="5832620"/>
            <a:ext cx="4316079" cy="687368"/>
          </a:xfrm>
          <a:prstGeom prst="rect">
            <a:avLst/>
          </a:prstGeom>
          <a:noFill/>
        </p:spPr>
        <p:txBody>
          <a:bodyPr wrap="square" lIns="132080" tIns="66040" rIns="132080" bIns="66040">
            <a:spAutoFit/>
          </a:bodyPr>
          <a:lstStyle/>
          <a:p>
            <a:pPr algn="ctr"/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«Ранняя профориентация дошкольников в детских садах МАДОУ «Радость»</a:t>
            </a:r>
            <a:endParaRPr lang="ru-RU" sz="4333" dirty="0">
              <a:ln w="0"/>
              <a:solidFill>
                <a:srgbClr val="0070C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Стрелка вверх 16"/>
          <p:cNvSpPr/>
          <p:nvPr/>
        </p:nvSpPr>
        <p:spPr>
          <a:xfrm rot="3315750">
            <a:off x="6299096" y="2833313"/>
            <a:ext cx="285882" cy="732501"/>
          </a:xfrm>
          <a:prstGeom prst="upArrow">
            <a:avLst>
              <a:gd name="adj1" fmla="val 50000"/>
              <a:gd name="adj2" fmla="val 7156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8" name="Рисунок 1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5256030">
            <a:off x="2772742" y="3051693"/>
            <a:ext cx="591363" cy="438950"/>
          </a:xfrm>
          <a:prstGeom prst="rect">
            <a:avLst/>
          </a:prstGeom>
        </p:spPr>
      </p:pic>
      <p:sp>
        <p:nvSpPr>
          <p:cNvPr id="19" name="Стрелка вверх 18"/>
          <p:cNvSpPr/>
          <p:nvPr/>
        </p:nvSpPr>
        <p:spPr>
          <a:xfrm rot="8163146">
            <a:off x="6279093" y="4757025"/>
            <a:ext cx="270713" cy="705132"/>
          </a:xfrm>
          <a:prstGeom prst="upArrow">
            <a:avLst>
              <a:gd name="adj1" fmla="val 50000"/>
              <a:gd name="adj2" fmla="val 7156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1" name="Рисунок 2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400000">
            <a:off x="2961387" y="4764914"/>
            <a:ext cx="526991" cy="533340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F81E6491-1FA5-B3F6-EF6E-A90F4D3A402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3336539">
            <a:off x="5117492" y="3047606"/>
            <a:ext cx="413193" cy="418171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D733DD2D-E965-1C29-79D6-8F22F77D708E}"/>
              </a:ext>
            </a:extLst>
          </p:cNvPr>
          <p:cNvSpPr txBox="1"/>
          <p:nvPr/>
        </p:nvSpPr>
        <p:spPr>
          <a:xfrm>
            <a:off x="6591299" y="584976"/>
            <a:ext cx="31718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Региональный ресурсный центр "</a:t>
            </a:r>
            <a:r>
              <a:rPr lang="ru-RU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ИКаРёнок</a:t>
            </a:r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" </a:t>
            </a:r>
            <a:endParaRPr lang="ru-RU" dirty="0"/>
          </a:p>
        </p:txBody>
      </p:sp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262D609C-8B18-B39D-48B8-973E172B257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522" y="1300986"/>
            <a:ext cx="2968147" cy="1669583"/>
          </a:xfrm>
          <a:prstGeom prst="rect">
            <a:avLst/>
          </a:prstGeom>
        </p:spPr>
      </p:pic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9D0AE1E9-96A7-E0A7-7146-D36C98BAA53E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6" r="10463"/>
          <a:stretch/>
        </p:blipFill>
        <p:spPr>
          <a:xfrm>
            <a:off x="3716155" y="1134588"/>
            <a:ext cx="2613947" cy="1835534"/>
          </a:xfrm>
          <a:prstGeom prst="rect">
            <a:avLst/>
          </a:prstGeom>
        </p:spPr>
      </p:pic>
      <p:pic>
        <p:nvPicPr>
          <p:cNvPr id="24" name="Рисунок 23">
            <a:extLst>
              <a:ext uri="{FF2B5EF4-FFF2-40B4-BE49-F238E27FC236}">
                <a16:creationId xmlns:a16="http://schemas.microsoft.com/office/drawing/2014/main" id="{F9922238-EAA7-ACC4-A757-82095AA93DC8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6584" y="1257446"/>
            <a:ext cx="2613947" cy="1741542"/>
          </a:xfrm>
          <a:prstGeom prst="rect">
            <a:avLst/>
          </a:prstGeom>
        </p:spPr>
      </p:pic>
      <p:pic>
        <p:nvPicPr>
          <p:cNvPr id="26" name="Рисунок 25">
            <a:extLst>
              <a:ext uri="{FF2B5EF4-FFF2-40B4-BE49-F238E27FC236}">
                <a16:creationId xmlns:a16="http://schemas.microsoft.com/office/drawing/2014/main" id="{09C9361D-5737-D9FE-235A-62044DDD83B9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9261" y="2427744"/>
            <a:ext cx="542378" cy="542378"/>
          </a:xfrm>
          <a:prstGeom prst="rect">
            <a:avLst/>
          </a:prstGeom>
        </p:spPr>
      </p:pic>
      <p:pic>
        <p:nvPicPr>
          <p:cNvPr id="28" name="Рисунок 27">
            <a:extLst>
              <a:ext uri="{FF2B5EF4-FFF2-40B4-BE49-F238E27FC236}">
                <a16:creationId xmlns:a16="http://schemas.microsoft.com/office/drawing/2014/main" id="{DC68483C-7021-0719-1158-F7F173066999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86835" y="2433351"/>
            <a:ext cx="593000" cy="593000"/>
          </a:xfrm>
          <a:prstGeom prst="rect">
            <a:avLst/>
          </a:prstGeom>
        </p:spPr>
      </p:pic>
      <p:pic>
        <p:nvPicPr>
          <p:cNvPr id="30" name="Рисунок 29">
            <a:extLst>
              <a:ext uri="{FF2B5EF4-FFF2-40B4-BE49-F238E27FC236}">
                <a16:creationId xmlns:a16="http://schemas.microsoft.com/office/drawing/2014/main" id="{C20F8151-716E-00B5-F04E-BE52AA1FDBE5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039" y="3638293"/>
            <a:ext cx="2767292" cy="2075469"/>
          </a:xfrm>
          <a:prstGeom prst="rect">
            <a:avLst/>
          </a:prstGeom>
        </p:spPr>
      </p:pic>
      <p:pic>
        <p:nvPicPr>
          <p:cNvPr id="32" name="Рисунок 31">
            <a:extLst>
              <a:ext uri="{FF2B5EF4-FFF2-40B4-BE49-F238E27FC236}">
                <a16:creationId xmlns:a16="http://schemas.microsoft.com/office/drawing/2014/main" id="{0F07DE5D-EEBB-1A39-0C9A-5E48834A35C4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0338" y="3509789"/>
            <a:ext cx="3060624" cy="2295468"/>
          </a:xfrm>
          <a:prstGeom prst="rect">
            <a:avLst/>
          </a:prstGeom>
        </p:spPr>
      </p:pic>
      <p:pic>
        <p:nvPicPr>
          <p:cNvPr id="34" name="Рисунок 33">
            <a:extLst>
              <a:ext uri="{FF2B5EF4-FFF2-40B4-BE49-F238E27FC236}">
                <a16:creationId xmlns:a16="http://schemas.microsoft.com/office/drawing/2014/main" id="{ED1EA4F2-AB04-6960-701B-6A3B71251001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86994" y="4482785"/>
            <a:ext cx="1799781" cy="1349835"/>
          </a:xfrm>
          <a:prstGeom prst="rect">
            <a:avLst/>
          </a:prstGeom>
        </p:spPr>
      </p:pic>
      <p:pic>
        <p:nvPicPr>
          <p:cNvPr id="36" name="Рисунок 35">
            <a:extLst>
              <a:ext uri="{FF2B5EF4-FFF2-40B4-BE49-F238E27FC236}">
                <a16:creationId xmlns:a16="http://schemas.microsoft.com/office/drawing/2014/main" id="{EA9EF680-5C93-221C-5AF6-943B31927157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3303" y="5040994"/>
            <a:ext cx="2238375" cy="1678781"/>
          </a:xfrm>
          <a:prstGeom prst="rect">
            <a:avLst/>
          </a:prstGeom>
        </p:spPr>
      </p:pic>
      <p:graphicFrame>
        <p:nvGraphicFramePr>
          <p:cNvPr id="2" name="Схема 1">
            <a:extLst>
              <a:ext uri="{FF2B5EF4-FFF2-40B4-BE49-F238E27FC236}">
                <a16:creationId xmlns:a16="http://schemas.microsoft.com/office/drawing/2014/main" id="{67B18DBF-20D0-04CA-30A1-4831A3B1DD9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806323163"/>
              </p:ext>
            </p:extLst>
          </p:nvPr>
        </p:nvGraphicFramePr>
        <p:xfrm>
          <a:off x="2102916" y="2613953"/>
          <a:ext cx="5039416" cy="262645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3" r:lo="rId14" r:qs="rId15" r:cs="rId16"/>
          </a:graphicData>
        </a:graphic>
      </p:graphicFrame>
    </p:spTree>
    <p:extLst>
      <p:ext uri="{BB962C8B-B14F-4D97-AF65-F5344CB8AC3E}">
        <p14:creationId xmlns:p14="http://schemas.microsoft.com/office/powerpoint/2010/main" val="277759694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4" descr="http://www.infovia.net/cdn/6/2015/220/free-clip-art-borders-frames-elegant_164421.jpg"/>
          <p:cNvPicPr>
            <a:picLocks noChangeAspect="1" noChangeArrowheads="1"/>
          </p:cNvPicPr>
          <p:nvPr/>
        </p:nvPicPr>
        <p:blipFill rotWithShape="1"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169" r="25786"/>
          <a:stretch/>
        </p:blipFill>
        <p:spPr bwMode="auto">
          <a:xfrm>
            <a:off x="9181" y="872196"/>
            <a:ext cx="4182991" cy="59858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319305" y="102284"/>
            <a:ext cx="5083565" cy="4031809"/>
          </a:xfrm>
          <a:prstGeom prst="rect">
            <a:avLst/>
          </a:prstGeom>
          <a:noFill/>
        </p:spPr>
        <p:txBody>
          <a:bodyPr wrap="square" lIns="132080" tIns="66040" rIns="132080" bIns="66040">
            <a:spAutoFit/>
          </a:bodyPr>
          <a:lstStyle/>
          <a:p>
            <a:endParaRPr lang="ru-RU" sz="4333" dirty="0">
              <a:ln w="0"/>
              <a:solidFill>
                <a:srgbClr val="0070C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bat" pitchFamily="2" charset="0"/>
            </a:endParaRPr>
          </a:p>
          <a:p>
            <a:r>
              <a:rPr lang="ru-RU" sz="2200" dirty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bat" pitchFamily="2" charset="0"/>
              </a:rPr>
              <a:t>Этап 1:</a:t>
            </a:r>
          </a:p>
          <a:p>
            <a:endParaRPr lang="ru-RU" sz="2200" u="sng" dirty="0">
              <a:ln w="0"/>
              <a:solidFill>
                <a:srgbClr val="C0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bat" pitchFamily="2" charset="0"/>
            </a:endParaRPr>
          </a:p>
          <a:p>
            <a:pPr indent="540385" algn="just"/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Педагоги муниципального автономного дошкольного образовательного учреждения «Радость» разработали план реализации проекта, определили параметры финансирования бюджета для достижения оптимальных результатов, а также разработали специальную программу </a:t>
            </a:r>
            <a:r>
              <a:rPr lang="ru-RU" sz="1800" b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дополнительного образования по познавательному развитию «</a:t>
            </a:r>
            <a:r>
              <a:rPr lang="ru-RU" sz="1800" b="1" dirty="0" err="1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УникУм</a:t>
            </a:r>
            <a:r>
              <a:rPr lang="ru-RU" sz="1800" b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».</a:t>
            </a:r>
            <a:endParaRPr lang="ru-RU" sz="1800" b="1" dirty="0">
              <a:solidFill>
                <a:srgbClr val="C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ru-RU" sz="2200" dirty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bat" pitchFamily="2" charset="0"/>
              </a:rPr>
              <a:t> 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6AD65343-97DC-1F35-6F2F-5A3CAC4FF45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2895" y="234411"/>
            <a:ext cx="3733800" cy="3429000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3BF202BE-9970-323D-42F7-4EAC0450342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2895" y="3795539"/>
            <a:ext cx="3733800" cy="2800350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9E8322EA-C70C-A573-8D1E-EC45546CFCB8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00" y="4538489"/>
            <a:ext cx="4114800" cy="2057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899847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ttp://www.infovia.net/cdn/6/2015/220/free-clip-art-borders-frames-elegant_164421.jpg"/>
          <p:cNvPicPr>
            <a:picLocks noChangeAspect="1" noChangeArrowheads="1"/>
          </p:cNvPicPr>
          <p:nvPr/>
        </p:nvPicPr>
        <p:blipFill rotWithShape="1"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169" r="25786"/>
          <a:stretch/>
        </p:blipFill>
        <p:spPr bwMode="auto">
          <a:xfrm>
            <a:off x="9181" y="872196"/>
            <a:ext cx="4182991" cy="59858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392931" y="132107"/>
            <a:ext cx="4864869" cy="5493940"/>
          </a:xfrm>
          <a:prstGeom prst="rect">
            <a:avLst/>
          </a:prstGeom>
          <a:noFill/>
        </p:spPr>
        <p:txBody>
          <a:bodyPr wrap="square" lIns="132080" tIns="66040" rIns="132080" bIns="66040">
            <a:spAutoFit/>
          </a:bodyPr>
          <a:lstStyle/>
          <a:p>
            <a:r>
              <a:rPr lang="ru-RU" sz="2200" dirty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bat" pitchFamily="2" charset="0"/>
              </a:rPr>
              <a:t>Этап 2:</a:t>
            </a:r>
          </a:p>
          <a:p>
            <a:endParaRPr lang="ru-RU" sz="2200" dirty="0">
              <a:ln w="0"/>
              <a:solidFill>
                <a:srgbClr val="0070C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bat" pitchFamily="2" charset="0"/>
            </a:endParaRPr>
          </a:p>
          <a:p>
            <a:pPr>
              <a:lnSpc>
                <a:spcPts val="1800"/>
              </a:lnSpc>
              <a:spcAft>
                <a:spcPts val="285"/>
              </a:spcAft>
            </a:pPr>
            <a:r>
              <a:rPr lang="ru-RU" sz="1800" b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Определены формы взаимодействия:</a:t>
            </a:r>
            <a:endParaRPr lang="ru-RU" sz="1800" dirty="0">
              <a:solidFill>
                <a:srgbClr val="C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ts val="1800"/>
              </a:lnSpc>
              <a:spcAft>
                <a:spcPts val="285"/>
              </a:spcAft>
            </a:pPr>
            <a:r>
              <a:rPr lang="ru-RU" sz="1800" dirty="0">
                <a:solidFill>
                  <a:srgbClr val="1D1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— </a:t>
            </a:r>
            <a:r>
              <a:rPr lang="ru-RU" sz="180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 детьми: </a:t>
            </a:r>
            <a:r>
              <a:rPr lang="ru-RU" sz="1800" dirty="0">
                <a:solidFill>
                  <a:srgbClr val="1D1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диалог, сотрудничество, наставничество;</a:t>
            </a:r>
            <a:endParaRPr lang="ru-RU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ts val="1800"/>
              </a:lnSpc>
              <a:spcAft>
                <a:spcPts val="285"/>
              </a:spcAft>
            </a:pPr>
            <a:r>
              <a:rPr lang="ru-RU" sz="1800" dirty="0">
                <a:solidFill>
                  <a:srgbClr val="1D1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— </a:t>
            </a:r>
            <a:r>
              <a:rPr lang="ru-RU" sz="180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 родителями: </a:t>
            </a:r>
            <a:r>
              <a:rPr lang="ru-RU" sz="1800" dirty="0">
                <a:solidFill>
                  <a:srgbClr val="1D1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информационно — аналитические (опросы, тесты, анкетирование), досуговые (совместные досуги, праздник, выставки), познавательные, наглядно — информационные, детско-родительские проекты;</a:t>
            </a:r>
            <a:endParaRPr lang="ru-RU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ts val="1800"/>
              </a:lnSpc>
              <a:spcAft>
                <a:spcPts val="285"/>
              </a:spcAft>
            </a:pPr>
            <a:r>
              <a:rPr lang="ru-RU" sz="1800" dirty="0">
                <a:solidFill>
                  <a:srgbClr val="1D1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— </a:t>
            </a:r>
            <a:r>
              <a:rPr lang="ru-RU" sz="180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 педагогами: </a:t>
            </a:r>
            <a:r>
              <a:rPr lang="ru-RU" sz="1800" dirty="0">
                <a:solidFill>
                  <a:srgbClr val="1D1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групповые формы (педагогические советы, семинары, практикумы, консультации, творческие </a:t>
            </a:r>
            <a:r>
              <a:rPr lang="ru-RU" sz="1800" dirty="0" err="1">
                <a:solidFill>
                  <a:srgbClr val="1D1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микрогруппы</a:t>
            </a:r>
            <a:r>
              <a:rPr lang="ru-RU" sz="1800" dirty="0">
                <a:solidFill>
                  <a:srgbClr val="1D1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открытые просмотры), индивидуальные (самообразование, собеседования, стажировка, наставничество).</a:t>
            </a:r>
            <a:endParaRPr lang="ru-RU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sz="3467" dirty="0">
              <a:ln w="0"/>
              <a:solidFill>
                <a:srgbClr val="0070C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bat" pitchFamily="2" charset="0"/>
            </a:endParaRPr>
          </a:p>
          <a:p>
            <a:r>
              <a:rPr lang="ru-RU" sz="3467" dirty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bat" pitchFamily="2" charset="0"/>
              </a:rPr>
              <a:t> 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DFB3224C-6E80-CD68-D341-09350AAE525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1150" y="4542785"/>
            <a:ext cx="2849147" cy="1823351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AF96A9FD-BB84-60AF-7342-3329F70B8DF6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t="5928" r="-1568"/>
          <a:stretch/>
        </p:blipFill>
        <p:spPr>
          <a:xfrm>
            <a:off x="5334000" y="868800"/>
            <a:ext cx="4451546" cy="5497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385463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4" descr="http://www.infovia.net/cdn/6/2015/220/free-clip-art-borders-frames-elegant_164421.jpg"/>
          <p:cNvPicPr>
            <a:picLocks noChangeAspect="1" noChangeArrowheads="1"/>
          </p:cNvPicPr>
          <p:nvPr/>
        </p:nvPicPr>
        <p:blipFill rotWithShape="1"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169" r="25786"/>
          <a:stretch/>
        </p:blipFill>
        <p:spPr bwMode="auto">
          <a:xfrm>
            <a:off x="9181" y="872196"/>
            <a:ext cx="4182991" cy="59858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251309" y="112541"/>
            <a:ext cx="4549291" cy="4832220"/>
          </a:xfrm>
          <a:prstGeom prst="rect">
            <a:avLst/>
          </a:prstGeom>
          <a:noFill/>
        </p:spPr>
        <p:txBody>
          <a:bodyPr wrap="square" lIns="132080" tIns="66040" rIns="132080" bIns="66040">
            <a:spAutoFit/>
          </a:bodyPr>
          <a:lstStyle/>
          <a:p>
            <a:pPr algn="just"/>
            <a:endParaRPr lang="ru-RU" sz="2200" dirty="0">
              <a:ln w="0"/>
              <a:solidFill>
                <a:srgbClr val="C0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bat" pitchFamily="2" charset="0"/>
            </a:endParaRPr>
          </a:p>
          <a:p>
            <a:pPr algn="just"/>
            <a:r>
              <a:rPr lang="ru-RU" sz="2200" dirty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bat" pitchFamily="2" charset="0"/>
              </a:rPr>
              <a:t>Этап 3:</a:t>
            </a:r>
          </a:p>
          <a:p>
            <a:pPr algn="just"/>
            <a:endParaRPr lang="ru-RU" sz="2200" dirty="0">
              <a:ln w="0"/>
              <a:solidFill>
                <a:srgbClr val="0070C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bat" pitchFamily="2" charset="0"/>
            </a:endParaRPr>
          </a:p>
          <a:p>
            <a:pPr indent="450215">
              <a:lnSpc>
                <a:spcPts val="1800"/>
              </a:lnSpc>
              <a:spcAft>
                <a:spcPts val="285"/>
              </a:spcAft>
            </a:pPr>
            <a:r>
              <a:rPr lang="ru-RU" sz="1800" dirty="0">
                <a:solidFill>
                  <a:srgbClr val="1D1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Подготовка педагогов осуществляется путем курсов повышения квалификации, самообразования, использования образовательных Интернет — площадок, обмена опытом с коллегами, трансляцией своего опыта педагогическому сообществу.</a:t>
            </a:r>
          </a:p>
          <a:p>
            <a:pPr indent="450215">
              <a:lnSpc>
                <a:spcPts val="1800"/>
              </a:lnSpc>
              <a:spcAft>
                <a:spcPts val="285"/>
              </a:spcAft>
            </a:pPr>
            <a:endParaRPr lang="ru-RU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fontAlgn="t"/>
            <a:r>
              <a:rPr lang="ru-RU" sz="2000" dirty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Организация ежегодной </a:t>
            </a:r>
            <a:r>
              <a:rPr lang="ru-RU" sz="20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Техно-сессии для педагогов </a:t>
            </a:r>
          </a:p>
          <a:p>
            <a:pPr fontAlgn="t"/>
            <a:r>
              <a:rPr lang="ru-RU" sz="20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«Территория инженерной мысли»</a:t>
            </a:r>
          </a:p>
          <a:p>
            <a:pPr algn="just"/>
            <a:endParaRPr lang="ru-RU" sz="3467" dirty="0">
              <a:ln w="0"/>
              <a:solidFill>
                <a:srgbClr val="0070C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bat" pitchFamily="2" charset="0"/>
            </a:endParaRPr>
          </a:p>
          <a:p>
            <a:pPr algn="just"/>
            <a:r>
              <a:rPr lang="ru-RU" sz="3467" dirty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bat" pitchFamily="2" charset="0"/>
              </a:rPr>
              <a:t> 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CE8F9DDA-4BA3-75EB-246A-5F8E9F8548D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8312" y="4386262"/>
            <a:ext cx="1400175" cy="1400175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C704A90D-3002-6F60-607F-09460D10764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6326" y="595789"/>
            <a:ext cx="4252474" cy="2833211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0E22213D-5A8F-D32C-B84A-847CA3493CD0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6326" y="3658813"/>
            <a:ext cx="4252474" cy="28550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940716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4" descr="http://www.infovia.net/cdn/6/2015/220/free-clip-art-borders-frames-elegant_164421.jpg"/>
          <p:cNvPicPr>
            <a:picLocks noChangeAspect="1" noChangeArrowheads="1"/>
          </p:cNvPicPr>
          <p:nvPr/>
        </p:nvPicPr>
        <p:blipFill rotWithShape="1"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169" r="25786"/>
          <a:stretch/>
        </p:blipFill>
        <p:spPr bwMode="auto">
          <a:xfrm>
            <a:off x="9181" y="872196"/>
            <a:ext cx="4182991" cy="59858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19310530" flipH="1">
            <a:off x="6369567" y="-3493000"/>
            <a:ext cx="1452042" cy="2124823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9344" y="-3292683"/>
            <a:ext cx="2187026" cy="2311702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201512" y="183165"/>
            <a:ext cx="4516586" cy="8084521"/>
          </a:xfrm>
          <a:prstGeom prst="rect">
            <a:avLst/>
          </a:prstGeom>
          <a:noFill/>
        </p:spPr>
        <p:txBody>
          <a:bodyPr wrap="square" lIns="132080" tIns="66040" rIns="132080" bIns="66040">
            <a:spAutoFit/>
          </a:bodyPr>
          <a:lstStyle/>
          <a:p>
            <a:r>
              <a:rPr lang="ru-RU" b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Проект «Радость инженерного творчества» - это: </a:t>
            </a:r>
            <a:endParaRPr lang="ru-RU" b="1" dirty="0">
              <a:ln w="0"/>
              <a:solidFill>
                <a:srgbClr val="0070C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ru-RU" dirty="0">
                <a:ln w="0"/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ru-RU" b="1" dirty="0">
                <a:ln w="0"/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</a:t>
            </a:r>
            <a:r>
              <a:rPr lang="ru-RU" dirty="0">
                <a:ln w="0"/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азвитие ребёнка;</a:t>
            </a:r>
          </a:p>
          <a:p>
            <a:pPr marL="84138" indent="-84138"/>
            <a:r>
              <a:rPr lang="ru-RU" dirty="0">
                <a:ln w="0"/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ru-RU" b="1" dirty="0">
                <a:ln w="0"/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r>
              <a:rPr lang="ru-RU" dirty="0">
                <a:ln w="0"/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даптация детских садов к современным требованиям;</a:t>
            </a:r>
          </a:p>
          <a:p>
            <a:pPr marL="84138" indent="-84138"/>
            <a:r>
              <a:rPr lang="ru-RU" b="1" dirty="0">
                <a:ln w="0"/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ru-RU" b="1" dirty="0">
                <a:ln w="0"/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</a:t>
            </a:r>
            <a:r>
              <a:rPr lang="ru-RU" b="1" dirty="0">
                <a:ln w="0"/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иагностика и повышение компетенций педагогов в области технического творчества и инноваций; </a:t>
            </a:r>
          </a:p>
          <a:p>
            <a:pPr marL="84138" indent="-84138"/>
            <a:r>
              <a:rPr lang="ru-RU" b="1" dirty="0">
                <a:ln w="0"/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О</a:t>
            </a:r>
            <a:r>
              <a:rPr lang="ru-RU" b="1" dirty="0">
                <a:ln w="0"/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пыт практической деятельности представлен на разных уровнях: Городском, Региональном, Всероссийском</a:t>
            </a:r>
            <a:endParaRPr lang="ru-RU" dirty="0">
              <a:ln w="0"/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>
                <a:ln w="0"/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ru-RU" b="1" dirty="0">
                <a:ln w="0"/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lang="ru-RU" dirty="0">
                <a:ln w="0"/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итуация успеха обеспечивается для всех участников образовательного процесса: «Дети-родители-педагоги»</a:t>
            </a:r>
          </a:p>
          <a:p>
            <a:r>
              <a:rPr lang="ru-RU" dirty="0">
                <a:ln w="0"/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ru-RU" b="1" dirty="0">
                <a:ln w="0"/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</a:t>
            </a:r>
            <a:r>
              <a:rPr lang="ru-RU" dirty="0">
                <a:ln w="0"/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ехническое творчество как инструмент ранней профориентации дошкольников</a:t>
            </a:r>
          </a:p>
          <a:p>
            <a:r>
              <a:rPr lang="ru-RU" dirty="0">
                <a:ln w="0"/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ru-RU" b="1" dirty="0">
                <a:ln w="0"/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Ь</a:t>
            </a:r>
            <a:r>
              <a:rPr lang="ru-RU" dirty="0">
                <a:ln w="0"/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мягкое развитие. </a:t>
            </a:r>
            <a:r>
              <a:rPr lang="en-US" dirty="0">
                <a:ln w="0"/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STEAM-</a:t>
            </a:r>
            <a:r>
              <a:rPr lang="ru-RU" dirty="0">
                <a:ln w="0"/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технологии в основе образовательного процесса.</a:t>
            </a:r>
          </a:p>
          <a:p>
            <a:endParaRPr lang="ru-RU" dirty="0">
              <a:ln w="0"/>
              <a:solidFill>
                <a:srgbClr val="0070C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3467" dirty="0">
              <a:ln w="0"/>
              <a:solidFill>
                <a:srgbClr val="0070C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bat" pitchFamily="2" charset="0"/>
            </a:endParaRPr>
          </a:p>
          <a:p>
            <a:endParaRPr lang="ru-RU" sz="3467" dirty="0">
              <a:ln w="0"/>
              <a:solidFill>
                <a:srgbClr val="0070C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bat" pitchFamily="2" charset="0"/>
            </a:endParaRPr>
          </a:p>
          <a:p>
            <a:endParaRPr lang="ru-RU" sz="3467" dirty="0">
              <a:ln w="0"/>
              <a:solidFill>
                <a:srgbClr val="0070C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bat" pitchFamily="2" charset="0"/>
            </a:endParaRPr>
          </a:p>
          <a:p>
            <a:r>
              <a:rPr lang="ru-RU" sz="3467" dirty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bat" pitchFamily="2" charset="0"/>
              </a:rPr>
              <a:t> 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CC34146A-389F-A2F3-64BD-C129601E0889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6149" y="99148"/>
            <a:ext cx="4986390" cy="2804845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0CF76D0B-99FB-B5E9-23ED-441344C61DEF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6236" y="2975325"/>
            <a:ext cx="4976303" cy="37322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80086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4" descr="http://www.infovia.net/cdn/6/2015/220/free-clip-art-borders-frames-elegant_164421.jpg"/>
          <p:cNvPicPr>
            <a:picLocks noChangeAspect="1" noChangeArrowheads="1"/>
          </p:cNvPicPr>
          <p:nvPr/>
        </p:nvPicPr>
        <p:blipFill rotWithShape="1"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169" r="25786"/>
          <a:stretch/>
        </p:blipFill>
        <p:spPr bwMode="auto">
          <a:xfrm>
            <a:off x="127099" y="872197"/>
            <a:ext cx="4182991" cy="59858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81EFF4FB-63B5-AF84-63FC-A31FB8C8532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797" y="3660614"/>
            <a:ext cx="4473167" cy="2857235"/>
          </a:xfrm>
          <a:prstGeom prst="rect">
            <a:avLst/>
          </a:prstGeom>
        </p:spPr>
      </p:pic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73A84D36-FB14-5E78-5D27-9DC92E17DEB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7875" y="3660614"/>
            <a:ext cx="4243849" cy="2867234"/>
          </a:xfrm>
          <a:prstGeom prst="rect">
            <a:avLst/>
          </a:prstGeom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id="{3BCA5BCA-389A-0465-5961-D6EACAA578F1}"/>
              </a:ext>
            </a:extLst>
          </p:cNvPr>
          <p:cNvSpPr txBox="1"/>
          <p:nvPr/>
        </p:nvSpPr>
        <p:spPr>
          <a:xfrm>
            <a:off x="452922" y="340151"/>
            <a:ext cx="6686154" cy="39501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just">
              <a:lnSpc>
                <a:spcPct val="107000"/>
              </a:lnSpc>
            </a:pPr>
            <a:r>
              <a:rPr lang="ru-RU" sz="140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Эффективность работы СП детского сада №30 в рамках проекта:</a:t>
            </a:r>
          </a:p>
          <a:p>
            <a:pPr marL="342900" indent="-342900" algn="just">
              <a:lnSpc>
                <a:spcPct val="107000"/>
              </a:lnSpc>
              <a:buFont typeface="+mj-lt"/>
              <a:buAutoNum type="arabicPeriod"/>
            </a:pP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</a:t>
            </a:r>
            <a:r>
              <a:rPr lang="ru-RU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иплом победителя, </a:t>
            </a: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Всероссийский этап,</a:t>
            </a:r>
            <a:r>
              <a:rPr lang="ru-RU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Абсолютный победитель, Региональный этап, «</a:t>
            </a:r>
            <a:r>
              <a:rPr lang="ru-RU" sz="1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Икарёнок</a:t>
            </a:r>
            <a:r>
              <a:rPr lang="ru-RU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» сезон 2021</a:t>
            </a: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/22;</a:t>
            </a:r>
            <a:r>
              <a:rPr lang="ru-RU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 marL="342900" indent="-342900" algn="just">
              <a:lnSpc>
                <a:spcPct val="107000"/>
              </a:lnSpc>
              <a:buFont typeface="+mj-lt"/>
              <a:buAutoNum type="arabicPeriod"/>
            </a:pPr>
            <a:r>
              <a:rPr lang="ru-RU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 место (кубок и диплом победителя) межрегиональный конкурс «РобоАрт-2022»;</a:t>
            </a:r>
            <a:endParaRPr lang="ru-RU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buFont typeface="+mj-lt"/>
              <a:buAutoNum type="arabicPeriod"/>
            </a:pP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</a:t>
            </a:r>
            <a:r>
              <a:rPr lang="ru-RU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иплом победителя 1 место, Региональный конкурс «Технофест-2022»;</a:t>
            </a:r>
            <a:endParaRPr lang="ru-RU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</a:pPr>
            <a:r>
              <a:rPr lang="ru-RU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Победитель 3 место в номинации «Пытливые умы»2022, «</a:t>
            </a:r>
            <a:r>
              <a:rPr lang="en-US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FLL</a:t>
            </a:r>
            <a:r>
              <a:rPr lang="ru-RU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» региональный этап;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</a:pPr>
            <a:r>
              <a:rPr lang="ru-RU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Диплом 3 степени, Региональная онлайн-игра «Лего-гейм сезон 2021-2022» среди команд Свердловской области;</a:t>
            </a: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</a:pP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Абсолютный победитель, Региональный этап, «</a:t>
            </a:r>
            <a:r>
              <a:rPr lang="ru-RU" sz="1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Икарёнок</a:t>
            </a:r>
            <a:r>
              <a:rPr lang="ru-RU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» сезон 2022</a:t>
            </a: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/23. Ссылка на репортаж: </a:t>
            </a:r>
            <a:r>
              <a:rPr lang="en-US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5"/>
              </a:rPr>
              <a:t>https://vk.com/public204421743?z=video-64890847_456249608%2F6e04abc4c404a8902a%2Fpl_post_-64890847_44330</a:t>
            </a:r>
            <a:endParaRPr lang="ru-RU" sz="1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</a:pPr>
            <a:endParaRPr lang="ru-RU" sz="14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</a:pPr>
            <a:endParaRPr lang="ru-RU" sz="1400" dirty="0"/>
          </a:p>
        </p:txBody>
      </p:sp>
      <p:pic>
        <p:nvPicPr>
          <p:cNvPr id="26" name="Рисунок 25">
            <a:extLst>
              <a:ext uri="{FF2B5EF4-FFF2-40B4-BE49-F238E27FC236}">
                <a16:creationId xmlns:a16="http://schemas.microsoft.com/office/drawing/2014/main" id="{562DD69B-B442-9D46-0F67-87D65FBBE440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3324" y="311740"/>
            <a:ext cx="2438400" cy="3251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7910998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2050</TotalTime>
  <Words>603</Words>
  <Application>Microsoft Office PowerPoint</Application>
  <PresentationFormat>Лист A4 (210x297 мм)</PresentationFormat>
  <Paragraphs>73</Paragraphs>
  <Slides>10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6" baseType="lpstr">
      <vt:lpstr>Arbat</vt:lpstr>
      <vt:lpstr>Arial</vt:lpstr>
      <vt:lpstr>Calibri</vt:lpstr>
      <vt:lpstr>Calibri Light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sadik</dc:creator>
  <cp:lastModifiedBy>Пьютер</cp:lastModifiedBy>
  <cp:revision>68</cp:revision>
  <dcterms:created xsi:type="dcterms:W3CDTF">2018-04-26T04:44:39Z</dcterms:created>
  <dcterms:modified xsi:type="dcterms:W3CDTF">2023-02-12T18:08:36Z</dcterms:modified>
</cp:coreProperties>
</file>