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9" r:id="rId4"/>
    <p:sldId id="261" r:id="rId5"/>
    <p:sldId id="263" r:id="rId6"/>
    <p:sldId id="266" r:id="rId7"/>
    <p:sldId id="267" r:id="rId8"/>
    <p:sldId id="271" r:id="rId9"/>
    <p:sldId id="268" r:id="rId10"/>
    <p:sldId id="269" r:id="rId11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4118" autoAdjust="0"/>
    <p:restoredTop sz="94660"/>
  </p:normalViewPr>
  <p:slideViewPr>
    <p:cSldViewPr>
      <p:cViewPr>
        <p:scale>
          <a:sx n="70" d="100"/>
          <a:sy n="70" d="100"/>
        </p:scale>
        <p:origin x="-1446" y="-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5349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29" name="Заголовок 28"/>
          <p:cNvSpPr>
            <a:spLocks noGrp="1"/>
          </p:cNvSpPr>
          <p:nvPr>
            <p:ph type="ctrTitle"/>
          </p:nvPr>
        </p:nvSpPr>
        <p:spPr>
          <a:xfrm>
            <a:off x="381000" y="4853411"/>
            <a:ext cx="8458200" cy="1222375"/>
          </a:xfrm>
        </p:spPr>
        <p:txBody>
          <a:bodyPr anchor="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381000" y="3886200"/>
            <a:ext cx="8458200" cy="914400"/>
          </a:xfrm>
        </p:spPr>
        <p:txBody>
          <a:bodyPr anchor="b"/>
          <a:lstStyle>
            <a:lvl1pPr marL="0" indent="0" algn="l">
              <a:buNone/>
              <a:defRPr sz="2400">
                <a:solidFill>
                  <a:schemeClr val="tx2">
                    <a:shade val="75000"/>
                  </a:schemeClr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16" name="Дата 1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2/7/2023</a:t>
            </a:fld>
            <a:endParaRPr lang="en-US"/>
          </a:p>
        </p:txBody>
      </p:sp>
      <p:sp>
        <p:nvSpPr>
          <p:cNvPr id="2" name="Нижний колонтитул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5" name="Номер слайда 14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2/7/2023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58000" y="549276"/>
            <a:ext cx="18288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549276"/>
            <a:ext cx="62484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2/7/2023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7" name="Содержимое 2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2/7/2023</a:t>
            </a:fld>
            <a:endParaRPr lang="en-US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>
          <a:xfrm>
            <a:off x="3581400" y="76200"/>
            <a:ext cx="2895600" cy="288925"/>
          </a:xfrm>
        </p:spPr>
        <p:txBody>
          <a:bodyPr/>
          <a:lstStyle/>
          <a:p>
            <a:endParaRPr lang="en-US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>
          <a:xfrm>
            <a:off x="8229600" y="6473952"/>
            <a:ext cx="758952" cy="246888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3444902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6" name="Текст 5"/>
          <p:cNvSpPr>
            <a:spLocks noGrp="1"/>
          </p:cNvSpPr>
          <p:nvPr>
            <p:ph type="body" idx="1"/>
          </p:nvPr>
        </p:nvSpPr>
        <p:spPr>
          <a:xfrm>
            <a:off x="381000" y="1676400"/>
            <a:ext cx="8458200" cy="1219200"/>
          </a:xfrm>
        </p:spPr>
        <p:txBody>
          <a:bodyPr anchor="b"/>
          <a:lstStyle>
            <a:lvl1pPr marL="0" indent="0" algn="r">
              <a:buNone/>
              <a:defRPr sz="2000">
                <a:solidFill>
                  <a:schemeClr val="tx2">
                    <a:shade val="75000"/>
                  </a:schemeClr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9" name="Дата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2/7/2023</a:t>
            </a:fld>
            <a:endParaRPr lang="en-US"/>
          </a:p>
        </p:txBody>
      </p:sp>
      <p:sp>
        <p:nvSpPr>
          <p:cNvPr id="11" name="Нижний колонтитул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Номер слайда 1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>
          <a:xfrm>
            <a:off x="180475" y="2947085"/>
            <a:ext cx="8686800" cy="1184825"/>
          </a:xfrm>
        </p:spPr>
        <p:txBody>
          <a:bodyPr rtlCol="0" anchor="t"/>
          <a:lstStyle>
            <a:lvl1pPr algn="r"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Заголовок 1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04800" y="1600200"/>
            <a:ext cx="41910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3" name="Содержимое 12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343400" cy="4724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1" name="Дата 20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2/7/2023</a:t>
            </a:fld>
            <a:endParaRPr lang="en-US"/>
          </a:p>
        </p:txBody>
      </p:sp>
      <p:sp>
        <p:nvSpPr>
          <p:cNvPr id="10" name="Нижний колонтитул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Заголовок 28"/>
          <p:cNvSpPr>
            <a:spLocks noGrp="1"/>
          </p:cNvSpPr>
          <p:nvPr>
            <p:ph type="title"/>
          </p:nvPr>
        </p:nvSpPr>
        <p:spPr>
          <a:xfrm>
            <a:off x="304800" y="5410200"/>
            <a:ext cx="8610600" cy="88265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281444" y="666750"/>
            <a:ext cx="4290556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25" name="Текст 24"/>
          <p:cNvSpPr>
            <a:spLocks noGrp="1"/>
          </p:cNvSpPr>
          <p:nvPr>
            <p:ph type="body" sz="half" idx="3"/>
          </p:nvPr>
        </p:nvSpPr>
        <p:spPr>
          <a:xfrm>
            <a:off x="4645025" y="666750"/>
            <a:ext cx="4292241" cy="639762"/>
          </a:xfrm>
        </p:spPr>
        <p:txBody>
          <a:bodyPr anchor="ctr"/>
          <a:lstStyle>
            <a:lvl1pPr marL="0" indent="0">
              <a:buNone/>
              <a:defRPr sz="1800" b="0" cap="all" baseline="0">
                <a:solidFill>
                  <a:schemeClr val="accent1">
                    <a:shade val="50000"/>
                  </a:schemeClr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quarter" idx="2"/>
          </p:nvPr>
        </p:nvSpPr>
        <p:spPr>
          <a:xfrm>
            <a:off x="281444" y="1316037"/>
            <a:ext cx="429055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8" name="Содержимое 27"/>
          <p:cNvSpPr>
            <a:spLocks noGrp="1"/>
          </p:cNvSpPr>
          <p:nvPr>
            <p:ph sz="quarter" idx="4"/>
          </p:nvPr>
        </p:nvSpPr>
        <p:spPr>
          <a:xfrm>
            <a:off x="4648730" y="1316037"/>
            <a:ext cx="4288536" cy="39417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2/7/2023</a:t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229600" y="6477000"/>
            <a:ext cx="762000" cy="246888"/>
          </a:xfrm>
        </p:spPr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Прямая соединительная линия 10"/>
          <p:cNvSpPr>
            <a:spLocks noChangeShapeType="1"/>
          </p:cNvSpPr>
          <p:nvPr/>
        </p:nvSpPr>
        <p:spPr bwMode="auto">
          <a:xfrm>
            <a:off x="514350" y="6019800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Заголовок 29"/>
          <p:cNvSpPr>
            <a:spLocks noGrp="1"/>
          </p:cNvSpPr>
          <p:nvPr>
            <p:ph type="title"/>
          </p:nvPr>
        </p:nvSpPr>
        <p:spPr>
          <a:xfrm>
            <a:off x="301752" y="457200"/>
            <a:ext cx="8686800" cy="841248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2" name="Дата 1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2/7/2023</a:t>
            </a:fld>
            <a:endParaRPr lang="en-US"/>
          </a:p>
        </p:txBody>
      </p:sp>
      <p:sp>
        <p:nvSpPr>
          <p:cNvPr id="21" name="Нижний колонтитул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2/7/2023</a:t>
            </a:fld>
            <a:endParaRPr lang="en-US"/>
          </a:p>
        </p:txBody>
      </p:sp>
      <p:sp>
        <p:nvSpPr>
          <p:cNvPr id="24" name="Нижний колонтитул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ая соединительная линия 7"/>
          <p:cNvSpPr>
            <a:spLocks noChangeShapeType="1"/>
          </p:cNvSpPr>
          <p:nvPr/>
        </p:nvSpPr>
        <p:spPr bwMode="auto">
          <a:xfrm>
            <a:off x="514350" y="5849117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Заголовок 11"/>
          <p:cNvSpPr>
            <a:spLocks noGrp="1"/>
          </p:cNvSpPr>
          <p:nvPr>
            <p:ph type="title"/>
          </p:nvPr>
        </p:nvSpPr>
        <p:spPr>
          <a:xfrm>
            <a:off x="457200" y="5486400"/>
            <a:ext cx="8458200" cy="520700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idx="2"/>
          </p:nvPr>
        </p:nvSpPr>
        <p:spPr>
          <a:xfrm>
            <a:off x="457200" y="609600"/>
            <a:ext cx="3008313" cy="4800600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14" name="Содержимое 13"/>
          <p:cNvSpPr>
            <a:spLocks noGrp="1"/>
          </p:cNvSpPr>
          <p:nvPr>
            <p:ph sz="half" idx="1"/>
          </p:nvPr>
        </p:nvSpPr>
        <p:spPr>
          <a:xfrm>
            <a:off x="3575050" y="609600"/>
            <a:ext cx="5340350" cy="48006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25" name="Дата 2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2/7/2023</a:t>
            </a:fld>
            <a:endParaRPr lang="en-US"/>
          </a:p>
        </p:txBody>
      </p:sp>
      <p:sp>
        <p:nvSpPr>
          <p:cNvPr id="29" name="Нижний колонтитул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Рисунок 12"/>
          <p:cNvSpPr>
            <a:spLocks noGrp="1"/>
          </p:cNvSpPr>
          <p:nvPr>
            <p:ph type="pic" idx="1"/>
          </p:nvPr>
        </p:nvSpPr>
        <p:spPr>
          <a:xfrm>
            <a:off x="3505200" y="616634"/>
            <a:ext cx="5029200" cy="3657600"/>
          </a:xfrm>
          <a:solidFill>
            <a:schemeClr val="bg1"/>
          </a:solidFill>
          <a:ln w="6350">
            <a:solidFill>
              <a:schemeClr val="accent1"/>
            </a:solidFill>
          </a:ln>
          <a:effectLst>
            <a:reflection blurRad="1000" stA="49000" endA="500" endPos="10000" dist="900" dir="5400000" sy="-90000" algn="bl" rotWithShape="0"/>
          </a:effectLst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2/7/2023</a:t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1" name="Номер слайда 3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Заголовок 16"/>
          <p:cNvSpPr>
            <a:spLocks noGrp="1"/>
          </p:cNvSpPr>
          <p:nvPr>
            <p:ph type="title"/>
          </p:nvPr>
        </p:nvSpPr>
        <p:spPr>
          <a:xfrm>
            <a:off x="381000" y="4993760"/>
            <a:ext cx="5867400" cy="522288"/>
          </a:xfrm>
        </p:spPr>
        <p:txBody>
          <a:bodyPr anchor="ctr"/>
          <a:lstStyle>
            <a:lvl1pPr algn="l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6" name="Текст 25"/>
          <p:cNvSpPr>
            <a:spLocks noGrp="1"/>
          </p:cNvSpPr>
          <p:nvPr>
            <p:ph type="body" sz="half" idx="2"/>
          </p:nvPr>
        </p:nvSpPr>
        <p:spPr>
          <a:xfrm>
            <a:off x="381000" y="5533218"/>
            <a:ext cx="5867400" cy="768350"/>
          </a:xfrm>
        </p:spPr>
        <p:txBody>
          <a:bodyPr lIns="109728" tIns="0"/>
          <a:lstStyle>
            <a:lvl1pPr marL="0" indent="0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рямая соединительная линия 6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8" name="Текст 7"/>
          <p:cNvSpPr>
            <a:spLocks noGrp="1"/>
          </p:cNvSpPr>
          <p:nvPr>
            <p:ph type="body" idx="1"/>
          </p:nvPr>
        </p:nvSpPr>
        <p:spPr>
          <a:xfrm>
            <a:off x="304800" y="1554162"/>
            <a:ext cx="8686800" cy="45259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1" name="Дата 10"/>
          <p:cNvSpPr>
            <a:spLocks noGrp="1"/>
          </p:cNvSpPr>
          <p:nvPr>
            <p:ph type="dt" sz="half" idx="2"/>
          </p:nvPr>
        </p:nvSpPr>
        <p:spPr>
          <a:xfrm>
            <a:off x="6477000" y="76200"/>
            <a:ext cx="2514600" cy="288925"/>
          </a:xfrm>
          <a:prstGeom prst="rect">
            <a:avLst/>
          </a:prstGeom>
        </p:spPr>
        <p:txBody>
          <a:bodyPr vert="horz"/>
          <a:lstStyle>
            <a:lvl1pPr algn="l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2/7/2023</a:t>
            </a:fld>
            <a:endParaRPr lang="en-US"/>
          </a:p>
        </p:txBody>
      </p:sp>
      <p:sp>
        <p:nvSpPr>
          <p:cNvPr id="28" name="Нижний колонтитул 27"/>
          <p:cNvSpPr>
            <a:spLocks noGrp="1"/>
          </p:cNvSpPr>
          <p:nvPr>
            <p:ph type="ftr" sz="quarter" idx="3"/>
          </p:nvPr>
        </p:nvSpPr>
        <p:spPr>
          <a:xfrm>
            <a:off x="3124200" y="76200"/>
            <a:ext cx="3352800" cy="28892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4"/>
          </p:nvPr>
        </p:nvSpPr>
        <p:spPr>
          <a:xfrm>
            <a:off x="8229600" y="6477000"/>
            <a:ext cx="762000" cy="244475"/>
          </a:xfrm>
          <a:prstGeom prst="rect">
            <a:avLst/>
          </a:prstGeom>
        </p:spPr>
        <p:txBody>
          <a:bodyPr vert="horz"/>
          <a:lstStyle>
            <a:lvl1pPr algn="r" eaLnBrk="1" latinLnBrk="0" hangingPunct="1">
              <a:defRPr kumimoji="0" sz="1200">
                <a:solidFill>
                  <a:schemeClr val="accent1">
                    <a:shade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Заголовок 9"/>
          <p:cNvSpPr>
            <a:spLocks noGrp="1"/>
          </p:cNvSpPr>
          <p:nvPr>
            <p:ph type="title"/>
          </p:nvPr>
        </p:nvSpPr>
        <p:spPr>
          <a:xfrm>
            <a:off x="304800" y="457200"/>
            <a:ext cx="8686800" cy="838200"/>
          </a:xfrm>
          <a:prstGeom prst="rect">
            <a:avLst/>
          </a:prstGeom>
        </p:spPr>
        <p:txBody>
          <a:bodyPr vert="horz" anchor="ctr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9" name="Прямая соединительная линия 8"/>
          <p:cNvSpPr>
            <a:spLocks noChangeShapeType="1"/>
          </p:cNvSpPr>
          <p:nvPr/>
        </p:nvSpPr>
        <p:spPr bwMode="auto">
          <a:xfrm>
            <a:off x="514350" y="1050898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  <p:sp>
        <p:nvSpPr>
          <p:cNvPr id="12" name="Прямая соединительная линия 11"/>
          <p:cNvSpPr>
            <a:spLocks noChangeShapeType="1"/>
          </p:cNvSpPr>
          <p:nvPr/>
        </p:nvSpPr>
        <p:spPr bwMode="auto">
          <a:xfrm>
            <a:off x="514350" y="1057986"/>
            <a:ext cx="8629650" cy="2381"/>
          </a:xfrm>
          <a:prstGeom prst="line">
            <a:avLst/>
          </a:prstGeom>
          <a:noFill/>
          <a:ln w="9525" cap="flat" cmpd="sng" algn="ctr">
            <a:gradFill flip="none" rotWithShape="1">
              <a:gsLst>
                <a:gs pos="0">
                  <a:schemeClr val="accent1">
                    <a:alpha val="0"/>
                  </a:schemeClr>
                </a:gs>
                <a:gs pos="17000">
                  <a:schemeClr val="accent1"/>
                </a:gs>
                <a:gs pos="100000">
                  <a:schemeClr val="accent1"/>
                </a:gs>
              </a:gsLst>
              <a:lin ang="0" scaled="1"/>
              <a:tileRect/>
            </a:gra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endParaRPr kumimoji="0"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3600" kern="1200" cap="all" baseline="0">
          <a:solidFill>
            <a:schemeClr val="tx2"/>
          </a:solidFill>
          <a:effectLst>
            <a:reflection blurRad="12700" stA="48000" endA="300" endPos="55000" dir="5400000" sy="-90000" algn="bl" rotWithShape="0"/>
          </a:effectLst>
          <a:latin typeface="+mj-lt"/>
          <a:ea typeface="+mj-ea"/>
          <a:cs typeface="+mj-cs"/>
        </a:defRPr>
      </a:lvl1pPr>
    </p:titleStyle>
    <p:bodyStyle>
      <a:lvl1pPr marL="342900" indent="-3429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"/>
        <a:defRPr kumimoji="0" sz="3200" kern="1200">
          <a:solidFill>
            <a:schemeClr val="tx2"/>
          </a:solidFill>
          <a:latin typeface="+mn-lt"/>
          <a:ea typeface="+mn-ea"/>
          <a:cs typeface="+mn-cs"/>
        </a:defRPr>
      </a:lvl1pPr>
      <a:lvl2pPr marL="742950" indent="-28575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"/>
        <a:defRPr kumimoji="0" sz="2800" kern="1200">
          <a:solidFill>
            <a:schemeClr val="tx2"/>
          </a:solidFill>
          <a:latin typeface="+mn-lt"/>
          <a:ea typeface="+mn-ea"/>
          <a:cs typeface="+mn-cs"/>
        </a:defRPr>
      </a:lvl2pPr>
      <a:lvl3pPr marL="11430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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3pPr>
      <a:lvl4pPr marL="1600200" indent="-228600" algn="l" rtl="0" eaLnBrk="1" latinLnBrk="0" hangingPunct="1">
        <a:spcBef>
          <a:spcPct val="20000"/>
        </a:spcBef>
        <a:buClr>
          <a:schemeClr val="accent1"/>
        </a:buClr>
        <a:buSzPct val="70000"/>
        <a:buFont typeface="Wingdings 2"/>
        <a:buChar char=""/>
        <a:defRPr kumimoji="0" sz="2000" kern="1200">
          <a:solidFill>
            <a:schemeClr val="tx2"/>
          </a:solidFill>
          <a:latin typeface="+mn-lt"/>
          <a:ea typeface="+mn-ea"/>
          <a:cs typeface="+mn-cs"/>
        </a:defRPr>
      </a:lvl4pPr>
      <a:lvl5pPr marL="20574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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5pPr>
      <a:lvl6pPr marL="25146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"/>
        <a:defRPr kumimoji="0" sz="1800" kern="1200">
          <a:solidFill>
            <a:schemeClr val="tx2"/>
          </a:solidFill>
          <a:latin typeface="+mn-lt"/>
          <a:ea typeface="+mn-ea"/>
          <a:cs typeface="+mn-cs"/>
        </a:defRPr>
      </a:lvl6pPr>
      <a:lvl7pPr marL="29718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"/>
        <a:defRPr kumimoji="0" sz="1600" kern="1200">
          <a:solidFill>
            <a:schemeClr val="tx2"/>
          </a:solidFill>
          <a:latin typeface="+mn-lt"/>
          <a:ea typeface="+mn-ea"/>
          <a:cs typeface="+mn-cs"/>
        </a:defRPr>
      </a:lvl7pPr>
      <a:lvl8pPr marL="34290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"/>
        <a:defRPr kumimoji="0" sz="1600" kern="1200" baseline="0">
          <a:solidFill>
            <a:schemeClr val="tx2"/>
          </a:solidFill>
          <a:latin typeface="+mn-lt"/>
          <a:ea typeface="+mn-ea"/>
          <a:cs typeface="+mn-cs"/>
        </a:defRPr>
      </a:lvl8pPr>
      <a:lvl9pPr marL="3886200" indent="-228600" algn="l" rtl="0" eaLnBrk="1" latinLnBrk="0" hangingPunct="1">
        <a:spcBef>
          <a:spcPct val="20000"/>
        </a:spcBef>
        <a:buClr>
          <a:schemeClr val="accent1"/>
        </a:buClr>
        <a:buSzPct val="60000"/>
        <a:buFont typeface="Wingdings 2"/>
        <a:buChar char=""/>
        <a:defRPr kumimoji="0" sz="1400" kern="1200" baseline="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9.jpe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.jpe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jpeg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sun9-21.userapi.com/impg/Z9JG4Aix40YCfKarh-fCwwqaWA3uIbY5oGZlEw/jhgJJs4syUs.jpg?size=1134x850&amp;quality=96&amp;sign=fb350af294050eec05ed3c971cf05762&amp;type=albu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9379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90600" y="1676400"/>
            <a:ext cx="6934200" cy="2209800"/>
          </a:xfrm>
        </p:spPr>
        <p:txBody>
          <a:bodyPr>
            <a:normAutofit/>
          </a:bodyPr>
          <a:lstStyle/>
          <a:p>
            <a:pPr algn="ctr"/>
            <a:r>
              <a:rPr lang="ru-RU" sz="5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Дорога </a:t>
            </a:r>
            <a:br>
              <a:rPr lang="ru-RU" sz="5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ru-RU" sz="54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без опасности</a:t>
            </a:r>
            <a:endParaRPr lang="ru-RU" sz="5400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5486400" y="4343400"/>
            <a:ext cx="2743200" cy="1219200"/>
          </a:xfrm>
        </p:spPr>
        <p:txBody>
          <a:bodyPr>
            <a:normAutofit/>
          </a:bodyPr>
          <a:lstStyle/>
          <a:p>
            <a:r>
              <a:rPr lang="ru-RU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МАДОУ </a:t>
            </a:r>
          </a:p>
          <a:p>
            <a:r>
              <a:rPr lang="ru-RU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Детский сад № 44</a:t>
            </a:r>
            <a:endParaRPr lang="ru-RU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s://sun9-21.userapi.com/impg/Z9JG4Aix40YCfKarh-fCwwqaWA3uIbY5oGZlEw/jhgJJs4syUs.jpg?size=1134x850&amp;quality=96&amp;sign=fb350af294050eec05ed3c971cf05762&amp;type=albu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9379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57200"/>
            <a:ext cx="6934200" cy="6858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Arial Black" pitchFamily="34" charset="0"/>
              </a:rPr>
              <a:t>Практические занятия </a:t>
            </a:r>
            <a:endParaRPr lang="ru-RU" dirty="0">
              <a:solidFill>
                <a:schemeClr val="tx1"/>
              </a:solidFill>
              <a:latin typeface="Arial Black" pitchFamily="34" charset="0"/>
            </a:endParaRPr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1524000"/>
            <a:ext cx="2946400" cy="2209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10200" y="4114800"/>
            <a:ext cx="3048000" cy="2286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295400" y="1219200"/>
            <a:ext cx="3149600" cy="2362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2438400" y="4343400"/>
            <a:ext cx="269381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Правила движения </a:t>
            </a:r>
          </a:p>
          <a:p>
            <a:r>
              <a:rPr lang="ru-RU" dirty="0" smtClean="0"/>
              <a:t>выучи для ясности!</a:t>
            </a:r>
          </a:p>
          <a:p>
            <a:r>
              <a:rPr lang="ru-RU" dirty="0" smtClean="0"/>
              <a:t>будешь всегда ты</a:t>
            </a:r>
          </a:p>
          <a:p>
            <a:r>
              <a:rPr lang="ru-RU" dirty="0" smtClean="0"/>
              <a:t> в полной безопасности! </a:t>
            </a:r>
            <a:endParaRPr lang="ru-RU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sun9-21.userapi.com/impg/Z9JG4Aix40YCfKarh-fCwwqaWA3uIbY5oGZlEw/jhgJJs4syUs.jpg?size=1134x850&amp;quality=96&amp;sign=fb350af294050eec05ed3c971cf05762&amp;type=albu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5379" y="0"/>
            <a:ext cx="9149379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609600"/>
            <a:ext cx="1905000" cy="838200"/>
          </a:xfrm>
        </p:spPr>
        <p:txBody>
          <a:bodyPr>
            <a:normAutofit/>
          </a:bodyPr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Arial Black" pitchFamily="34" charset="0"/>
                <a:cs typeface="Arial" pitchFamily="34" charset="0"/>
              </a:rPr>
              <a:t>Цель</a:t>
            </a:r>
            <a:r>
              <a:rPr lang="ru-RU" sz="2800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:</a:t>
            </a:r>
            <a:endParaRPr lang="ru-RU" sz="2800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133600" y="762001"/>
            <a:ext cx="5791200" cy="1295400"/>
          </a:xfrm>
        </p:spPr>
        <p:txBody>
          <a:bodyPr>
            <a:normAutofit lnSpcReduction="10000"/>
          </a:bodyPr>
          <a:lstStyle/>
          <a:p>
            <a:pPr algn="ctr">
              <a:buNone/>
            </a:pPr>
            <a:r>
              <a:rPr lang="ru-RU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Формирование у детей дошкольного   возраста основ безопасного поведения на дороге.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066801" y="1828800"/>
            <a:ext cx="18288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latin typeface="Arial Black" pitchFamily="34" charset="0"/>
                <a:cs typeface="Arial" pitchFamily="34" charset="0"/>
              </a:rPr>
              <a:t>Задачи:</a:t>
            </a:r>
            <a:endParaRPr lang="ru-RU" sz="1600" dirty="0">
              <a:latin typeface="Arial Black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828800" y="2209800"/>
            <a:ext cx="6400800" cy="43997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buFont typeface="Wingdings" pitchFamily="2" charset="2"/>
              <a:buChar char="ü"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Знакомить детей с правилами поведения на дороге, дорожными знаками и сигналами светофора.</a:t>
            </a:r>
          </a:p>
          <a:p>
            <a:pPr algn="ctr">
              <a:buFont typeface="Wingdings" pitchFamily="2" charset="2"/>
              <a:buChar char="ü"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Формировать навыки безопасного поведения на дороге у детей через практическую деятельность.</a:t>
            </a:r>
          </a:p>
          <a:p>
            <a:pPr algn="ctr">
              <a:buFont typeface="Wingdings" pitchFamily="2" charset="2"/>
              <a:buChar char="ü"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Закреплять правила дорожного движения и практические навыки поведения в условиях игрового пространства.</a:t>
            </a:r>
          </a:p>
          <a:p>
            <a:pPr algn="ctr">
              <a:buFont typeface="Wingdings" pitchFamily="2" charset="2"/>
              <a:buChar char="ü"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Развивать формы  сотрудничества и взаимодействия педагогического коллектива с семьей, подразделениями ГИБДД, общественными организациями</a:t>
            </a:r>
            <a:r>
              <a:rPr lang="ru-RU" b="1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algn="ctr">
              <a:buFont typeface="Wingdings" pitchFamily="2" charset="2"/>
              <a:buChar char="ü"/>
            </a:pPr>
            <a:r>
              <a:rPr lang="ru-RU" b="1" dirty="0" smtClean="0">
                <a:latin typeface="Arial" pitchFamily="34" charset="0"/>
                <a:cs typeface="Arial" pitchFamily="34" charset="0"/>
              </a:rPr>
              <a:t>Воспитывать дисциплинированность и сознательное выполнение Правил дорожного движения, культуры поведения в дорожно-транспортном </a:t>
            </a:r>
            <a:endParaRPr lang="ru-RU" b="1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sun9-21.userapi.com/impg/Z9JG4Aix40YCfKarh-fCwwqaWA3uIbY5oGZlEw/jhgJJs4syUs.jpg?size=1134x850&amp;quality=96&amp;sign=fb350af294050eec05ed3c971cf05762&amp;type=albu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9379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Городской конкурс</a:t>
            </a:r>
            <a:br>
              <a:rPr lang="ru-RU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«Транспорт и Я </a:t>
            </a:r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– </a:t>
            </a:r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верные друзья»</a:t>
            </a:r>
            <a:endParaRPr lang="ru-RU" b="1" dirty="0">
              <a:solidFill>
                <a:schemeClr val="tx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3"/>
          <a:srcRect l="24740" t="18919" r="36088"/>
          <a:stretch>
            <a:fillRect/>
          </a:stretch>
        </p:blipFill>
        <p:spPr bwMode="auto">
          <a:xfrm>
            <a:off x="1219200" y="2057400"/>
            <a:ext cx="1600200" cy="252663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4"/>
          <a:srcRect t="16101"/>
          <a:stretch>
            <a:fillRect/>
          </a:stretch>
        </p:blipFill>
        <p:spPr bwMode="auto">
          <a:xfrm>
            <a:off x="2819400" y="3505200"/>
            <a:ext cx="3352800" cy="277940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194" name="Picture 2" descr="http://www.rollerschool.ru/i/gallery/site/545.jp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95800" y="1828800"/>
            <a:ext cx="3352800" cy="222646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sun9-21.userapi.com/impg/Z9JG4Aix40YCfKarh-fCwwqaWA3uIbY5oGZlEw/jhgJJs4syUs.jpg?size=1134x850&amp;quality=96&amp;sign=fb350af294050eec05ed3c971cf05762&amp;type=albu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0"/>
            <a:ext cx="9149379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90600" y="533400"/>
            <a:ext cx="3962400" cy="2514600"/>
          </a:xfrm>
        </p:spPr>
        <p:txBody>
          <a:bodyPr>
            <a:normAutofit/>
          </a:bodyPr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Arial Black" pitchFamily="34" charset="0"/>
                <a:cs typeface="Arial" pitchFamily="34" charset="0"/>
              </a:rPr>
              <a:t>Образовательная деятельность </a:t>
            </a:r>
            <a:r>
              <a:rPr lang="ru-RU" sz="2800" dirty="0" smtClean="0">
                <a:solidFill>
                  <a:schemeClr val="tx1"/>
                </a:solidFill>
                <a:latin typeface="Arial Black" pitchFamily="34" charset="0"/>
                <a:cs typeface="Arial" pitchFamily="34" charset="0"/>
              </a:rPr>
              <a:t/>
            </a:r>
            <a:br>
              <a:rPr lang="ru-RU" sz="2800" dirty="0" smtClean="0">
                <a:solidFill>
                  <a:schemeClr val="tx1"/>
                </a:solidFill>
                <a:latin typeface="Arial Black" pitchFamily="34" charset="0"/>
                <a:cs typeface="Arial" pitchFamily="34" charset="0"/>
              </a:rPr>
            </a:br>
            <a:endParaRPr lang="ru-RU" sz="2800" dirty="0">
              <a:solidFill>
                <a:schemeClr val="tx1"/>
              </a:solidFill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 t="28743"/>
          <a:stretch>
            <a:fillRect/>
          </a:stretch>
        </p:blipFill>
        <p:spPr bwMode="auto">
          <a:xfrm>
            <a:off x="4876800" y="685800"/>
            <a:ext cx="3181350" cy="3022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print"/>
          <a:srcRect r="13158"/>
          <a:stretch>
            <a:fillRect/>
          </a:stretch>
        </p:blipFill>
        <p:spPr bwMode="auto">
          <a:xfrm>
            <a:off x="1524000" y="3200400"/>
            <a:ext cx="3352800" cy="2895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TextBox 5"/>
          <p:cNvSpPr txBox="1"/>
          <p:nvPr/>
        </p:nvSpPr>
        <p:spPr>
          <a:xfrm>
            <a:off x="5029200" y="3733800"/>
            <a:ext cx="320040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2400" dirty="0" smtClean="0">
              <a:latin typeface="Arial Black" pitchFamily="34" charset="0"/>
            </a:endParaRPr>
          </a:p>
          <a:p>
            <a:pPr algn="ctr"/>
            <a:r>
              <a:rPr lang="ru-RU" sz="2400" dirty="0" smtClean="0">
                <a:latin typeface="Arial Black" pitchFamily="34" charset="0"/>
              </a:rPr>
              <a:t>по</a:t>
            </a:r>
            <a:r>
              <a:rPr lang="ru-RU" sz="2400" dirty="0" smtClean="0">
                <a:latin typeface="Arial Black" pitchFamily="34" charset="0"/>
                <a:cs typeface="Arial" pitchFamily="34" charset="0"/>
              </a:rPr>
              <a:t> </a:t>
            </a:r>
            <a:r>
              <a:rPr lang="ru-RU" sz="2400" dirty="0" smtClean="0">
                <a:latin typeface="Arial Black" pitchFamily="34" charset="0"/>
                <a:cs typeface="Arial" pitchFamily="34" charset="0"/>
              </a:rPr>
              <a:t>художественно – эстетическому развитию</a:t>
            </a:r>
            <a:r>
              <a:rPr lang="ru-RU" sz="2400" dirty="0" smtClean="0">
                <a:latin typeface="Arial Black" pitchFamily="34" charset="0"/>
              </a:rPr>
              <a:t> </a:t>
            </a:r>
            <a:endParaRPr lang="ru-RU" sz="2400" dirty="0">
              <a:latin typeface="Arial Black" pitchFamily="34" charset="0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 descr="https://sun9-21.userapi.com/impg/Z9JG4Aix40YCfKarh-fCwwqaWA3uIbY5oGZlEw/jhgJJs4syUs.jpg?size=1134x850&amp;quality=96&amp;sign=fb350af294050eec05ed3c971cf05762&amp;type=albu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9379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66800" y="838200"/>
            <a:ext cx="7391400" cy="3048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b="1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</a:br>
            <a:r>
              <a:rPr lang="ru-RU" sz="2700" b="1" dirty="0" smtClean="0">
                <a:solidFill>
                  <a:schemeClr val="tx1"/>
                </a:solidFill>
                <a:latin typeface="Arial Black" pitchFamily="34" charset="0"/>
                <a:cs typeface="Arial" pitchFamily="34" charset="0"/>
              </a:rPr>
              <a:t>Экскурсия </a:t>
            </a:r>
            <a:br>
              <a:rPr lang="ru-RU" sz="2700" b="1" dirty="0" smtClean="0">
                <a:solidFill>
                  <a:schemeClr val="tx1"/>
                </a:solidFill>
                <a:latin typeface="Arial Black" pitchFamily="34" charset="0"/>
                <a:cs typeface="Arial" pitchFamily="34" charset="0"/>
              </a:rPr>
            </a:br>
            <a:r>
              <a:rPr lang="ru-RU" sz="2700" b="1" dirty="0" smtClean="0">
                <a:solidFill>
                  <a:schemeClr val="tx1"/>
                </a:solidFill>
                <a:latin typeface="Arial Black" pitchFamily="34" charset="0"/>
                <a:cs typeface="Arial" pitchFamily="34" charset="0"/>
              </a:rPr>
              <a:t>«Знакомство с дорожными знаками»</a:t>
            </a:r>
            <a:endParaRPr lang="ru-RU" sz="2700" b="1" dirty="0">
              <a:solidFill>
                <a:schemeClr val="tx1"/>
              </a:solidFill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3"/>
          <a:srcRect l="4915" r="17671"/>
          <a:stretch>
            <a:fillRect/>
          </a:stretch>
        </p:blipFill>
        <p:spPr bwMode="auto">
          <a:xfrm>
            <a:off x="4114800" y="3352800"/>
            <a:ext cx="3962400" cy="2879141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/>
          <a:srcRect t="11364" r="22013"/>
          <a:stretch>
            <a:fillRect/>
          </a:stretch>
        </p:blipFill>
        <p:spPr bwMode="auto">
          <a:xfrm>
            <a:off x="1219200" y="1905000"/>
            <a:ext cx="3814123" cy="2438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6146" name="Picture 2" descr="https://avatars.mds.yandex.net/i?id=59906bf93a920b0156085a74bf6026fd35d18b04-8145720-images-thumbs&amp;n=13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791200" y="1524000"/>
            <a:ext cx="1752600" cy="1620902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https://sun9-21.userapi.com/impg/Z9JG4Aix40YCfKarh-fCwwqaWA3uIbY5oGZlEw/jhgJJs4syUs.jpg?size=1134x850&amp;quality=96&amp;sign=fb350af294050eec05ed3c971cf05762&amp;type=albu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9379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457200"/>
            <a:ext cx="7010400" cy="8382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Arial Black" pitchFamily="34" charset="0"/>
                <a:cs typeface="Arial" pitchFamily="34" charset="0"/>
              </a:rPr>
              <a:t>Сюжетно – ролевые игры </a:t>
            </a:r>
            <a:endParaRPr lang="ru-RU" b="1" dirty="0">
              <a:solidFill>
                <a:schemeClr val="tx1"/>
              </a:solidFill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4" name="Содержимое 6" descr="т.jp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066800" y="1295400"/>
            <a:ext cx="2362200" cy="17716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" name="Рисунок 4" descr="ттт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2999" y="1219201"/>
            <a:ext cx="2514601" cy="1885952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5" cstate="print"/>
          <a:srcRect b="33983"/>
          <a:stretch>
            <a:fillRect/>
          </a:stretch>
        </p:blipFill>
        <p:spPr bwMode="auto">
          <a:xfrm>
            <a:off x="2438400" y="3581400"/>
            <a:ext cx="2337955" cy="2057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334000" y="3581400"/>
            <a:ext cx="2743200" cy="20574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TextBox 7"/>
          <p:cNvSpPr txBox="1"/>
          <p:nvPr/>
        </p:nvSpPr>
        <p:spPr>
          <a:xfrm>
            <a:off x="1219200" y="3124200"/>
            <a:ext cx="19622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Игра «Кондуктор» 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5410200" y="3124200"/>
            <a:ext cx="164436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Игра «Автобус»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5943600" y="5715000"/>
            <a:ext cx="14322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Игра «Город»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2362200" y="5715000"/>
            <a:ext cx="230332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Игра «Регулировщик»</a:t>
            </a:r>
            <a:endParaRPr lang="ru-RU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https://sun9-21.userapi.com/impg/Z9JG4Aix40YCfKarh-fCwwqaWA3uIbY5oGZlEw/jhgJJs4syUs.jpg?size=1134x850&amp;quality=96&amp;sign=fb350af294050eec05ed3c971cf05762&amp;type=albu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-1" y="76200"/>
            <a:ext cx="9149379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914400"/>
            <a:ext cx="7162800" cy="76200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Arial Black" pitchFamily="34" charset="0"/>
                <a:cs typeface="Arial" pitchFamily="34" charset="0"/>
              </a:rPr>
              <a:t>Встреча с инспектором </a:t>
            </a:r>
            <a:r>
              <a:rPr lang="ru-RU" b="1" dirty="0" err="1" smtClean="0">
                <a:solidFill>
                  <a:schemeClr val="tx1"/>
                </a:solidFill>
                <a:latin typeface="Arial Black" pitchFamily="34" charset="0"/>
                <a:cs typeface="Arial" pitchFamily="34" charset="0"/>
              </a:rPr>
              <a:t>ГиБДД</a:t>
            </a:r>
            <a:endParaRPr lang="ru-RU" b="1" dirty="0">
              <a:solidFill>
                <a:schemeClr val="tx1"/>
              </a:solidFill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36866" name="Picture 2" descr="https://sun9-42.userapi.com/impg/3426vghNQIGLGppscal3tq102oRFwVWhP_TeuQ/UoVhfDIVMIY.jpg?size=1280x961&amp;quality=95&amp;sign=971b603687745095c7a98fee15be3ec1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43000" y="1524000"/>
            <a:ext cx="2841839" cy="21336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36868" name="Picture 4" descr="https://sun9-69.userapi.com/impg/qTqmQDPW5veok2XBTnpf3e7jnyzMLVcbRcs84A/_4sfxd_Mg6A.jpg?size=1280x961&amp;quality=95&amp;sign=951e6861efbc7f76c0841bf119f10c08&amp;type=album"/>
          <p:cNvPicPr>
            <a:picLocks noChangeAspect="1" noChangeArrowheads="1"/>
          </p:cNvPicPr>
          <p:nvPr/>
        </p:nvPicPr>
        <p:blipFill>
          <a:blip r:embed="rId4" cstate="print"/>
          <a:srcRect l="7943" t="12576" r="7081"/>
          <a:stretch>
            <a:fillRect/>
          </a:stretch>
        </p:blipFill>
        <p:spPr bwMode="auto">
          <a:xfrm>
            <a:off x="5486400" y="4114800"/>
            <a:ext cx="2743200" cy="2118884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5" cstate="print"/>
          <a:srcRect r="9483"/>
          <a:stretch>
            <a:fillRect/>
          </a:stretch>
        </p:blipFill>
        <p:spPr bwMode="auto">
          <a:xfrm>
            <a:off x="2438400" y="4038600"/>
            <a:ext cx="2667000" cy="22098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343400" y="1524000"/>
            <a:ext cx="3519005" cy="1981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TextBox 9"/>
          <p:cNvSpPr txBox="1"/>
          <p:nvPr/>
        </p:nvSpPr>
        <p:spPr>
          <a:xfrm>
            <a:off x="914400" y="3657600"/>
            <a:ext cx="775094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Закрепление знаний правил дорожного движения с инспектором ГИБДД</a:t>
            </a:r>
            <a:endParaRPr lang="ru-RU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sun9-21.userapi.com/impg/Z9JG4Aix40YCfKarh-fCwwqaWA3uIbY5oGZlEw/jhgJJs4syUs.jpg?size=1134x850&amp;quality=96&amp;sign=fb350af294050eec05ed3c971cf05762&amp;type=albu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9379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685800"/>
            <a:ext cx="7162800" cy="609600"/>
          </a:xfrm>
        </p:spPr>
        <p:txBody>
          <a:bodyPr>
            <a:noAutofit/>
          </a:bodyPr>
          <a:lstStyle/>
          <a:p>
            <a:pPr algn="ctr"/>
            <a:r>
              <a:rPr lang="ru-RU" sz="2800" dirty="0" smtClean="0">
                <a:solidFill>
                  <a:schemeClr val="tx1"/>
                </a:solidFill>
                <a:latin typeface="Arial Black" pitchFamily="34" charset="0"/>
              </a:rPr>
              <a:t>Театрализованная деятельность</a:t>
            </a:r>
            <a:endParaRPr lang="ru-RU" sz="2800" dirty="0">
              <a:solidFill>
                <a:schemeClr val="tx1"/>
              </a:solidFill>
              <a:latin typeface="Arial Black" pitchFamily="34" charset="0"/>
            </a:endParaRPr>
          </a:p>
        </p:txBody>
      </p:sp>
      <p:pic>
        <p:nvPicPr>
          <p:cNvPr id="6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24400" y="3886200"/>
            <a:ext cx="3236383" cy="24272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4" cstate="print"/>
          <a:srcRect t="9373" r="20330"/>
          <a:stretch>
            <a:fillRect/>
          </a:stretch>
        </p:blipFill>
        <p:spPr bwMode="auto">
          <a:xfrm>
            <a:off x="990600" y="1447800"/>
            <a:ext cx="2590800" cy="2210333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953000" y="1447800"/>
            <a:ext cx="2895600" cy="21717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7" name="TextBox 6"/>
          <p:cNvSpPr txBox="1"/>
          <p:nvPr/>
        </p:nvSpPr>
        <p:spPr>
          <a:xfrm>
            <a:off x="2209800" y="4114800"/>
            <a:ext cx="236911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В театре я играю -  </a:t>
            </a:r>
          </a:p>
          <a:p>
            <a:r>
              <a:rPr lang="ru-RU" dirty="0" smtClean="0"/>
              <a:t>правила дорожного </a:t>
            </a:r>
          </a:p>
          <a:p>
            <a:r>
              <a:rPr lang="ru-RU" dirty="0" smtClean="0"/>
              <a:t>движения закрепляю.</a:t>
            </a:r>
            <a:endParaRPr lang="ru-RU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https://sun9-21.userapi.com/impg/Z9JG4Aix40YCfKarh-fCwwqaWA3uIbY5oGZlEw/jhgJJs4syUs.jpg?size=1134x850&amp;quality=96&amp;sign=fb350af294050eec05ed3c971cf05762&amp;type=albu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9379" cy="6858000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609600"/>
            <a:ext cx="8686800" cy="5334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Arial Black" pitchFamily="34" charset="0"/>
              </a:rPr>
              <a:t>Досуги и Развлечения </a:t>
            </a:r>
            <a:endParaRPr lang="ru-RU" dirty="0">
              <a:solidFill>
                <a:schemeClr val="tx1"/>
              </a:solidFill>
              <a:latin typeface="Arial Black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 t="23932"/>
          <a:stretch>
            <a:fillRect/>
          </a:stretch>
        </p:blipFill>
        <p:spPr bwMode="auto">
          <a:xfrm>
            <a:off x="914400" y="1219200"/>
            <a:ext cx="2971800" cy="169545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 cstate="print"/>
          <a:srcRect l="17004" t="19433" r="19838" b="12551"/>
          <a:stretch>
            <a:fillRect/>
          </a:stretch>
        </p:blipFill>
        <p:spPr bwMode="auto">
          <a:xfrm>
            <a:off x="1752600" y="3810000"/>
            <a:ext cx="1981200" cy="16002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5" cstate="print"/>
          <a:srcRect t="28571"/>
          <a:stretch>
            <a:fillRect/>
          </a:stretch>
        </p:blipFill>
        <p:spPr bwMode="auto">
          <a:xfrm>
            <a:off x="4648200" y="1219200"/>
            <a:ext cx="2841012" cy="152400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/>
          <a:srcRect t="17284" b="8642"/>
          <a:stretch>
            <a:fillRect/>
          </a:stretch>
        </p:blipFill>
        <p:spPr bwMode="auto">
          <a:xfrm>
            <a:off x="4572000" y="3581400"/>
            <a:ext cx="3581400" cy="198966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9" name="TextBox 8"/>
          <p:cNvSpPr txBox="1"/>
          <p:nvPr/>
        </p:nvSpPr>
        <p:spPr>
          <a:xfrm>
            <a:off x="838200" y="3048000"/>
            <a:ext cx="34958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Спортивное развлечение по ПДД</a:t>
            </a:r>
            <a:endParaRPr lang="ru-RU" dirty="0"/>
          </a:p>
        </p:txBody>
      </p:sp>
      <p:sp>
        <p:nvSpPr>
          <p:cNvPr id="11" name="TextBox 10"/>
          <p:cNvSpPr txBox="1"/>
          <p:nvPr/>
        </p:nvSpPr>
        <p:spPr>
          <a:xfrm>
            <a:off x="5257800" y="2743200"/>
            <a:ext cx="192136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Досуг «Я изучаю </a:t>
            </a:r>
          </a:p>
          <a:p>
            <a:r>
              <a:rPr lang="ru-RU" dirty="0" smtClean="0"/>
              <a:t>дорожные знаки»</a:t>
            </a:r>
            <a:endParaRPr lang="ru-RU" dirty="0"/>
          </a:p>
        </p:txBody>
      </p:sp>
      <p:sp>
        <p:nvSpPr>
          <p:cNvPr id="12" name="TextBox 11"/>
          <p:cNvSpPr txBox="1"/>
          <p:nvPr/>
        </p:nvSpPr>
        <p:spPr>
          <a:xfrm>
            <a:off x="2286000" y="5562600"/>
            <a:ext cx="5638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Развлечение «ПДД изучаю -  себе жизнь сохраняю»</a:t>
            </a:r>
            <a:endParaRPr lang="ru-RU" dirty="0"/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Трек">
  <a:themeElements>
    <a:clrScheme name="Другая 4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B2E9F2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Трек">
      <a:majorFont>
        <a:latin typeface="Franklin Gothic Medium"/>
        <a:ea typeface=""/>
        <a:cs typeface=""/>
        <a:font script="Jpan" typeface="HG創英角ｺﾞｼｯｸUB"/>
        <a:font script="Hang" typeface="돋움"/>
        <a:font script="Hans" typeface="隶书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Franklin Gothic Book"/>
        <a:ea typeface=""/>
        <a:cs typeface=""/>
        <a:font script="Jpan" typeface="HGｺﾞｼｯｸE"/>
        <a:font script="Hang" typeface="돋움"/>
        <a:font script="Hans" typeface="华文楷体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inorFont>
    </a:fontScheme>
    <a:fmtScheme name="Трек">
      <a:fillStyleLst>
        <a:solidFill>
          <a:schemeClr val="phClr"/>
        </a:solidFill>
        <a:gradFill rotWithShape="1">
          <a:gsLst>
            <a:gs pos="0">
              <a:schemeClr val="phClr">
                <a:tint val="30000"/>
                <a:satMod val="250000"/>
              </a:schemeClr>
            </a:gs>
            <a:gs pos="72000">
              <a:schemeClr val="phClr">
                <a:tint val="75000"/>
                <a:satMod val="210000"/>
              </a:schemeClr>
            </a:gs>
            <a:gs pos="100000">
              <a:schemeClr val="phClr">
                <a:tint val="85000"/>
                <a:satMod val="21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75000"/>
                <a:shade val="85000"/>
                <a:satMod val="230000"/>
              </a:schemeClr>
            </a:gs>
            <a:gs pos="25000">
              <a:schemeClr val="phClr">
                <a:tint val="90000"/>
                <a:shade val="70000"/>
                <a:satMod val="220000"/>
              </a:schemeClr>
            </a:gs>
            <a:gs pos="50000">
              <a:schemeClr val="phClr">
                <a:tint val="90000"/>
                <a:shade val="58000"/>
                <a:satMod val="225000"/>
              </a:schemeClr>
            </a:gs>
            <a:gs pos="65000">
              <a:schemeClr val="phClr">
                <a:tint val="90000"/>
                <a:shade val="58000"/>
                <a:satMod val="225000"/>
              </a:schemeClr>
            </a:gs>
            <a:gs pos="80000">
              <a:schemeClr val="phClr">
                <a:tint val="90000"/>
                <a:shade val="69000"/>
                <a:satMod val="220000"/>
              </a:schemeClr>
            </a:gs>
            <a:gs pos="100000">
              <a:schemeClr val="phClr">
                <a:tint val="77000"/>
                <a:shade val="80000"/>
                <a:satMod val="230000"/>
              </a:schemeClr>
            </a:gs>
          </a:gsLst>
          <a:lin ang="5400000" scaled="1"/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0"/>
            </a:lightRig>
          </a:scene3d>
          <a:sp3d prstMaterial="metal">
            <a:bevelT w="10000" h="10000"/>
          </a:sp3d>
        </a:effectStyle>
        <a:effectStyle>
          <a:effectLst>
            <a:outerShdw blurRad="76200" dist="50800" dir="5400000" rotWithShape="0">
              <a:srgbClr val="4E3B30">
                <a:alpha val="60000"/>
              </a:srgbClr>
            </a:outerShdw>
          </a:effectLst>
          <a:scene3d>
            <a:camera prst="obliqueTopLeft" fov="600000">
              <a:rot lat="0" lon="0" rev="0"/>
            </a:camera>
            <a:lightRig rig="balanced" dir="t">
              <a:rot lat="0" lon="0" rev="19200000"/>
            </a:lightRig>
          </a:scene3d>
          <a:sp3d contourW="12700" prstMaterial="matte">
            <a:bevelT w="60000" h="50800"/>
            <a:contourClr>
              <a:schemeClr val="phClr">
                <a:shade val="60000"/>
                <a:satMod val="110000"/>
              </a:schemeClr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05000"/>
              </a:schemeClr>
            </a:duotone>
          </a:blip>
          <a:tile tx="0" ty="0" sx="95000" sy="95000" flip="none" algn="t"/>
        </a:blipFill>
        <a:blipFill>
          <a:blip xmlns:r="http://schemas.openxmlformats.org/officeDocument/2006/relationships" r:embed="rId2">
            <a:duotone>
              <a:schemeClr val="phClr">
                <a:shade val="30000"/>
                <a:satMod val="455000"/>
              </a:schemeClr>
              <a:schemeClr val="phClr">
                <a:tint val="95000"/>
                <a:satMod val="120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Trek</Template>
  <TotalTime>219</TotalTime>
  <Words>153</Words>
  <PresentationFormat>Экран (4:3)</PresentationFormat>
  <Paragraphs>37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Трек</vt:lpstr>
      <vt:lpstr>Дорога  без опасности</vt:lpstr>
      <vt:lpstr>Цель:</vt:lpstr>
      <vt:lpstr> Городской конкурс  «Транспорт и Я – верные друзья»</vt:lpstr>
      <vt:lpstr>Образовательная деятельность  </vt:lpstr>
      <vt:lpstr> Экскурсия  «Знакомство с дорожными знаками»</vt:lpstr>
      <vt:lpstr>Сюжетно – ролевые игры </vt:lpstr>
      <vt:lpstr>Встреча с инспектором ГиБДД</vt:lpstr>
      <vt:lpstr>Театрализованная деятельность</vt:lpstr>
      <vt:lpstr>Досуги и Развлечения </vt:lpstr>
      <vt:lpstr>Практические занятия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евросеть</dc:creator>
  <cp:lastModifiedBy>Microsoft</cp:lastModifiedBy>
  <cp:revision>22</cp:revision>
  <dcterms:created xsi:type="dcterms:W3CDTF">2023-02-05T17:55:42Z</dcterms:created>
  <dcterms:modified xsi:type="dcterms:W3CDTF">2023-02-07T12:01:29Z</dcterms:modified>
</cp:coreProperties>
</file>