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7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71600" y="980728"/>
            <a:ext cx="7416824" cy="3888432"/>
          </a:xfrm>
        </p:spPr>
        <p:txBody>
          <a:bodyPr>
            <a:normAutofit fontScale="92500" lnSpcReduction="20000"/>
          </a:bodyPr>
          <a:lstStyle/>
          <a:p>
            <a:pPr marR="450215" algn="ctr">
              <a:lnSpc>
                <a:spcPct val="107000"/>
              </a:lnSpc>
              <a:spcAft>
                <a:spcPts val="800"/>
              </a:spcAft>
              <a:tabLst>
                <a:tab pos="5220970" algn="l"/>
              </a:tabLst>
            </a:pPr>
            <a:r>
              <a:rPr lang="ru-RU" sz="2000" b="1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Практика социального обслуживания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50215" algn="ctr">
              <a:lnSpc>
                <a:spcPct val="107000"/>
              </a:lnSpc>
              <a:spcAft>
                <a:spcPts val="800"/>
              </a:spcAft>
              <a:tabLst>
                <a:tab pos="5220970" algn="l"/>
              </a:tabLst>
            </a:pPr>
            <a:r>
              <a:rPr lang="ru-RU" sz="2000" b="1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 с детьми</a:t>
            </a:r>
            <a:r>
              <a:rPr lang="ru-RU" sz="2000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50215" algn="ctr">
              <a:lnSpc>
                <a:spcPct val="107000"/>
              </a:lnSpc>
              <a:spcAft>
                <a:spcPts val="800"/>
              </a:spcAft>
              <a:tabLst>
                <a:tab pos="5220970" algn="l"/>
              </a:tabLst>
            </a:pPr>
            <a:r>
              <a:rPr lang="ru-RU" sz="2000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000" b="1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БУСО ВО «Вязниковский комплексный центр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50215" algn="ctr">
              <a:lnSpc>
                <a:spcPct val="107000"/>
              </a:lnSpc>
              <a:spcAft>
                <a:spcPts val="800"/>
              </a:spcAft>
              <a:tabLst>
                <a:tab pos="5220970" algn="l"/>
              </a:tabLst>
            </a:pPr>
            <a:r>
              <a:rPr lang="ru-RU" sz="2000" b="1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социального обслуживания населения»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50215" algn="ctr">
              <a:lnSpc>
                <a:spcPct val="107000"/>
              </a:lnSpc>
              <a:spcAft>
                <a:spcPts val="800"/>
              </a:spcAft>
              <a:tabLst>
                <a:tab pos="5220970" algn="l"/>
              </a:tabLst>
            </a:pPr>
            <a:r>
              <a:rPr lang="ru-RU" sz="2000" b="1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50215" algn="ctr">
              <a:lnSpc>
                <a:spcPct val="107000"/>
              </a:lnSpc>
              <a:spcAft>
                <a:spcPts val="800"/>
              </a:spcAft>
              <a:tabLst>
                <a:tab pos="5220970" algn="l"/>
              </a:tabLst>
            </a:pPr>
            <a:r>
              <a:rPr lang="ru-RU" sz="4400" b="1" dirty="0">
                <a:effectLst>
                  <a:outerShdw blurRad="63500" dist="50800" dir="189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«Участковая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50215" algn="ctr">
              <a:lnSpc>
                <a:spcPct val="107000"/>
              </a:lnSpc>
              <a:spcAft>
                <a:spcPts val="800"/>
              </a:spcAft>
              <a:tabLst>
                <a:tab pos="5220970" algn="l"/>
              </a:tabLst>
            </a:pPr>
            <a:r>
              <a:rPr lang="ru-RU" sz="4400" b="1" dirty="0">
                <a:effectLst>
                  <a:outerShdw blurRad="63500" dist="50800" dir="189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служба»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35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1088"/>
            <a:ext cx="468052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536986"/>
              </p:ext>
            </p:extLst>
          </p:nvPr>
        </p:nvGraphicFramePr>
        <p:xfrm>
          <a:off x="393068" y="404664"/>
          <a:ext cx="7563308" cy="5075663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162708"/>
                <a:gridCol w="5400600"/>
              </a:tblGrid>
              <a:tr h="14176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практики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«Участковая социальная служба»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уровня социального неблагополучия семей с детьми, находящихся в трудной жизненной ситуации и социально опасном положении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8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своевременное выявление социального неблагополучия семей с детьми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осуществление деятельности по преодолению социального неблагополучия семей с детьми, в том числе с привлечением специалистов других ведомств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обеспечение доступности социальных услуг, их приближение к месту проживания семей с детьми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013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1088"/>
            <a:ext cx="468052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649933"/>
              </p:ext>
            </p:extLst>
          </p:nvPr>
        </p:nvGraphicFramePr>
        <p:xfrm>
          <a:off x="330546" y="1748346"/>
          <a:ext cx="8496944" cy="124860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664296"/>
                <a:gridCol w="5832648"/>
              </a:tblGrid>
              <a:tr h="1248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 Участковой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социальной службы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9" marR="19329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территориальный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м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ежведомственный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распределения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 компетенции и мер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ответственности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9" marR="19329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265668"/>
              </p:ext>
            </p:extLst>
          </p:nvPr>
        </p:nvGraphicFramePr>
        <p:xfrm>
          <a:off x="323529" y="3049237"/>
          <a:ext cx="8496942" cy="262229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664295"/>
                <a:gridCol w="5832647"/>
              </a:tblGrid>
              <a:tr h="1680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работы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Участковой социальной службы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9" marR="1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социальный патронаж</a:t>
                      </a:r>
                      <a:endParaRPr lang="ru-RU" sz="18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межведомственный рейд</a:t>
                      </a:r>
                      <a:endParaRPr lang="ru-RU" sz="18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 консультация</a:t>
                      </a:r>
                      <a:endParaRPr lang="ru-RU" sz="18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беседа</a:t>
                      </a:r>
                      <a:endParaRPr lang="ru-RU" sz="18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оказание социальной помощи</a:t>
                      </a:r>
                      <a:endParaRPr lang="ru-RU" sz="18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клубная работа</a:t>
                      </a:r>
                      <a:endParaRPr lang="ru-RU" sz="18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праздничные мероприятия</a:t>
                      </a:r>
                      <a:endParaRPr lang="ru-RU" sz="18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благотворительная помощь</a:t>
                      </a:r>
                      <a:endParaRPr lang="ru-RU" sz="18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- информирование 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9" marR="19329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449534"/>
              </p:ext>
            </p:extLst>
          </p:nvPr>
        </p:nvGraphicFramePr>
        <p:xfrm>
          <a:off x="323528" y="228738"/>
          <a:ext cx="8496943" cy="1467485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8496943"/>
              </a:tblGrid>
              <a:tr h="1136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аудитория практики «Участковая социальная служба»: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несовершеннолетние и их семьи, находящиеся в трудной жизненной ситуации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несовершеннолетние и их семьи, находящиеся в социально опасном положении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60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1088"/>
            <a:ext cx="468052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950036"/>
              </p:ext>
            </p:extLst>
          </p:nvPr>
        </p:nvGraphicFramePr>
        <p:xfrm>
          <a:off x="313129" y="1418691"/>
          <a:ext cx="8496944" cy="56724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248472"/>
                <a:gridCol w="4248472"/>
              </a:tblGrid>
              <a:tr h="4454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количественные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9" marR="19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качественные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774232"/>
              </p:ext>
            </p:extLst>
          </p:nvPr>
        </p:nvGraphicFramePr>
        <p:xfrm>
          <a:off x="323528" y="2132856"/>
          <a:ext cx="8496944" cy="359664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248472"/>
                <a:gridCol w="4248472"/>
              </a:tblGrid>
              <a:tr h="16806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выявлено и поставлено на учет 29 несовершеннолетних из 19 семей, находящихся в социально опасном положении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снято с учета по улучшению социальной ситуации 32 несовершеннолетних, находящихся в социально опасном положении (71%  от общего числа снятых)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обеспечена доступность социальных услуг, их приближение к месту проживания семей с детьми -100%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- 2738 членов семей с детьми получили социальную помощь</a:t>
                      </a:r>
                    </a:p>
                  </a:txBody>
                  <a:tcPr marL="19329" marR="19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повышение родительской компетентности, социальной грамотности, навыков самостоятельного урегулирования конфликтов, ответственности за воспитание и содержание детей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улучшение социального положения детей в своих семьях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совершенствование системы профилактической работы в области профилактики семейного неблагополучия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814486"/>
              </p:ext>
            </p:extLst>
          </p:nvPr>
        </p:nvGraphicFramePr>
        <p:xfrm>
          <a:off x="323528" y="188640"/>
          <a:ext cx="8496944" cy="1066419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8496944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реализации практики «Участковая социальная служба» в 2022 году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44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99" y="903300"/>
            <a:ext cx="9158699" cy="595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8" y="188640"/>
          <a:ext cx="8496944" cy="782701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8496944"/>
              </a:tblGrid>
              <a:tr h="695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Участковая социальная служба 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8" name="Рисунок 17" descr="F:\Детство без насилия\ОТЧЕТ ДБН 1 полугодие 2015\Работа межведомственногоконсультативного пункта.JPG"/>
          <p:cNvPicPr/>
          <p:nvPr/>
        </p:nvPicPr>
        <p:blipFill rotWithShape="1">
          <a:blip r:embed="rId3" cstate="print"/>
          <a:srcRect t="6421" b="5105"/>
          <a:stretch/>
        </p:blipFill>
        <p:spPr bwMode="auto">
          <a:xfrm>
            <a:off x="3779912" y="1340768"/>
            <a:ext cx="1822263" cy="244827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t="17491" r="14734" b="11484"/>
          <a:stretch/>
        </p:blipFill>
        <p:spPr>
          <a:xfrm>
            <a:off x="107504" y="1052736"/>
            <a:ext cx="2414708" cy="1538579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20" name="Рисунок 19" descr="F:\Патронажный совет янв 2016\IMG_2857.JPG"/>
          <p:cNvPicPr/>
          <p:nvPr/>
        </p:nvPicPr>
        <p:blipFill>
          <a:blip r:embed="rId5" cstate="print"/>
          <a:srcRect l="12020" r="13118" b="24731"/>
          <a:stretch>
            <a:fillRect/>
          </a:stretch>
        </p:blipFill>
        <p:spPr bwMode="auto">
          <a:xfrm>
            <a:off x="6602908" y="1052736"/>
            <a:ext cx="2433588" cy="156262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694" y="2492896"/>
            <a:ext cx="3097036" cy="2371550"/>
          </a:xfrm>
          <a:prstGeom prst="rect">
            <a:avLst/>
          </a:prstGeom>
        </p:spPr>
      </p:pic>
      <p:pic>
        <p:nvPicPr>
          <p:cNvPr id="21" name="Picture 2" descr="https://sun9-6.userapi.com/impg/BpGXUGWyCUhOY4qn9d4iXOGNW5Mu_bXP6eLxAA/m01VgRJfjTE.jpg?size=2560x1627&amp;quality=96&amp;sign=458e4aa8910b1e54c06c2101a6f8c3fd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56"/>
          <a:stretch/>
        </p:blipFill>
        <p:spPr bwMode="auto">
          <a:xfrm>
            <a:off x="5756443" y="2714981"/>
            <a:ext cx="2520280" cy="178481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86312"/>
            <a:ext cx="2607495" cy="195562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71" y="4786312"/>
            <a:ext cx="2755344" cy="195562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24" name="Рисунок 23" descr="Z:\для Любимовой\рейд на сайт\DSC01279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603" y="4785747"/>
            <a:ext cx="2549790" cy="195562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983985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565</TotalTime>
  <Words>298</Words>
  <Application>Microsoft Office PowerPoint</Application>
  <PresentationFormat>Экран (4:3)</PresentationFormat>
  <Paragraphs>55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«Участковая социальная служба –  как технология социального обслуживания семей с детьми по оказанию им социальный услуг  в рамках Федерального закона № 442 «Об основах социального обслуживания граждан в РФ» </dc:title>
  <dc:creator>Снежана</dc:creator>
  <cp:lastModifiedBy>Учетная запись Майкрософт</cp:lastModifiedBy>
  <cp:revision>28</cp:revision>
  <dcterms:created xsi:type="dcterms:W3CDTF">2016-02-11T09:55:05Z</dcterms:created>
  <dcterms:modified xsi:type="dcterms:W3CDTF">2023-02-06T13:12:19Z</dcterms:modified>
</cp:coreProperties>
</file>