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7" r:id="rId3"/>
    <p:sldId id="326" r:id="rId4"/>
    <p:sldId id="294" r:id="rId5"/>
    <p:sldId id="327" r:id="rId6"/>
    <p:sldId id="331" r:id="rId7"/>
    <p:sldId id="328" r:id="rId8"/>
    <p:sldId id="329" r:id="rId9"/>
    <p:sldId id="330" r:id="rId10"/>
    <p:sldId id="298" r:id="rId11"/>
    <p:sldId id="334" r:id="rId12"/>
    <p:sldId id="332" r:id="rId13"/>
    <p:sldId id="338" r:id="rId14"/>
    <p:sldId id="340" r:id="rId15"/>
    <p:sldId id="341" r:id="rId16"/>
    <p:sldId id="335" r:id="rId17"/>
    <p:sldId id="336" r:id="rId18"/>
    <p:sldId id="337" r:id="rId19"/>
    <p:sldId id="33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6C67972-0D73-41D7-B072-3924C0B97895}">
          <p14:sldIdLst>
            <p14:sldId id="274"/>
            <p14:sldId id="257"/>
            <p14:sldId id="326"/>
            <p14:sldId id="294"/>
            <p14:sldId id="327"/>
            <p14:sldId id="331"/>
            <p14:sldId id="328"/>
            <p14:sldId id="329"/>
            <p14:sldId id="330"/>
            <p14:sldId id="298"/>
            <p14:sldId id="334"/>
            <p14:sldId id="332"/>
            <p14:sldId id="338"/>
            <p14:sldId id="340"/>
            <p14:sldId id="341"/>
            <p14:sldId id="335"/>
            <p14:sldId id="336"/>
            <p14:sldId id="337"/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E437-2807-41A4-B440-653A0B2B976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D5B2-E631-457A-BD98-CB0D660EA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1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E437-2807-41A4-B440-653A0B2B976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D5B2-E631-457A-BD98-CB0D660EA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8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E437-2807-41A4-B440-653A0B2B976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D5B2-E631-457A-BD98-CB0D660EA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64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E437-2807-41A4-B440-653A0B2B976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D5B2-E631-457A-BD98-CB0D660EA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60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E437-2807-41A4-B440-653A0B2B976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D5B2-E631-457A-BD98-CB0D660EA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45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E437-2807-41A4-B440-653A0B2B976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D5B2-E631-457A-BD98-CB0D660EA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54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E437-2807-41A4-B440-653A0B2B976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D5B2-E631-457A-BD98-CB0D660EA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E437-2807-41A4-B440-653A0B2B976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D5B2-E631-457A-BD98-CB0D660EA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40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E437-2807-41A4-B440-653A0B2B976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D5B2-E631-457A-BD98-CB0D660EA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5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E437-2807-41A4-B440-653A0B2B976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D5B2-E631-457A-BD98-CB0D660EA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6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E437-2807-41A4-B440-653A0B2B976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D5B2-E631-457A-BD98-CB0D660EA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3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8E437-2807-41A4-B440-653A0B2B976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6D5B2-E631-457A-BD98-CB0D660EA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61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" r="27122" b="13096"/>
          <a:stretch/>
        </p:blipFill>
        <p:spPr>
          <a:xfrm>
            <a:off x="2848708" y="1847795"/>
            <a:ext cx="9891346" cy="501020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65281" y="751347"/>
            <a:ext cx="88274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Опыт внедрения многоуровневой системы социального партнерства СЕМЬИ и ШКОЛЫ в рамках проекта «Территория ответственного родительства»</a:t>
            </a:r>
            <a:endParaRPr lang="ru-RU" sz="2800" dirty="0">
              <a:solidFill>
                <a:srgbClr val="960000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74123" y="29171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6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58378" y="757344"/>
            <a:ext cx="964017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Встреча отцов школ Сургута </a:t>
            </a:r>
          </a:p>
          <a:p>
            <a:r>
              <a:rPr lang="ru-RU" sz="34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с представителями «Союза отцов»</a:t>
            </a:r>
          </a:p>
          <a:p>
            <a:endParaRPr lang="ru-RU" sz="34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050146" y="1368432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0FB7E6-CE6D-676A-02FC-8785F9584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583" y="1936457"/>
            <a:ext cx="4129940" cy="23230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5BCFC1-F107-C5EA-6611-A92D228CC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552" y="1903603"/>
            <a:ext cx="4254144" cy="23500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26BC87-33DC-EFF7-20D4-C24F9767D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102" y="4391300"/>
            <a:ext cx="4129939" cy="232309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6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58378" y="757344"/>
            <a:ext cx="964017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Межрегиональная конференция</a:t>
            </a:r>
          </a:p>
          <a:p>
            <a:r>
              <a:rPr lang="ru-RU" sz="34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«Информационная безопасность»</a:t>
            </a:r>
          </a:p>
          <a:p>
            <a:endParaRPr lang="ru-RU" sz="34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077306" y="1362504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D647382F-D541-5F28-B01F-7F3918CF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00" y="2184318"/>
            <a:ext cx="8817558" cy="39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64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58378" y="757344"/>
            <a:ext cx="964017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Весенняя и осенняя сессии</a:t>
            </a:r>
          </a:p>
          <a:p>
            <a:endParaRPr lang="ru-RU" sz="34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077306" y="1436010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87B380BF-4A48-43E3-33E1-67FEC9482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8" y="1682460"/>
            <a:ext cx="3808520" cy="254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78F3590-B65F-7F41-2B00-4617E85AB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78" y="1653227"/>
            <a:ext cx="3808520" cy="254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7455E6A-F0C5-D40A-7539-8DBD5E012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4" r="-741"/>
          <a:stretch/>
        </p:blipFill>
        <p:spPr bwMode="auto">
          <a:xfrm>
            <a:off x="7229575" y="4463236"/>
            <a:ext cx="3881802" cy="224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C857CA6-5904-CFE3-E09D-9091CDFDB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24" y="4337273"/>
            <a:ext cx="3682228" cy="24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58379" y="757344"/>
            <a:ext cx="43035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Родительская школа</a:t>
            </a:r>
          </a:p>
          <a:p>
            <a:endParaRPr lang="ru-RU" sz="34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077306" y="1436010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14E2D1-486D-BC67-0C77-F01D3D876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10" y="1726799"/>
            <a:ext cx="3224445" cy="241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A854F06-0DFB-6133-C8DA-342E71B18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32" y="1734870"/>
            <a:ext cx="4318098" cy="242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3D0843A-9C36-B615-2DA8-5571FE308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72" y="4285917"/>
            <a:ext cx="3620720" cy="27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D72836E-00BF-DD5B-4E4E-1A69F9691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485" y="4392591"/>
            <a:ext cx="4572592" cy="257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54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2C1C73-C05A-17AB-5BFD-D27AD8F861C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2038ADD-8B69-FAA5-36B0-C3741A2F95DB}"/>
              </a:ext>
            </a:extLst>
          </p:cNvPr>
          <p:cNvCxnSpPr/>
          <p:nvPr/>
        </p:nvCxnSpPr>
        <p:spPr>
          <a:xfrm>
            <a:off x="2982897" y="1464903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AFE40748-49F1-A879-58D2-387CC230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501" y="2004396"/>
            <a:ext cx="75420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3F521-C747-B53F-6AD2-AFD9E35FFA15}"/>
              </a:ext>
            </a:extLst>
          </p:cNvPr>
          <p:cNvSpPr txBox="1"/>
          <p:nvPr/>
        </p:nvSpPr>
        <p:spPr>
          <a:xfrm>
            <a:off x="2982897" y="888660"/>
            <a:ext cx="89783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96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Родительству стоит учиться</a:t>
            </a:r>
            <a:r>
              <a:rPr lang="en-US" sz="2800" b="1" dirty="0">
                <a:solidFill>
                  <a:srgbClr val="96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? </a:t>
            </a:r>
            <a:r>
              <a:rPr lang="ru-RU" sz="2800" b="1" dirty="0">
                <a:solidFill>
                  <a:srgbClr val="96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Родительству стоит учить!</a:t>
            </a:r>
          </a:p>
          <a:p>
            <a:endParaRPr lang="ru-RU" sz="2800" b="1" dirty="0">
              <a:solidFill>
                <a:srgbClr val="96000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960000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0F0DCAD-F440-F7F5-ABD4-3249821F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44" y="1862728"/>
            <a:ext cx="3391270" cy="218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9A18EBF-8F20-D150-C9D9-79EAB578B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80" y="1862727"/>
            <a:ext cx="3459220" cy="218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830B5B9D-A53A-297D-698A-10EDE60D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80" y="4374515"/>
            <a:ext cx="3459220" cy="230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4C11D37D-C9F2-8186-6243-1FFADD259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87" y="4378833"/>
            <a:ext cx="3391270" cy="22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2C1C73-C05A-17AB-5BFD-D27AD8F861C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2038ADD-8B69-FAA5-36B0-C3741A2F95DB}"/>
              </a:ext>
            </a:extLst>
          </p:cNvPr>
          <p:cNvCxnSpPr/>
          <p:nvPr/>
        </p:nvCxnSpPr>
        <p:spPr>
          <a:xfrm>
            <a:off x="3051309" y="1415231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AFE40748-49F1-A879-58D2-387CC230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501" y="2004396"/>
            <a:ext cx="75420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3F521-C747-B53F-6AD2-AFD9E35FFA15}"/>
              </a:ext>
            </a:extLst>
          </p:cNvPr>
          <p:cNvSpPr txBox="1"/>
          <p:nvPr/>
        </p:nvSpPr>
        <p:spPr>
          <a:xfrm>
            <a:off x="2982897" y="888660"/>
            <a:ext cx="84515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96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Встреча с представителями образовательного центра</a:t>
            </a:r>
          </a:p>
          <a:p>
            <a:r>
              <a:rPr lang="ru-RU" sz="2800" b="1" dirty="0">
                <a:solidFill>
                  <a:srgbClr val="96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«Назарбаев Интеллектуальные школы»</a:t>
            </a:r>
          </a:p>
          <a:p>
            <a:endParaRPr lang="ru-RU" sz="2800" dirty="0">
              <a:solidFill>
                <a:srgbClr val="96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67" y="1947730"/>
            <a:ext cx="3181363" cy="2120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71" y="1947731"/>
            <a:ext cx="3181362" cy="2120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31" y="4196417"/>
            <a:ext cx="3583529" cy="23890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51" y="4196417"/>
            <a:ext cx="3618153" cy="23890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7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2C1C73-C05A-17AB-5BFD-D27AD8F861C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2038ADD-8B69-FAA5-36B0-C3741A2F95DB}"/>
              </a:ext>
            </a:extLst>
          </p:cNvPr>
          <p:cNvCxnSpPr/>
          <p:nvPr/>
        </p:nvCxnSpPr>
        <p:spPr>
          <a:xfrm>
            <a:off x="2982897" y="1464903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AC8A027-F65C-6EC1-8758-0A6128CE7A48}"/>
              </a:ext>
            </a:extLst>
          </p:cNvPr>
          <p:cNvSpPr txBox="1"/>
          <p:nvPr/>
        </p:nvSpPr>
        <p:spPr>
          <a:xfrm>
            <a:off x="2879497" y="843340"/>
            <a:ext cx="6094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96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УЧАСТНИКИ ПРОЕКТА</a:t>
            </a:r>
          </a:p>
          <a:p>
            <a:endParaRPr lang="ru-RU" sz="2800" b="1" dirty="0">
              <a:solidFill>
                <a:srgbClr val="96000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960000"/>
              </a:solidFill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D58D5572-7AC3-97C4-45E9-EB2B9D3A07EE}"/>
              </a:ext>
            </a:extLst>
          </p:cNvPr>
          <p:cNvCxnSpPr/>
          <p:nvPr/>
        </p:nvCxnSpPr>
        <p:spPr>
          <a:xfrm>
            <a:off x="5596627" y="2665657"/>
            <a:ext cx="3437890" cy="255205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1081EA0-D4E7-738D-47A9-5011094CE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r="15432"/>
          <a:stretch>
            <a:fillRect/>
          </a:stretch>
        </p:blipFill>
        <p:spPr>
          <a:xfrm>
            <a:off x="10760066" y="4078267"/>
            <a:ext cx="1159559" cy="1258341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781628-894A-8385-CA32-945E47A15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8" r="15318"/>
          <a:stretch>
            <a:fillRect/>
          </a:stretch>
        </p:blipFill>
        <p:spPr>
          <a:xfrm>
            <a:off x="5249732" y="1927187"/>
            <a:ext cx="1019647" cy="1011638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D14E401-1D6D-5AD7-3070-21AFDF87B770}"/>
              </a:ext>
            </a:extLst>
          </p:cNvPr>
          <p:cNvCxnSpPr/>
          <p:nvPr/>
        </p:nvCxnSpPr>
        <p:spPr>
          <a:xfrm>
            <a:off x="4457860" y="3238799"/>
            <a:ext cx="2931710" cy="72090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63B0E6F-F20C-E4F8-1C1F-BC157CA1FC8A}"/>
              </a:ext>
            </a:extLst>
          </p:cNvPr>
          <p:cNvCxnSpPr/>
          <p:nvPr/>
        </p:nvCxnSpPr>
        <p:spPr>
          <a:xfrm flipV="1">
            <a:off x="3135283" y="3989762"/>
            <a:ext cx="4126320" cy="79707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AF62835-AD84-1A6F-0B6C-B188CA4F8676}"/>
              </a:ext>
            </a:extLst>
          </p:cNvPr>
          <p:cNvCxnSpPr/>
          <p:nvPr/>
        </p:nvCxnSpPr>
        <p:spPr>
          <a:xfrm flipV="1">
            <a:off x="4759571" y="2692907"/>
            <a:ext cx="4317009" cy="292996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AF2B0556-FFA6-8E97-53B4-547D5F560CCC}"/>
              </a:ext>
            </a:extLst>
          </p:cNvPr>
          <p:cNvCxnSpPr/>
          <p:nvPr/>
        </p:nvCxnSpPr>
        <p:spPr>
          <a:xfrm flipV="1">
            <a:off x="6813315" y="3160711"/>
            <a:ext cx="4526530" cy="89577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BF4098B-B3E4-696C-FBA5-6266955C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r="12926"/>
          <a:stretch>
            <a:fillRect/>
          </a:stretch>
        </p:blipFill>
        <p:spPr>
          <a:xfrm>
            <a:off x="3962711" y="4390573"/>
            <a:ext cx="1796699" cy="1818161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6F58B2A-9C46-C133-1659-567CB9103E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r="12924"/>
          <a:stretch>
            <a:fillRect/>
          </a:stretch>
        </p:blipFill>
        <p:spPr>
          <a:xfrm>
            <a:off x="8453042" y="2075542"/>
            <a:ext cx="1629200" cy="1648662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C00B1F2-A7D5-9A42-D02D-30C8B2753E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3" r="22253"/>
          <a:stretch>
            <a:fillRect/>
          </a:stretch>
        </p:blipFill>
        <p:spPr>
          <a:xfrm>
            <a:off x="2469479" y="4139111"/>
            <a:ext cx="1054327" cy="1023541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5F71BF0-F9B1-0069-CCC7-F2D78DA9BB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0" t="26739" r="28755" b="-835"/>
          <a:stretch/>
        </p:blipFill>
        <p:spPr>
          <a:xfrm>
            <a:off x="8445467" y="4398129"/>
            <a:ext cx="1178100" cy="1278462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B9E5FD9-B6DB-B222-F36F-F8898C86D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0" r="16610"/>
          <a:stretch>
            <a:fillRect/>
          </a:stretch>
        </p:blipFill>
        <p:spPr>
          <a:xfrm>
            <a:off x="1966096" y="2546944"/>
            <a:ext cx="1159559" cy="1258341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63808D6-FC6D-760E-FE2C-BDD7103B6C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 r="12953"/>
          <a:stretch>
            <a:fillRect/>
          </a:stretch>
        </p:blipFill>
        <p:spPr>
          <a:xfrm>
            <a:off x="10626178" y="2401583"/>
            <a:ext cx="1427336" cy="1444384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C7BB1344-4929-C0B6-FD07-9D9538D1620B}"/>
              </a:ext>
            </a:extLst>
          </p:cNvPr>
          <p:cNvCxnSpPr/>
          <p:nvPr/>
        </p:nvCxnSpPr>
        <p:spPr>
          <a:xfrm>
            <a:off x="2890881" y="3335582"/>
            <a:ext cx="8448964" cy="136259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264893D-D05C-20C3-3749-61DBCDCC50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r="13058"/>
          <a:stretch>
            <a:fillRect/>
          </a:stretch>
        </p:blipFill>
        <p:spPr>
          <a:xfrm>
            <a:off x="6164829" y="3123775"/>
            <a:ext cx="1886449" cy="1908984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208F2B9-3A5A-050B-4730-866713BB84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3" r="19273"/>
          <a:stretch>
            <a:fillRect/>
          </a:stretch>
        </p:blipFill>
        <p:spPr>
          <a:xfrm>
            <a:off x="3833325" y="2546943"/>
            <a:ext cx="1159559" cy="1258341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4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58378" y="757344"/>
            <a:ext cx="96401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Работа  с семьей в ОУ города:</a:t>
            </a:r>
            <a:endParaRPr lang="ru-RU" sz="34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077306" y="1436010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177B0C9-A655-3DEF-E67E-43C0BE15F292}"/>
              </a:ext>
            </a:extLst>
          </p:cNvPr>
          <p:cNvSpPr txBox="1"/>
          <p:nvPr/>
        </p:nvSpPr>
        <p:spPr>
          <a:xfrm>
            <a:off x="3063818" y="1630122"/>
            <a:ext cx="7305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МБОУ СОШ №12 – </a:t>
            </a:r>
            <a:r>
              <a:rPr lang="ru-RU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работа Управляющих советов, чествование отцов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DA520-0B3C-DE75-C4A1-C2E3F5A02206}"/>
              </a:ext>
            </a:extLst>
          </p:cNvPr>
          <p:cNvSpPr txBox="1"/>
          <p:nvPr/>
        </p:nvSpPr>
        <p:spPr>
          <a:xfrm>
            <a:off x="5740893" y="2095306"/>
            <a:ext cx="6298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МБОУ СОШ №10 – </a:t>
            </a:r>
            <a:r>
              <a:rPr lang="ru-RU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народные гуляния «Широкая масленица»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8C307C-0644-3D14-E82C-E8856150D769}"/>
              </a:ext>
            </a:extLst>
          </p:cNvPr>
          <p:cNvSpPr txBox="1"/>
          <p:nvPr/>
        </p:nvSpPr>
        <p:spPr>
          <a:xfrm>
            <a:off x="2675311" y="2588874"/>
            <a:ext cx="6298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МБОУ СОШ №24 – </a:t>
            </a:r>
            <a:r>
              <a:rPr lang="ru-RU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«День открытых дверей», «День Матери»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0AA22B-6B00-6020-2890-AE178BB4C58A}"/>
              </a:ext>
            </a:extLst>
          </p:cNvPr>
          <p:cNvSpPr txBox="1"/>
          <p:nvPr/>
        </p:nvSpPr>
        <p:spPr>
          <a:xfrm>
            <a:off x="4871622" y="3059101"/>
            <a:ext cx="69623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МБОУ СОШ №22 – </a:t>
            </a:r>
            <a:r>
              <a:rPr lang="ru-RU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конкурс «Мама – золотые ручки», круглые столы в рамках клуба «Цицерон», спортивное мероприятие                                      Мама, папа, я – спортивная семья»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EF871-D7EC-76FF-DBBC-E770291A0A14}"/>
              </a:ext>
            </a:extLst>
          </p:cNvPr>
          <p:cNvSpPr txBox="1"/>
          <p:nvPr/>
        </p:nvSpPr>
        <p:spPr>
          <a:xfrm>
            <a:off x="2244440" y="4073240"/>
            <a:ext cx="9589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МБОУ СОШ «29 – </a:t>
            </a:r>
            <a:r>
              <a:rPr lang="ru-RU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«Ярмарка блюд кухонь народов России», Фестиваль культур народов России», «День здоровья», акция «Родитель года»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A3A1CB-1E77-84D5-203C-991CAD478C0D}"/>
              </a:ext>
            </a:extLst>
          </p:cNvPr>
          <p:cNvSpPr txBox="1"/>
          <p:nvPr/>
        </p:nvSpPr>
        <p:spPr>
          <a:xfrm>
            <a:off x="4332717" y="4761120"/>
            <a:ext cx="7581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МБОУ СОШ «32 и МБОУ СОШ №27  </a:t>
            </a:r>
            <a:r>
              <a:rPr lang="ru-RU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- педагогический совет «Семья и школа: взаимодействие, взаимопонимание, сотрудничество»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B85B5C-3983-13D2-B60E-1B2DBF946BDE}"/>
              </a:ext>
            </a:extLst>
          </p:cNvPr>
          <p:cNvSpPr txBox="1"/>
          <p:nvPr/>
        </p:nvSpPr>
        <p:spPr>
          <a:xfrm>
            <a:off x="1935331" y="5542328"/>
            <a:ext cx="10104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МБОУ «Сургутский естественно-научный лицей» </a:t>
            </a:r>
            <a:r>
              <a:rPr lang="ru-RU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– Торжественная церемония, посвященная </a:t>
            </a:r>
            <a:r>
              <a:rPr lang="ru-RU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«Дню Матери»</a:t>
            </a:r>
            <a:endParaRPr lang="ru-RU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6A62CD-61F1-F62C-23D4-70878CACE1B7}"/>
              </a:ext>
            </a:extLst>
          </p:cNvPr>
          <p:cNvSpPr txBox="1"/>
          <p:nvPr/>
        </p:nvSpPr>
        <p:spPr>
          <a:xfrm>
            <a:off x="3185867" y="6095686"/>
            <a:ext cx="8560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МБОУ СОШ №44 – </a:t>
            </a:r>
            <a:r>
              <a:rPr lang="ru-RU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семинар-практикум «Секреты работы с родителями»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3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DFD017-B80D-9485-9F7E-BDB3C9859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97" y="1303576"/>
            <a:ext cx="9163486" cy="52392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97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" r="27122" b="13096"/>
          <a:stretch/>
        </p:blipFill>
        <p:spPr>
          <a:xfrm>
            <a:off x="2848708" y="1847795"/>
            <a:ext cx="9891346" cy="501020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65281" y="751347"/>
            <a:ext cx="88274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Опыт внедрения многоуровневой системы социального партнерства СЕМЬИ и ШКОЛЫ в рамках проекта «Территория ответственного родительства»</a:t>
            </a:r>
            <a:endParaRPr lang="ru-RU" sz="2800" dirty="0">
              <a:solidFill>
                <a:srgbClr val="960000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61253" y="300503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9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-2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23601" y="705840"/>
            <a:ext cx="48114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Информационный портал </a:t>
            </a:r>
          </a:p>
          <a:p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094891" y="1506200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9AA2D8C-4A63-3E0F-68DF-345461A16E93}"/>
              </a:ext>
            </a:extLst>
          </p:cNvPr>
          <p:cNvSpPr txBox="1">
            <a:spLocks/>
          </p:cNvSpPr>
          <p:nvPr/>
        </p:nvSpPr>
        <p:spPr>
          <a:xfrm>
            <a:off x="5052085" y="2173567"/>
            <a:ext cx="6066989" cy="9310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yriad Pro Light" panose="020B0603030403020204" pitchFamily="34" charset="0"/>
              </a:rPr>
              <a:t>www.surgut-tor.ru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23423C-8ACF-F686-3B4C-9BD0AE5DA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" t="-1258" b="17936"/>
          <a:stretch/>
        </p:blipFill>
        <p:spPr>
          <a:xfrm>
            <a:off x="2390114" y="3467872"/>
            <a:ext cx="9498747" cy="2764624"/>
          </a:xfrm>
          <a:prstGeom prst="rect">
            <a:avLst/>
          </a:prstGeom>
        </p:spPr>
      </p:pic>
      <p:pic>
        <p:nvPicPr>
          <p:cNvPr id="8" name="Picture 2" descr="http://qrcoder.ru/code/?http%3A%2F%2Fsurgut-tor.ru%2F&amp;4&amp;0">
            <a:extLst>
              <a:ext uri="{FF2B5EF4-FFF2-40B4-BE49-F238E27FC236}">
                <a16:creationId xmlns:a16="http://schemas.microsoft.com/office/drawing/2014/main" id="{57F1DA17-EF2F-23AB-64B1-A2AD87DE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02" y="1684656"/>
            <a:ext cx="1744343" cy="17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78637" y="245269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93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9E64BC-D77A-5549-00BC-870048905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9" t="7348" r="76015" b="36676"/>
          <a:stretch/>
        </p:blipFill>
        <p:spPr>
          <a:xfrm>
            <a:off x="3449360" y="2005532"/>
            <a:ext cx="3782349" cy="4278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2F3E94-DDA4-D0C6-42EE-970E9A77200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-2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4F25EC-8D46-1C63-0EBE-4CBEFAD1BAD2}"/>
              </a:ext>
            </a:extLst>
          </p:cNvPr>
          <p:cNvSpPr/>
          <p:nvPr/>
        </p:nvSpPr>
        <p:spPr>
          <a:xfrm>
            <a:off x="7942083" y="2402494"/>
            <a:ext cx="41655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систематизировать деятельность с родителями по</a:t>
            </a:r>
            <a:r>
              <a:rPr lang="en-US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6 направлениям на всех уровнях, начиная от классного руководителя и педагога, заканчивая муниципальным уровнем</a:t>
            </a:r>
            <a:r>
              <a:rPr lang="en-US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;</a:t>
            </a:r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 </a:t>
            </a:r>
          </a:p>
          <a:p>
            <a:pPr algn="just">
              <a:spcBef>
                <a:spcPts val="1200"/>
              </a:spcBef>
            </a:pPr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популяризировать лучшие практики школ города по работе с родителями на общегородском сайте проекта</a:t>
            </a:r>
            <a:r>
              <a:rPr lang="en-US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;</a:t>
            </a:r>
            <a:endParaRPr lang="ru-RU" dirty="0">
              <a:solidFill>
                <a:srgbClr val="960000"/>
              </a:solidFill>
              <a:latin typeface="Bahnschrift SemiBold SemiConden" panose="020B0502040204020203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повысить педагогическое мастерство  учителей в работе с семьей. 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4633524F-8E06-53F3-CC32-04B5672D3A7E}"/>
              </a:ext>
            </a:extLst>
          </p:cNvPr>
          <p:cNvSpPr/>
          <p:nvPr/>
        </p:nvSpPr>
        <p:spPr>
          <a:xfrm>
            <a:off x="7567075" y="2140574"/>
            <a:ext cx="199506" cy="19950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highlight>
                <a:srgbClr val="0000FF"/>
              </a:highlight>
            </a:endParaRPr>
          </a:p>
        </p:txBody>
      </p:sp>
      <p:cxnSp>
        <p:nvCxnSpPr>
          <p:cNvPr id="6" name="Соединительная линия уступом 11">
            <a:extLst>
              <a:ext uri="{FF2B5EF4-FFF2-40B4-BE49-F238E27FC236}">
                <a16:creationId xmlns:a16="http://schemas.microsoft.com/office/drawing/2014/main" id="{6B72650B-2720-1640-0F0C-9E8AA02D1974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78858" y="4163339"/>
            <a:ext cx="2828902" cy="252956"/>
          </a:xfrm>
          <a:prstGeom prst="bentConnector3">
            <a:avLst>
              <a:gd name="adj1" fmla="val 99628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16">
            <a:extLst>
              <a:ext uri="{FF2B5EF4-FFF2-40B4-BE49-F238E27FC236}">
                <a16:creationId xmlns:a16="http://schemas.microsoft.com/office/drawing/2014/main" id="{37464CAF-9EFB-1F40-F510-161D47853DAF}"/>
              </a:ext>
            </a:extLst>
          </p:cNvPr>
          <p:cNvCxnSpPr/>
          <p:nvPr/>
        </p:nvCxnSpPr>
        <p:spPr>
          <a:xfrm rot="16200000" flipH="1">
            <a:off x="7548028" y="2485501"/>
            <a:ext cx="490560" cy="252957"/>
          </a:xfrm>
          <a:prstGeom prst="bentConnector3">
            <a:avLst>
              <a:gd name="adj1" fmla="val 10359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AF0359B-9244-BC4E-FDA4-2DAC4B80F5A2}"/>
              </a:ext>
            </a:extLst>
          </p:cNvPr>
          <p:cNvSpPr txBox="1">
            <a:spLocks/>
          </p:cNvSpPr>
          <p:nvPr/>
        </p:nvSpPr>
        <p:spPr>
          <a:xfrm>
            <a:off x="7666828" y="1843942"/>
            <a:ext cx="2077780" cy="5716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ОСНОВНАЯ ИДЕЯ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16E5A20-A662-3E28-3E90-0034CD0DC463}"/>
              </a:ext>
            </a:extLst>
          </p:cNvPr>
          <p:cNvSpPr txBox="1">
            <a:spLocks/>
          </p:cNvSpPr>
          <p:nvPr/>
        </p:nvSpPr>
        <p:spPr>
          <a:xfrm>
            <a:off x="7138213" y="5467722"/>
            <a:ext cx="4711848" cy="460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Содержательная модель проекта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580F0C6-30B6-A4E5-AA08-E7DBBA7DF946}"/>
              </a:ext>
            </a:extLst>
          </p:cNvPr>
          <p:cNvCxnSpPr/>
          <p:nvPr/>
        </p:nvCxnSpPr>
        <p:spPr>
          <a:xfrm>
            <a:off x="3275322" y="1485895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F6289F-85E5-1479-5F4C-E3B29CF7A97D}"/>
              </a:ext>
            </a:extLst>
          </p:cNvPr>
          <p:cNvSpPr/>
          <p:nvPr/>
        </p:nvSpPr>
        <p:spPr>
          <a:xfrm>
            <a:off x="3102322" y="788498"/>
            <a:ext cx="908967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Сургут –территория ответственного родительства </a:t>
            </a:r>
          </a:p>
          <a:p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37081" y="688313"/>
            <a:ext cx="86688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1 уровень</a:t>
            </a:r>
          </a:p>
          <a:p>
            <a:r>
              <a:rPr lang="ru-RU" sz="34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УРОВЕНЬ КЛАССНЫХ РУКОВОДИТЕЛЕЙ</a:t>
            </a:r>
          </a:p>
          <a:p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974020" y="1260716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4318501" y="2004396"/>
            <a:ext cx="866885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 ТЕРРИТОРИЯ ПРОСВЕЩЕНИЯ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 ТЕРРИТОРИЯ ИНФОРМИРОВАНИЯ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 ТЕРРИТОРИЯ ДЕЯТЕЛЬНОСТИ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 ТЕРРИТОРИЯ СО-УПРАВЛЕНИЯ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 ТЕРРИТОРИЯ ПЕДАГОГИЧЕСКОГО МАСТЕРСТВА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 ТЕРРИТОРИЯ БЛАГОДАРНОСТИ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2C1C73-C05A-17AB-5BFD-D27AD8F861C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2038ADD-8B69-FAA5-36B0-C3741A2F95DB}"/>
              </a:ext>
            </a:extLst>
          </p:cNvPr>
          <p:cNvCxnSpPr/>
          <p:nvPr/>
        </p:nvCxnSpPr>
        <p:spPr>
          <a:xfrm>
            <a:off x="2982897" y="1464903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6537FD9-99AF-F104-21B0-7204E901D656}"/>
              </a:ext>
            </a:extLst>
          </p:cNvPr>
          <p:cNvSpPr/>
          <p:nvPr/>
        </p:nvSpPr>
        <p:spPr>
          <a:xfrm>
            <a:off x="2883815" y="874744"/>
            <a:ext cx="86688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2 уровень</a:t>
            </a:r>
          </a:p>
          <a:p>
            <a:r>
              <a:rPr lang="ru-RU" sz="3400" dirty="0">
                <a:solidFill>
                  <a:srgbClr val="960000"/>
                </a:solidFill>
                <a:latin typeface="Bahnschrift SemiLight SemiConde" panose="020B0502040204020203" pitchFamily="34" charset="0"/>
                <a:ea typeface="Times New Roman" panose="02020603050405020304" pitchFamily="18" charset="0"/>
              </a:rPr>
              <a:t>УРОВЕНЬ АДМИНИСТРАЦИИ ГИМНАЗИИ</a:t>
            </a:r>
          </a:p>
          <a:p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AFE40748-49F1-A879-58D2-387CC230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501" y="2004396"/>
            <a:ext cx="7542066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 ТЕРРИТОРИЯ ПРОСВЕЩЕНИЯ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 ТЕРРИТОРИЯ ИНФОРМИРОВАНИЯ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 ТЕРРИТОРИЯ ДЕЯТЕЛЬНОСТИ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 ТЕРРИТОРИЯ СО-УПРАВЛЕНИЯ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 ТЕРРИТОРИЯ ПЕДАГОГИЧЕСКОГО МАСТЕРСТВА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 ТЕРРИТОРИЯ БЛАГОДАРНОСТИ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2C1C73-C05A-17AB-5BFD-D27AD8F861C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2038ADD-8B69-FAA5-36B0-C3741A2F95DB}"/>
              </a:ext>
            </a:extLst>
          </p:cNvPr>
          <p:cNvCxnSpPr/>
          <p:nvPr/>
        </p:nvCxnSpPr>
        <p:spPr>
          <a:xfrm>
            <a:off x="2982897" y="1464903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AFE40748-49F1-A879-58D2-387CC230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501" y="2004396"/>
            <a:ext cx="75420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3F521-C747-B53F-6AD2-AFD9E35FFA15}"/>
              </a:ext>
            </a:extLst>
          </p:cNvPr>
          <p:cNvSpPr txBox="1"/>
          <p:nvPr/>
        </p:nvSpPr>
        <p:spPr>
          <a:xfrm>
            <a:off x="2982897" y="858380"/>
            <a:ext cx="89783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96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География проекта</a:t>
            </a:r>
          </a:p>
          <a:p>
            <a:endParaRPr lang="ru-RU" sz="2800" b="1" dirty="0">
              <a:solidFill>
                <a:srgbClr val="96000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96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764DA6-AF83-1164-EE0B-006C13508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55" b="8705"/>
          <a:stretch/>
        </p:blipFill>
        <p:spPr>
          <a:xfrm>
            <a:off x="2698219" y="1710753"/>
            <a:ext cx="4342772" cy="5147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63ADE3-6B3B-24FA-787E-463706758189}"/>
              </a:ext>
            </a:extLst>
          </p:cNvPr>
          <p:cNvSpPr txBox="1"/>
          <p:nvPr/>
        </p:nvSpPr>
        <p:spPr>
          <a:xfrm>
            <a:off x="7803508" y="2849898"/>
            <a:ext cx="41283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Страница начинается с карты Сургута с отметками школ-участников проекта.</a:t>
            </a:r>
          </a:p>
          <a:p>
            <a:pPr algn="just"/>
            <a:endParaRPr lang="ru-RU" dirty="0">
              <a:solidFill>
                <a:srgbClr val="960000"/>
              </a:solidFill>
              <a:latin typeface="Bahnschrift SemiBold SemiConden" panose="020B0502040204020203" pitchFamily="34" charset="0"/>
            </a:endParaRPr>
          </a:p>
          <a:p>
            <a:pPr algn="just"/>
            <a:endParaRPr lang="ru-RU" dirty="0">
              <a:solidFill>
                <a:srgbClr val="960000"/>
              </a:solidFill>
              <a:latin typeface="Bahnschrift SemiBold SemiConden" panose="020B0502040204020203" pitchFamily="34" charset="0"/>
            </a:endParaRPr>
          </a:p>
          <a:p>
            <a:pPr algn="just"/>
            <a:endParaRPr lang="ru-RU" dirty="0">
              <a:solidFill>
                <a:srgbClr val="960000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Ниже приведен их список. Этот список интерактивен. При нажатии на название ОУ раскрывается небольшой текст с информацией о семьях учеников образовательного учреждения.  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616F6C1-C177-7F0A-0C6F-1B159725754C}"/>
              </a:ext>
            </a:extLst>
          </p:cNvPr>
          <p:cNvSpPr/>
          <p:nvPr/>
        </p:nvSpPr>
        <p:spPr>
          <a:xfrm>
            <a:off x="7431907" y="2590082"/>
            <a:ext cx="270936" cy="26526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highlight>
                <a:srgbClr val="0000FF"/>
              </a:highlight>
            </a:endParaRPr>
          </a:p>
        </p:txBody>
      </p:sp>
      <p:cxnSp>
        <p:nvCxnSpPr>
          <p:cNvPr id="20" name="Соединительная линия уступом 16">
            <a:extLst>
              <a:ext uri="{FF2B5EF4-FFF2-40B4-BE49-F238E27FC236}">
                <a16:creationId xmlns:a16="http://schemas.microsoft.com/office/drawing/2014/main" id="{F724CF15-B3C2-E259-CF50-CB5A81B74574}"/>
              </a:ext>
            </a:extLst>
          </p:cNvPr>
          <p:cNvCxnSpPr/>
          <p:nvPr/>
        </p:nvCxnSpPr>
        <p:spPr>
          <a:xfrm rot="16200000" flipH="1">
            <a:off x="7431749" y="3000815"/>
            <a:ext cx="490560" cy="252957"/>
          </a:xfrm>
          <a:prstGeom prst="bentConnector3">
            <a:avLst>
              <a:gd name="adj1" fmla="val 10359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62ADA4D-1CF6-C8E8-B1B6-9570711EC887}"/>
              </a:ext>
            </a:extLst>
          </p:cNvPr>
          <p:cNvCxnSpPr/>
          <p:nvPr/>
        </p:nvCxnSpPr>
        <p:spPr>
          <a:xfrm>
            <a:off x="7558497" y="3388912"/>
            <a:ext cx="0" cy="117777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B244649D-0317-C055-28B2-C4E45943C2EF}"/>
              </a:ext>
            </a:extLst>
          </p:cNvPr>
          <p:cNvCxnSpPr>
            <a:cxnSpLocks/>
          </p:cNvCxnSpPr>
          <p:nvPr/>
        </p:nvCxnSpPr>
        <p:spPr>
          <a:xfrm>
            <a:off x="7558497" y="4566682"/>
            <a:ext cx="245011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2C1C73-C05A-17AB-5BFD-D27AD8F861C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2038ADD-8B69-FAA5-36B0-C3741A2F95DB}"/>
              </a:ext>
            </a:extLst>
          </p:cNvPr>
          <p:cNvCxnSpPr/>
          <p:nvPr/>
        </p:nvCxnSpPr>
        <p:spPr>
          <a:xfrm>
            <a:off x="2982897" y="1464903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AFE40748-49F1-A879-58D2-387CC230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501" y="2004396"/>
            <a:ext cx="75420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3F521-C747-B53F-6AD2-AFD9E35FFA15}"/>
              </a:ext>
            </a:extLst>
          </p:cNvPr>
          <p:cNvSpPr txBox="1"/>
          <p:nvPr/>
        </p:nvSpPr>
        <p:spPr>
          <a:xfrm>
            <a:off x="3213665" y="851635"/>
            <a:ext cx="6094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96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УЧАСТНИКИ ПРОЕКТА</a:t>
            </a:r>
          </a:p>
          <a:p>
            <a:endParaRPr lang="ru-RU" sz="2800" b="1" dirty="0">
              <a:solidFill>
                <a:srgbClr val="96000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96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6CF7F5-B5F6-5483-F2AE-7EE7A9258950}"/>
              </a:ext>
            </a:extLst>
          </p:cNvPr>
          <p:cNvSpPr txBox="1"/>
          <p:nvPr/>
        </p:nvSpPr>
        <p:spPr>
          <a:xfrm>
            <a:off x="6831250" y="2297278"/>
            <a:ext cx="502931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Страница школ-участников проекта и интеллект-карты каждого образовательного учреждения  по участию в проекте ТОР. </a:t>
            </a:r>
          </a:p>
          <a:p>
            <a:pPr algn="just"/>
            <a:endParaRPr lang="ru-RU" sz="2000" dirty="0">
              <a:solidFill>
                <a:srgbClr val="960000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sz="2000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При нажатии на название ОУ  вы перейдете на страницу с новостями и материалами  этой организации. </a:t>
            </a:r>
          </a:p>
          <a:p>
            <a:pPr algn="just"/>
            <a:endParaRPr lang="ru-RU" sz="2000" dirty="0">
              <a:solidFill>
                <a:srgbClr val="960000"/>
              </a:solidFill>
              <a:latin typeface="Bahnschrift SemiBold SemiConden" panose="020B0502040204020203" pitchFamily="34" charset="0"/>
            </a:endParaRPr>
          </a:p>
          <a:p>
            <a:pPr algn="just"/>
            <a:r>
              <a:rPr lang="ru-RU" sz="2000" dirty="0">
                <a:solidFill>
                  <a:srgbClr val="960000"/>
                </a:solidFill>
                <a:latin typeface="Bahnschrift SemiBold SemiConden" panose="020B0502040204020203" pitchFamily="34" charset="0"/>
              </a:rPr>
              <a:t>При нажатии на Интеллект-карту  вы можете ознакомиться  с проектами ОУ по направлениям  проекта. </a:t>
            </a:r>
          </a:p>
        </p:txBody>
      </p:sp>
      <p:cxnSp>
        <p:nvCxnSpPr>
          <p:cNvPr id="12" name="Соединительная линия уступом 16">
            <a:extLst>
              <a:ext uri="{FF2B5EF4-FFF2-40B4-BE49-F238E27FC236}">
                <a16:creationId xmlns:a16="http://schemas.microsoft.com/office/drawing/2014/main" id="{584CC242-7E1F-D3B5-AEA7-55A8B4DCEF9A}"/>
              </a:ext>
            </a:extLst>
          </p:cNvPr>
          <p:cNvCxnSpPr/>
          <p:nvPr/>
        </p:nvCxnSpPr>
        <p:spPr>
          <a:xfrm rot="16200000" flipH="1">
            <a:off x="6422870" y="2509431"/>
            <a:ext cx="490560" cy="252957"/>
          </a:xfrm>
          <a:prstGeom prst="bentConnector3">
            <a:avLst>
              <a:gd name="adj1" fmla="val 10359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F265874D-0F24-A26B-938E-229EE38BD5D8}"/>
              </a:ext>
            </a:extLst>
          </p:cNvPr>
          <p:cNvSpPr/>
          <p:nvPr/>
        </p:nvSpPr>
        <p:spPr>
          <a:xfrm>
            <a:off x="6419765" y="2070451"/>
            <a:ext cx="325985" cy="32225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highlight>
                <a:srgbClr val="0000FF"/>
              </a:highlight>
            </a:endParaRPr>
          </a:p>
        </p:txBody>
      </p:sp>
      <p:cxnSp>
        <p:nvCxnSpPr>
          <p:cNvPr id="14" name="Соединительная линия уступом 11">
            <a:extLst>
              <a:ext uri="{FF2B5EF4-FFF2-40B4-BE49-F238E27FC236}">
                <a16:creationId xmlns:a16="http://schemas.microsoft.com/office/drawing/2014/main" id="{8A533C31-2D3A-48F7-736A-1ED41056C20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53698" y="3909737"/>
            <a:ext cx="2828902" cy="252956"/>
          </a:xfrm>
          <a:prstGeom prst="bentConnector3">
            <a:avLst>
              <a:gd name="adj1" fmla="val 99628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C8F695-EB7E-F379-082A-E1CDDA7BA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40" y="1859147"/>
            <a:ext cx="3499385" cy="4498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34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2C1C73-C05A-17AB-5BFD-D27AD8F861C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2038ADD-8B69-FAA5-36B0-C3741A2F95DB}"/>
              </a:ext>
            </a:extLst>
          </p:cNvPr>
          <p:cNvCxnSpPr/>
          <p:nvPr/>
        </p:nvCxnSpPr>
        <p:spPr>
          <a:xfrm>
            <a:off x="2982897" y="1464903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AC8A027-F65C-6EC1-8758-0A6128CE7A48}"/>
              </a:ext>
            </a:extLst>
          </p:cNvPr>
          <p:cNvSpPr txBox="1"/>
          <p:nvPr/>
        </p:nvSpPr>
        <p:spPr>
          <a:xfrm>
            <a:off x="2879497" y="843340"/>
            <a:ext cx="6094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96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УЧАСТНИКИ ПРОЕКТА</a:t>
            </a:r>
          </a:p>
          <a:p>
            <a:endParaRPr lang="ru-RU" sz="2800" b="1" dirty="0">
              <a:solidFill>
                <a:srgbClr val="96000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960000"/>
              </a:solidFill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D58D5572-7AC3-97C4-45E9-EB2B9D3A07EE}"/>
              </a:ext>
            </a:extLst>
          </p:cNvPr>
          <p:cNvCxnSpPr/>
          <p:nvPr/>
        </p:nvCxnSpPr>
        <p:spPr>
          <a:xfrm>
            <a:off x="5596627" y="2665657"/>
            <a:ext cx="3437890" cy="255205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1081EA0-D4E7-738D-47A9-5011094CE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r="15432"/>
          <a:stretch>
            <a:fillRect/>
          </a:stretch>
        </p:blipFill>
        <p:spPr>
          <a:xfrm>
            <a:off x="10760066" y="4078267"/>
            <a:ext cx="1159559" cy="1258341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781628-894A-8385-CA32-945E47A15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8" r="15318"/>
          <a:stretch>
            <a:fillRect/>
          </a:stretch>
        </p:blipFill>
        <p:spPr>
          <a:xfrm>
            <a:off x="5249732" y="1927187"/>
            <a:ext cx="1019647" cy="1011638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D14E401-1D6D-5AD7-3070-21AFDF87B770}"/>
              </a:ext>
            </a:extLst>
          </p:cNvPr>
          <p:cNvCxnSpPr/>
          <p:nvPr/>
        </p:nvCxnSpPr>
        <p:spPr>
          <a:xfrm>
            <a:off x="4457860" y="3238799"/>
            <a:ext cx="2931710" cy="72090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63B0E6F-F20C-E4F8-1C1F-BC157CA1FC8A}"/>
              </a:ext>
            </a:extLst>
          </p:cNvPr>
          <p:cNvCxnSpPr/>
          <p:nvPr/>
        </p:nvCxnSpPr>
        <p:spPr>
          <a:xfrm flipV="1">
            <a:off x="3135283" y="3989762"/>
            <a:ext cx="4126320" cy="79707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AF62835-AD84-1A6F-0B6C-B188CA4F8676}"/>
              </a:ext>
            </a:extLst>
          </p:cNvPr>
          <p:cNvCxnSpPr/>
          <p:nvPr/>
        </p:nvCxnSpPr>
        <p:spPr>
          <a:xfrm flipV="1">
            <a:off x="4759571" y="2692907"/>
            <a:ext cx="4317009" cy="292996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AF2B0556-FFA6-8E97-53B4-547D5F560CCC}"/>
              </a:ext>
            </a:extLst>
          </p:cNvPr>
          <p:cNvCxnSpPr/>
          <p:nvPr/>
        </p:nvCxnSpPr>
        <p:spPr>
          <a:xfrm flipV="1">
            <a:off x="6813315" y="3160711"/>
            <a:ext cx="4526530" cy="89577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BF4098B-B3E4-696C-FBA5-6266955C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r="12926"/>
          <a:stretch>
            <a:fillRect/>
          </a:stretch>
        </p:blipFill>
        <p:spPr>
          <a:xfrm>
            <a:off x="3962711" y="4390573"/>
            <a:ext cx="1796699" cy="1818161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6F58B2A-9C46-C133-1659-567CB9103E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r="12924"/>
          <a:stretch>
            <a:fillRect/>
          </a:stretch>
        </p:blipFill>
        <p:spPr>
          <a:xfrm>
            <a:off x="8453042" y="2075542"/>
            <a:ext cx="1629200" cy="1648662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C00B1F2-A7D5-9A42-D02D-30C8B2753E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3" r="22253"/>
          <a:stretch>
            <a:fillRect/>
          </a:stretch>
        </p:blipFill>
        <p:spPr>
          <a:xfrm>
            <a:off x="2469479" y="4139111"/>
            <a:ext cx="1054327" cy="1023541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5F71BF0-F9B1-0069-CCC7-F2D78DA9BB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0" t="26739" r="28755" b="-835"/>
          <a:stretch/>
        </p:blipFill>
        <p:spPr>
          <a:xfrm>
            <a:off x="8445467" y="4398129"/>
            <a:ext cx="1178100" cy="1278462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B9E5FD9-B6DB-B222-F36F-F8898C86D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0" r="16610"/>
          <a:stretch>
            <a:fillRect/>
          </a:stretch>
        </p:blipFill>
        <p:spPr>
          <a:xfrm>
            <a:off x="1966096" y="2546944"/>
            <a:ext cx="1159559" cy="1258341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63808D6-FC6D-760E-FE2C-BDD7103B6C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 r="12953"/>
          <a:stretch>
            <a:fillRect/>
          </a:stretch>
        </p:blipFill>
        <p:spPr>
          <a:xfrm>
            <a:off x="10626178" y="2401583"/>
            <a:ext cx="1427336" cy="1444384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C7BB1344-4929-C0B6-FD07-9D9538D1620B}"/>
              </a:ext>
            </a:extLst>
          </p:cNvPr>
          <p:cNvCxnSpPr/>
          <p:nvPr/>
        </p:nvCxnSpPr>
        <p:spPr>
          <a:xfrm>
            <a:off x="2890881" y="3335582"/>
            <a:ext cx="8448964" cy="136259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264893D-D05C-20C3-3749-61DBCDCC50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r="13058"/>
          <a:stretch>
            <a:fillRect/>
          </a:stretch>
        </p:blipFill>
        <p:spPr>
          <a:xfrm>
            <a:off x="6164829" y="3123775"/>
            <a:ext cx="1886449" cy="1908984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208F2B9-3A5A-050B-4730-866713BB84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3" r="19273"/>
          <a:stretch>
            <a:fillRect/>
          </a:stretch>
        </p:blipFill>
        <p:spPr>
          <a:xfrm>
            <a:off x="3833325" y="2546943"/>
            <a:ext cx="1159559" cy="1258341"/>
          </a:xfrm>
          <a:prstGeom prst="ellipse">
            <a:avLst/>
          </a:prstGeom>
          <a:ln w="63500" cap="rnd">
            <a:solidFill>
              <a:srgbClr val="CC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3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2C1C73-C05A-17AB-5BFD-D27AD8F861C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2"/>
          <a:stretch/>
        </p:blipFill>
        <p:spPr bwMode="auto">
          <a:xfrm>
            <a:off x="0" y="0"/>
            <a:ext cx="32179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2038ADD-8B69-FAA5-36B0-C3741A2F95DB}"/>
              </a:ext>
            </a:extLst>
          </p:cNvPr>
          <p:cNvCxnSpPr/>
          <p:nvPr/>
        </p:nvCxnSpPr>
        <p:spPr>
          <a:xfrm>
            <a:off x="2982897" y="1464903"/>
            <a:ext cx="8668852" cy="5928"/>
          </a:xfrm>
          <a:prstGeom prst="line">
            <a:avLst/>
          </a:prstGeom>
          <a:ln w="508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AFE40748-49F1-A879-58D2-387CC230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501" y="2004396"/>
            <a:ext cx="75420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ru-RU" altLang="ru-RU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3F521-C747-B53F-6AD2-AFD9E35FFA15}"/>
              </a:ext>
            </a:extLst>
          </p:cNvPr>
          <p:cNvSpPr txBox="1"/>
          <p:nvPr/>
        </p:nvSpPr>
        <p:spPr>
          <a:xfrm>
            <a:off x="2982897" y="888660"/>
            <a:ext cx="89783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96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Родительству стоит учиться</a:t>
            </a:r>
            <a:r>
              <a:rPr lang="en-US" sz="2800" b="1" dirty="0">
                <a:solidFill>
                  <a:srgbClr val="96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? </a:t>
            </a:r>
            <a:r>
              <a:rPr lang="ru-RU" sz="2800" b="1" dirty="0">
                <a:solidFill>
                  <a:srgbClr val="96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Родительству стоит учить!</a:t>
            </a:r>
          </a:p>
          <a:p>
            <a:endParaRPr lang="ru-RU" sz="2800" b="1" dirty="0">
              <a:solidFill>
                <a:srgbClr val="96000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96000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6F99458-3F53-FDB6-EE7C-86D33390D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254" y="4199416"/>
            <a:ext cx="3737374" cy="25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369DFB0-D838-11E6-7217-44121055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50" y="1536768"/>
            <a:ext cx="3779780" cy="252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8D36E89-7607-963D-AE85-5EEB7ECDD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935" y="1536768"/>
            <a:ext cx="3708693" cy="251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EE3BD632-A382-A0BB-870E-186496E43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51" y="4199416"/>
            <a:ext cx="3779780" cy="25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99507" y="256541"/>
            <a:ext cx="7640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Муниципальное бюджетное общеобразовательное учреждение гимназия имени Ф.К.Салманова</a:t>
            </a:r>
            <a:endParaRPr lang="ru-RU" sz="1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29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</TotalTime>
  <Words>559</Words>
  <Application>Microsoft Office PowerPoint</Application>
  <PresentationFormat>Широкоэкранный</PresentationFormat>
  <Paragraphs>93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Bahnschrift Light Condensed</vt:lpstr>
      <vt:lpstr>Bahnschrift SemiBold Condensed</vt:lpstr>
      <vt:lpstr>Bahnschrift SemiBold SemiConden</vt:lpstr>
      <vt:lpstr>Bahnschrift SemiLight SemiConde</vt:lpstr>
      <vt:lpstr>Calibri</vt:lpstr>
      <vt:lpstr>Calibri Light</vt:lpstr>
      <vt:lpstr>Myriad Pro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Куйчогло Елена Валериевна</dc:creator>
  <cp:lastModifiedBy>User</cp:lastModifiedBy>
  <cp:revision>124</cp:revision>
  <dcterms:created xsi:type="dcterms:W3CDTF">2021-12-03T08:23:50Z</dcterms:created>
  <dcterms:modified xsi:type="dcterms:W3CDTF">2022-11-22T05:41:45Z</dcterms:modified>
</cp:coreProperties>
</file>