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4"/>
    <p:sldMasterId id="2147483799" r:id="rId5"/>
    <p:sldMasterId id="2147483834" r:id="rId6"/>
  </p:sldMasterIdLst>
  <p:notesMasterIdLst>
    <p:notesMasterId r:id="rId17"/>
  </p:notesMasterIdLst>
  <p:sldIdLst>
    <p:sldId id="273" r:id="rId7"/>
    <p:sldId id="283" r:id="rId8"/>
    <p:sldId id="303" r:id="rId9"/>
    <p:sldId id="276" r:id="rId10"/>
    <p:sldId id="285" r:id="rId11"/>
    <p:sldId id="304" r:id="rId12"/>
    <p:sldId id="306" r:id="rId13"/>
    <p:sldId id="286" r:id="rId14"/>
    <p:sldId id="289" r:id="rId15"/>
    <p:sldId id="301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2" id="{421CEC63-551C-4AF8-8180-FA7C84AC0712}">
          <p14:sldIdLst>
            <p14:sldId id="273"/>
            <p14:sldId id="283"/>
            <p14:sldId id="303"/>
            <p14:sldId id="276"/>
            <p14:sldId id="285"/>
            <p14:sldId id="304"/>
            <p14:sldId id="306"/>
            <p14:sldId id="286"/>
            <p14:sldId id="289"/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жаровский Александр Вячеславович" initials="ОАВ" lastIdx="8" clrIdx="0"/>
  <p:cmAuthor id="2" name="Мария Н. Рукавишникова" initials="МНР" lastIdx="1" clrIdx="1">
    <p:extLst>
      <p:ext uri="{19B8F6BF-5375-455C-9EA6-DF929625EA0E}">
        <p15:presenceInfo xmlns:p15="http://schemas.microsoft.com/office/powerpoint/2012/main" userId="S-1-5-21-3035676600-3644978971-2042288101-11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AFA"/>
    <a:srgbClr val="2F7D33"/>
    <a:srgbClr val="4BD844"/>
    <a:srgbClr val="FF9900"/>
    <a:srgbClr val="03D6F3"/>
    <a:srgbClr val="29A523"/>
    <a:srgbClr val="76CEF6"/>
    <a:srgbClr val="DBD60C"/>
    <a:srgbClr val="60DC5A"/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9620" autoAdjust="0"/>
  </p:normalViewPr>
  <p:slideViewPr>
    <p:cSldViewPr snapToGrid="0">
      <p:cViewPr varScale="1">
        <p:scale>
          <a:sx n="80" d="100"/>
          <a:sy n="80" d="100"/>
        </p:scale>
        <p:origin x="25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17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CC228-C45A-46F9-9EC9-81B6FCE6316C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C64C6-DD5F-408A-9EB1-30F8F7106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59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7235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820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3D2259-0473-4195-B331-640336A2756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090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2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923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2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17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998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8340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283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2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2838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006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5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45C8-6C97-4068-B145-4F76EDE09570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7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DA-0528-4253-BCE6-8D01F5A9533B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1374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Заголовок в 2 строки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029918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6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02991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08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406">
          <p15:clr>
            <a:srgbClr val="FBAE40"/>
          </p15:clr>
        </p15:guide>
        <p15:guide id="6" orient="horz" pos="99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Заголовок в 3 строки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255780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3287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5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264241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val="8752690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1156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565">
          <p15:clr>
            <a:srgbClr val="FBAE40"/>
          </p15:clr>
        </p15:guide>
        <p15:guide id="6" orient="horz" pos="975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Заголовок в 1 строку, подзаголовок в 1 строку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477946"/>
            <a:ext cx="7574629" cy="35401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5458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6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48849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val="19463494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orient="horz" pos="108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04AA-E024-41B7-AE7D-B3C775175C32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26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в 3 строки, под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18" y="6532526"/>
            <a:ext cx="1707729" cy="19785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7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3" y="2808096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2358063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 flipV="1">
            <a:off x="1085260" y="6713450"/>
            <a:ext cx="7497670" cy="16928"/>
          </a:xfrm>
          <a:prstGeom prst="line">
            <a:avLst/>
          </a:prstGeom>
          <a:ln w="25400" cap="rnd">
            <a:solidFill>
              <a:schemeClr val="accent2">
                <a:lumMod val="20000"/>
                <a:lumOff val="8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3459008" y="2803838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0" hasCustomPrompt="1"/>
          </p:nvPr>
        </p:nvSpPr>
        <p:spPr>
          <a:xfrm>
            <a:off x="6256820" y="2803838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</p:spTree>
    <p:extLst>
      <p:ext uri="{BB962C8B-B14F-4D97-AF65-F5344CB8AC3E}">
        <p14:creationId xmlns:p14="http://schemas.microsoft.com/office/powerpoint/2010/main" val="5867285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55">
          <p15:clr>
            <a:srgbClr val="FBAE40"/>
          </p15:clr>
        </p15:guide>
        <p15:guide id="2" pos="6543">
          <p15:clr>
            <a:srgbClr val="FBAE40"/>
          </p15:clr>
        </p15:guide>
        <p15:guide id="3" orient="horz" pos="1315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975">
          <p15:clr>
            <a:srgbClr val="FBAE40"/>
          </p15:clr>
        </p15:guide>
        <p15:guide id="6" orient="horz" pos="163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в 1 строку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565410"/>
            <a:ext cx="8208112" cy="39936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910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1088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в 2 строки, граф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516" y="285774"/>
            <a:ext cx="823481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0" hasCustomPrompt="1"/>
          </p:nvPr>
        </p:nvSpPr>
        <p:spPr>
          <a:xfrm>
            <a:off x="753515" y="1566885"/>
            <a:ext cx="8129810" cy="43218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Графики и диаграммы</a:t>
            </a:r>
          </a:p>
        </p:txBody>
      </p:sp>
    </p:spTree>
    <p:extLst>
      <p:ext uri="{BB962C8B-B14F-4D97-AF65-F5344CB8AC3E}">
        <p14:creationId xmlns:p14="http://schemas.microsoft.com/office/powerpoint/2010/main" val="7964099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pos="55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оловок в 3 строки, под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7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808096"/>
            <a:ext cx="8222131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2358063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</p:spTree>
    <p:extLst>
      <p:ext uri="{BB962C8B-B14F-4D97-AF65-F5344CB8AC3E}">
        <p14:creationId xmlns:p14="http://schemas.microsoft.com/office/powerpoint/2010/main" val="3736729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55">
          <p15:clr>
            <a:srgbClr val="FBAE40"/>
          </p15:clr>
        </p15:guide>
        <p15:guide id="2" pos="6543">
          <p15:clr>
            <a:srgbClr val="FBAE40"/>
          </p15:clr>
        </p15:guide>
        <p15:guide id="3" orient="horz" pos="1315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975">
          <p15:clr>
            <a:srgbClr val="FBAE40"/>
          </p15:clr>
        </p15:guide>
        <p15:guide id="6" orient="horz" pos="1633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566887"/>
            <a:ext cx="8208112" cy="40177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098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1088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в 3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893801"/>
            <a:ext cx="8208112" cy="4127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914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31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в 1 строку, подзаголовок в 1 строку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894241"/>
            <a:ext cx="820811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77309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23267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 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9667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pos="555">
          <p15:clr>
            <a:srgbClr val="FBAE40"/>
          </p15:clr>
        </p15:guide>
        <p15:guide id="0" orient="horz" pos="1315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в 2 строки, под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5" y="1902705"/>
            <a:ext cx="400896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23267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5" name="Текст 29"/>
          <p:cNvSpPr>
            <a:spLocks noGrp="1"/>
          </p:cNvSpPr>
          <p:nvPr>
            <p:ph type="body" sz="quarter" idx="19" hasCustomPrompt="1"/>
          </p:nvPr>
        </p:nvSpPr>
        <p:spPr>
          <a:xfrm>
            <a:off x="4874366" y="1902265"/>
            <a:ext cx="400896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769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pos="555">
          <p15:clr>
            <a:srgbClr val="FBAE40"/>
          </p15:clr>
        </p15:guide>
        <p15:guide id="6" orient="horz" pos="131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DEF1-70C2-40F3-8B7F-E136B2036DC3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04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в 3 строки, под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2348280"/>
            <a:ext cx="820811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41176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633">
          <p15:clr>
            <a:srgbClr val="FBAE40"/>
          </p15:clr>
        </p15:guide>
        <p15:guide id="5" pos="555">
          <p15:clr>
            <a:srgbClr val="FBAE40"/>
          </p15:clr>
        </p15:guide>
        <p15:guide id="6" orient="horz" pos="1315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в 1 строку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205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0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828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Заголовок в 3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200" y="2131431"/>
            <a:ext cx="3999043" cy="3686039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592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8" hasCustomPrompt="1"/>
          </p:nvPr>
        </p:nvSpPr>
        <p:spPr>
          <a:xfrm>
            <a:off x="4884289" y="2122790"/>
            <a:ext cx="3999043" cy="3686039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</p:spTree>
    <p:extLst>
      <p:ext uri="{BB962C8B-B14F-4D97-AF65-F5344CB8AC3E}">
        <p14:creationId xmlns:p14="http://schemas.microsoft.com/office/powerpoint/2010/main" val="2760858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156">
          <p15:clr>
            <a:srgbClr val="FBAE40"/>
          </p15:clr>
        </p15:guide>
        <p15:guide id="5" orient="horz" pos="1474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Заголовок в 1 строку, подзаголовок в 1 строку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2" y="2352300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840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3427431" y="2352299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20" hasCustomPrompt="1"/>
          </p:nvPr>
        </p:nvSpPr>
        <p:spPr>
          <a:xfrm>
            <a:off x="6193669" y="2352299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</p:spTree>
    <p:extLst>
      <p:ext uri="{BB962C8B-B14F-4D97-AF65-F5344CB8AC3E}">
        <p14:creationId xmlns:p14="http://schemas.microsoft.com/office/powerpoint/2010/main" val="18601926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Заголовок в 2 строки, под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352300"/>
            <a:ext cx="8222131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363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585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1 строку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260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914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3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131431"/>
            <a:ext cx="8222131" cy="3686039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592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76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156">
          <p15:clr>
            <a:srgbClr val="FBAE40"/>
          </p15:clr>
        </p15:guide>
        <p15:guide id="5" orient="horz" pos="1474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1 строку, подзаголовок в 1 строку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352300"/>
            <a:ext cx="822213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840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120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3934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933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865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79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730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663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5596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152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7461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152C-D12B-46AA-95A3-03146EFB0D18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469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2 строки, под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201" y="2352300"/>
            <a:ext cx="402298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363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4860351" y="2352299"/>
            <a:ext cx="402298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</p:spTree>
    <p:extLst>
      <p:ext uri="{BB962C8B-B14F-4D97-AF65-F5344CB8AC3E}">
        <p14:creationId xmlns:p14="http://schemas.microsoft.com/office/powerpoint/2010/main" val="2890927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головок в 1 строку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029918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5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02991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val="4976452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6" pos="555">
          <p15:clr>
            <a:srgbClr val="FBAE40"/>
          </p15:clr>
        </p15:guide>
        <p15:guide id="7" orient="horz" pos="1406">
          <p15:clr>
            <a:srgbClr val="FBAE40"/>
          </p15:clr>
        </p15:guide>
        <p15:guide id="8" orient="horz" pos="998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Заголовок в 2 строки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029918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6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02991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601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406">
          <p15:clr>
            <a:srgbClr val="FBAE40"/>
          </p15:clr>
        </p15:guide>
        <p15:guide id="6" orient="horz" pos="99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Заголовок в 3 строки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255780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3287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5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264241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val="13199432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1156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565">
          <p15:clr>
            <a:srgbClr val="FBAE40"/>
          </p15:clr>
        </p15:guide>
        <p15:guide id="6" orient="horz" pos="975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Заголовок в 1 строку, подзаголовок в 1 строку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477946"/>
            <a:ext cx="7574629" cy="35401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5458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6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48849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val="17924016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orient="horz" pos="1088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5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45C8-6C97-4068-B145-4F76EDE09570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03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DEF1-70C2-40F3-8B7F-E136B2036DC3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7229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3934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933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865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79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730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663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5596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152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7461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152C-D12B-46AA-95A3-03146EFB0D18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091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</p:spPr>
        <p:txBody>
          <a:bodyPr/>
          <a:lstStyle>
            <a:lvl1pPr>
              <a:defRPr sz="2737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737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BEB1-A0C2-4B6E-8472-12D43E4BEA7D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607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933" indent="0">
              <a:buNone/>
              <a:defRPr sz="1967" b="1"/>
            </a:lvl2pPr>
            <a:lvl3pPr marL="891865" indent="0">
              <a:buNone/>
              <a:defRPr sz="1796" b="1"/>
            </a:lvl3pPr>
            <a:lvl4pPr marL="1337798" indent="0">
              <a:buNone/>
              <a:defRPr sz="1539" b="1"/>
            </a:lvl4pPr>
            <a:lvl5pPr marL="1783730" indent="0">
              <a:buNone/>
              <a:defRPr sz="1539" b="1"/>
            </a:lvl5pPr>
            <a:lvl6pPr marL="2229663" indent="0">
              <a:buNone/>
              <a:defRPr sz="1539" b="1"/>
            </a:lvl6pPr>
            <a:lvl7pPr marL="2675596" indent="0">
              <a:buNone/>
              <a:defRPr sz="1539" b="1"/>
            </a:lvl7pPr>
            <a:lvl8pPr marL="3121528" indent="0">
              <a:buNone/>
              <a:defRPr sz="1539" b="1"/>
            </a:lvl8pPr>
            <a:lvl9pPr marL="3567461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933" indent="0">
              <a:buNone/>
              <a:defRPr sz="1967" b="1"/>
            </a:lvl2pPr>
            <a:lvl3pPr marL="891865" indent="0">
              <a:buNone/>
              <a:defRPr sz="1796" b="1"/>
            </a:lvl3pPr>
            <a:lvl4pPr marL="1337798" indent="0">
              <a:buNone/>
              <a:defRPr sz="1539" b="1"/>
            </a:lvl4pPr>
            <a:lvl5pPr marL="1783730" indent="0">
              <a:buNone/>
              <a:defRPr sz="1539" b="1"/>
            </a:lvl5pPr>
            <a:lvl6pPr marL="2229663" indent="0">
              <a:buNone/>
              <a:defRPr sz="1539" b="1"/>
            </a:lvl6pPr>
            <a:lvl7pPr marL="2675596" indent="0">
              <a:buNone/>
              <a:defRPr sz="1539" b="1"/>
            </a:lvl7pPr>
            <a:lvl8pPr marL="3121528" indent="0">
              <a:buNone/>
              <a:defRPr sz="1539" b="1"/>
            </a:lvl8pPr>
            <a:lvl9pPr marL="3567461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6D48-76CA-409B-87CA-F403295E1E3F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4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</p:spPr>
        <p:txBody>
          <a:bodyPr/>
          <a:lstStyle>
            <a:lvl1pPr>
              <a:defRPr sz="2737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737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BEB1-A0C2-4B6E-8472-12D43E4BEA7D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1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BA4D-43EE-4EFF-B0BD-C6C3E4F778D6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188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569-9397-41A0-B431-F179ED25DD18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2796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079"/>
            </a:lvl1pPr>
            <a:lvl2pPr>
              <a:defRPr sz="2737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933" indent="0">
              <a:buNone/>
              <a:defRPr sz="1197"/>
            </a:lvl2pPr>
            <a:lvl3pPr marL="891865" indent="0">
              <a:buNone/>
              <a:defRPr sz="941"/>
            </a:lvl3pPr>
            <a:lvl4pPr marL="1337798" indent="0">
              <a:buNone/>
              <a:defRPr sz="855"/>
            </a:lvl4pPr>
            <a:lvl5pPr marL="1783730" indent="0">
              <a:buNone/>
              <a:defRPr sz="855"/>
            </a:lvl5pPr>
            <a:lvl6pPr marL="2229663" indent="0">
              <a:buNone/>
              <a:defRPr sz="855"/>
            </a:lvl6pPr>
            <a:lvl7pPr marL="2675596" indent="0">
              <a:buNone/>
              <a:defRPr sz="855"/>
            </a:lvl7pPr>
            <a:lvl8pPr marL="3121528" indent="0">
              <a:buNone/>
              <a:defRPr sz="855"/>
            </a:lvl8pPr>
            <a:lvl9pPr marL="3567461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7AD-951F-47E4-9DA9-F57107E2552B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908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079"/>
            </a:lvl1pPr>
            <a:lvl2pPr marL="445933" indent="0">
              <a:buNone/>
              <a:defRPr sz="2737"/>
            </a:lvl2pPr>
            <a:lvl3pPr marL="891865" indent="0">
              <a:buNone/>
              <a:defRPr sz="2309"/>
            </a:lvl3pPr>
            <a:lvl4pPr marL="1337798" indent="0">
              <a:buNone/>
              <a:defRPr sz="1967"/>
            </a:lvl4pPr>
            <a:lvl5pPr marL="1783730" indent="0">
              <a:buNone/>
              <a:defRPr sz="1967"/>
            </a:lvl5pPr>
            <a:lvl6pPr marL="2229663" indent="0">
              <a:buNone/>
              <a:defRPr sz="1967"/>
            </a:lvl6pPr>
            <a:lvl7pPr marL="2675596" indent="0">
              <a:buNone/>
              <a:defRPr sz="1967"/>
            </a:lvl7pPr>
            <a:lvl8pPr marL="3121528" indent="0">
              <a:buNone/>
              <a:defRPr sz="1967"/>
            </a:lvl8pPr>
            <a:lvl9pPr marL="3567461" indent="0">
              <a:buNone/>
              <a:defRPr sz="19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933" indent="0">
              <a:buNone/>
              <a:defRPr sz="1197"/>
            </a:lvl2pPr>
            <a:lvl3pPr marL="891865" indent="0">
              <a:buNone/>
              <a:defRPr sz="941"/>
            </a:lvl3pPr>
            <a:lvl4pPr marL="1337798" indent="0">
              <a:buNone/>
              <a:defRPr sz="855"/>
            </a:lvl4pPr>
            <a:lvl5pPr marL="1783730" indent="0">
              <a:buNone/>
              <a:defRPr sz="855"/>
            </a:lvl5pPr>
            <a:lvl6pPr marL="2229663" indent="0">
              <a:buNone/>
              <a:defRPr sz="855"/>
            </a:lvl6pPr>
            <a:lvl7pPr marL="2675596" indent="0">
              <a:buNone/>
              <a:defRPr sz="855"/>
            </a:lvl7pPr>
            <a:lvl8pPr marL="3121528" indent="0">
              <a:buNone/>
              <a:defRPr sz="855"/>
            </a:lvl8pPr>
            <a:lvl9pPr marL="3567461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A1C-1D91-458E-BA7D-E9F0E9217D7A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004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DA-0528-4253-BCE6-8D01F5A9533B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893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04AA-E024-41B7-AE7D-B3C775175C32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831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в 3 строки, под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18" y="6532526"/>
            <a:ext cx="1707729" cy="19785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7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3" y="2808096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2358063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 flipV="1">
            <a:off x="1085260" y="6713450"/>
            <a:ext cx="7497670" cy="16928"/>
          </a:xfrm>
          <a:prstGeom prst="line">
            <a:avLst/>
          </a:prstGeom>
          <a:ln w="25400" cap="rnd">
            <a:solidFill>
              <a:schemeClr val="accent2">
                <a:lumMod val="20000"/>
                <a:lumOff val="8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3459008" y="2803838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0" hasCustomPrompt="1"/>
          </p:nvPr>
        </p:nvSpPr>
        <p:spPr>
          <a:xfrm>
            <a:off x="6256820" y="2803838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</p:spTree>
    <p:extLst>
      <p:ext uri="{BB962C8B-B14F-4D97-AF65-F5344CB8AC3E}">
        <p14:creationId xmlns:p14="http://schemas.microsoft.com/office/powerpoint/2010/main" val="11668512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55">
          <p15:clr>
            <a:srgbClr val="FBAE40"/>
          </p15:clr>
        </p15:guide>
        <p15:guide id="2" pos="6543">
          <p15:clr>
            <a:srgbClr val="FBAE40"/>
          </p15:clr>
        </p15:guide>
        <p15:guide id="3" orient="horz" pos="1315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975">
          <p15:clr>
            <a:srgbClr val="FBAE40"/>
          </p15:clr>
        </p15:guide>
        <p15:guide id="6" orient="horz" pos="1633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в 1 строку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565410"/>
            <a:ext cx="8208112" cy="39936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1087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1088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в 2 строки, граф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516" y="285774"/>
            <a:ext cx="823481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0" hasCustomPrompt="1"/>
          </p:nvPr>
        </p:nvSpPr>
        <p:spPr>
          <a:xfrm>
            <a:off x="753515" y="1566885"/>
            <a:ext cx="8129810" cy="43218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Графики и диаграммы</a:t>
            </a:r>
          </a:p>
        </p:txBody>
      </p:sp>
    </p:spTree>
    <p:extLst>
      <p:ext uri="{BB962C8B-B14F-4D97-AF65-F5344CB8AC3E}">
        <p14:creationId xmlns:p14="http://schemas.microsoft.com/office/powerpoint/2010/main" val="7328028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pos="555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оловок в 3 строки, под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7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808096"/>
            <a:ext cx="8222131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2358063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</p:spTree>
    <p:extLst>
      <p:ext uri="{BB962C8B-B14F-4D97-AF65-F5344CB8AC3E}">
        <p14:creationId xmlns:p14="http://schemas.microsoft.com/office/powerpoint/2010/main" val="11802517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55">
          <p15:clr>
            <a:srgbClr val="FBAE40"/>
          </p15:clr>
        </p15:guide>
        <p15:guide id="2" pos="6543">
          <p15:clr>
            <a:srgbClr val="FBAE40"/>
          </p15:clr>
        </p15:guide>
        <p15:guide id="3" orient="horz" pos="1315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975">
          <p15:clr>
            <a:srgbClr val="FBAE40"/>
          </p15:clr>
        </p15:guide>
        <p15:guide id="6" orient="horz" pos="163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933" indent="0">
              <a:buNone/>
              <a:defRPr sz="1967" b="1"/>
            </a:lvl2pPr>
            <a:lvl3pPr marL="891865" indent="0">
              <a:buNone/>
              <a:defRPr sz="1796" b="1"/>
            </a:lvl3pPr>
            <a:lvl4pPr marL="1337798" indent="0">
              <a:buNone/>
              <a:defRPr sz="1539" b="1"/>
            </a:lvl4pPr>
            <a:lvl5pPr marL="1783730" indent="0">
              <a:buNone/>
              <a:defRPr sz="1539" b="1"/>
            </a:lvl5pPr>
            <a:lvl6pPr marL="2229663" indent="0">
              <a:buNone/>
              <a:defRPr sz="1539" b="1"/>
            </a:lvl6pPr>
            <a:lvl7pPr marL="2675596" indent="0">
              <a:buNone/>
              <a:defRPr sz="1539" b="1"/>
            </a:lvl7pPr>
            <a:lvl8pPr marL="3121528" indent="0">
              <a:buNone/>
              <a:defRPr sz="1539" b="1"/>
            </a:lvl8pPr>
            <a:lvl9pPr marL="3567461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933" indent="0">
              <a:buNone/>
              <a:defRPr sz="1967" b="1"/>
            </a:lvl2pPr>
            <a:lvl3pPr marL="891865" indent="0">
              <a:buNone/>
              <a:defRPr sz="1796" b="1"/>
            </a:lvl3pPr>
            <a:lvl4pPr marL="1337798" indent="0">
              <a:buNone/>
              <a:defRPr sz="1539" b="1"/>
            </a:lvl4pPr>
            <a:lvl5pPr marL="1783730" indent="0">
              <a:buNone/>
              <a:defRPr sz="1539" b="1"/>
            </a:lvl5pPr>
            <a:lvl6pPr marL="2229663" indent="0">
              <a:buNone/>
              <a:defRPr sz="1539" b="1"/>
            </a:lvl6pPr>
            <a:lvl7pPr marL="2675596" indent="0">
              <a:buNone/>
              <a:defRPr sz="1539" b="1"/>
            </a:lvl7pPr>
            <a:lvl8pPr marL="3121528" indent="0">
              <a:buNone/>
              <a:defRPr sz="1539" b="1"/>
            </a:lvl8pPr>
            <a:lvl9pPr marL="3567461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6D48-76CA-409B-87CA-F403295E1E3F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323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566887"/>
            <a:ext cx="8208112" cy="40177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387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1088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в 3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893801"/>
            <a:ext cx="8208112" cy="4127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572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315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в 1 строку, подзаголовок в 1 строку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894241"/>
            <a:ext cx="820811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77309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23267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 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8712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pos="555">
          <p15:clr>
            <a:srgbClr val="FBAE40"/>
          </p15:clr>
        </p15:guide>
        <p15:guide id="0" orient="horz" pos="1315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в 2 строки, под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5" y="1902705"/>
            <a:ext cx="400896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23267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5" name="Текст 29"/>
          <p:cNvSpPr>
            <a:spLocks noGrp="1"/>
          </p:cNvSpPr>
          <p:nvPr>
            <p:ph type="body" sz="quarter" idx="19" hasCustomPrompt="1"/>
          </p:nvPr>
        </p:nvSpPr>
        <p:spPr>
          <a:xfrm>
            <a:off x="4874366" y="1902265"/>
            <a:ext cx="400896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0477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pos="555">
          <p15:clr>
            <a:srgbClr val="FBAE40"/>
          </p15:clr>
        </p15:guide>
        <p15:guide id="6" orient="horz" pos="1315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в 3 строки, под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2348280"/>
            <a:ext cx="820811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3349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633">
          <p15:clr>
            <a:srgbClr val="FBAE40"/>
          </p15:clr>
        </p15:guide>
        <p15:guide id="5" pos="555">
          <p15:clr>
            <a:srgbClr val="FBAE40"/>
          </p15:clr>
        </p15:guide>
        <p15:guide id="6" orient="horz" pos="1315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в 1 строку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04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0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3153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Заголовок в 3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200" y="2131431"/>
            <a:ext cx="3999043" cy="3686039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592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8" hasCustomPrompt="1"/>
          </p:nvPr>
        </p:nvSpPr>
        <p:spPr>
          <a:xfrm>
            <a:off x="4884289" y="2122790"/>
            <a:ext cx="3999043" cy="3686039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</p:spTree>
    <p:extLst>
      <p:ext uri="{BB962C8B-B14F-4D97-AF65-F5344CB8AC3E}">
        <p14:creationId xmlns:p14="http://schemas.microsoft.com/office/powerpoint/2010/main" val="42056814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156">
          <p15:clr>
            <a:srgbClr val="FBAE40"/>
          </p15:clr>
        </p15:guide>
        <p15:guide id="5" orient="horz" pos="1474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Заголовок в 1 строку, подзаголовок в 1 строку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2" y="2352300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840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3427431" y="2352299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20" hasCustomPrompt="1"/>
          </p:nvPr>
        </p:nvSpPr>
        <p:spPr>
          <a:xfrm>
            <a:off x="6193669" y="2352299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</p:spTree>
    <p:extLst>
      <p:ext uri="{BB962C8B-B14F-4D97-AF65-F5344CB8AC3E}">
        <p14:creationId xmlns:p14="http://schemas.microsoft.com/office/powerpoint/2010/main" val="14554961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Заголовок в 2 строки, под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352300"/>
            <a:ext cx="8222131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363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053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BA4D-43EE-4EFF-B0BD-C6C3E4F778D6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694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1 строку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4465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0728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3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131431"/>
            <a:ext cx="8222131" cy="3686039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592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636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156">
          <p15:clr>
            <a:srgbClr val="FBAE40"/>
          </p15:clr>
        </p15:guide>
        <p15:guide id="5" orient="horz" pos="1474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1 строку, подзаголовок в 1 строку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352300"/>
            <a:ext cx="822213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840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6771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2 строки, под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201" y="2352300"/>
            <a:ext cx="402298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363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4860351" y="2352299"/>
            <a:ext cx="402298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</p:spTree>
    <p:extLst>
      <p:ext uri="{BB962C8B-B14F-4D97-AF65-F5344CB8AC3E}">
        <p14:creationId xmlns:p14="http://schemas.microsoft.com/office/powerpoint/2010/main" val="7964962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головок в 1 строку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029918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5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02991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val="40427001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6" pos="555">
          <p15:clr>
            <a:srgbClr val="FBAE40"/>
          </p15:clr>
        </p15:guide>
        <p15:guide id="7" orient="horz" pos="1406">
          <p15:clr>
            <a:srgbClr val="FBAE40"/>
          </p15:clr>
        </p15:guide>
        <p15:guide id="8" orient="horz" pos="998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Заголовок в 2 строки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029918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6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02991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9561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406">
          <p15:clr>
            <a:srgbClr val="FBAE40"/>
          </p15:clr>
        </p15:guide>
        <p15:guide id="6" orient="horz" pos="998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Заголовок в 3 строки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255780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3287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5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264241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val="30973825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1156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565">
          <p15:clr>
            <a:srgbClr val="FBAE40"/>
          </p15:clr>
        </p15:guide>
        <p15:guide id="6" orient="horz" pos="975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Заголовок в 1 строку, подзаголовок в 1 строку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477946"/>
            <a:ext cx="7574629" cy="35401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5458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6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48849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val="27546799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orient="horz" pos="1088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5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45C8-6C97-4068-B145-4F76EDE09570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8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569-9397-41A0-B431-F179ED25DD18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921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DEF1-70C2-40F3-8B7F-E136B2036DC3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9881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3934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933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865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79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730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663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5596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152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7461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152C-D12B-46AA-95A3-03146EFB0D18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7447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</p:spPr>
        <p:txBody>
          <a:bodyPr/>
          <a:lstStyle>
            <a:lvl1pPr>
              <a:defRPr sz="2737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737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BEB1-A0C2-4B6E-8472-12D43E4BEA7D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6759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933" indent="0">
              <a:buNone/>
              <a:defRPr sz="1967" b="1"/>
            </a:lvl2pPr>
            <a:lvl3pPr marL="891865" indent="0">
              <a:buNone/>
              <a:defRPr sz="1796" b="1"/>
            </a:lvl3pPr>
            <a:lvl4pPr marL="1337798" indent="0">
              <a:buNone/>
              <a:defRPr sz="1539" b="1"/>
            </a:lvl4pPr>
            <a:lvl5pPr marL="1783730" indent="0">
              <a:buNone/>
              <a:defRPr sz="1539" b="1"/>
            </a:lvl5pPr>
            <a:lvl6pPr marL="2229663" indent="0">
              <a:buNone/>
              <a:defRPr sz="1539" b="1"/>
            </a:lvl6pPr>
            <a:lvl7pPr marL="2675596" indent="0">
              <a:buNone/>
              <a:defRPr sz="1539" b="1"/>
            </a:lvl7pPr>
            <a:lvl8pPr marL="3121528" indent="0">
              <a:buNone/>
              <a:defRPr sz="1539" b="1"/>
            </a:lvl8pPr>
            <a:lvl9pPr marL="3567461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933" indent="0">
              <a:buNone/>
              <a:defRPr sz="1967" b="1"/>
            </a:lvl2pPr>
            <a:lvl3pPr marL="891865" indent="0">
              <a:buNone/>
              <a:defRPr sz="1796" b="1"/>
            </a:lvl3pPr>
            <a:lvl4pPr marL="1337798" indent="0">
              <a:buNone/>
              <a:defRPr sz="1539" b="1"/>
            </a:lvl4pPr>
            <a:lvl5pPr marL="1783730" indent="0">
              <a:buNone/>
              <a:defRPr sz="1539" b="1"/>
            </a:lvl5pPr>
            <a:lvl6pPr marL="2229663" indent="0">
              <a:buNone/>
              <a:defRPr sz="1539" b="1"/>
            </a:lvl6pPr>
            <a:lvl7pPr marL="2675596" indent="0">
              <a:buNone/>
              <a:defRPr sz="1539" b="1"/>
            </a:lvl7pPr>
            <a:lvl8pPr marL="3121528" indent="0">
              <a:buNone/>
              <a:defRPr sz="1539" b="1"/>
            </a:lvl8pPr>
            <a:lvl9pPr marL="3567461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6D48-76CA-409B-87CA-F403295E1E3F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3026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BA4D-43EE-4EFF-B0BD-C6C3E4F778D6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45459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569-9397-41A0-B431-F179ED25DD18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8826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079"/>
            </a:lvl1pPr>
            <a:lvl2pPr>
              <a:defRPr sz="2737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933" indent="0">
              <a:buNone/>
              <a:defRPr sz="1197"/>
            </a:lvl2pPr>
            <a:lvl3pPr marL="891865" indent="0">
              <a:buNone/>
              <a:defRPr sz="941"/>
            </a:lvl3pPr>
            <a:lvl4pPr marL="1337798" indent="0">
              <a:buNone/>
              <a:defRPr sz="855"/>
            </a:lvl4pPr>
            <a:lvl5pPr marL="1783730" indent="0">
              <a:buNone/>
              <a:defRPr sz="855"/>
            </a:lvl5pPr>
            <a:lvl6pPr marL="2229663" indent="0">
              <a:buNone/>
              <a:defRPr sz="855"/>
            </a:lvl6pPr>
            <a:lvl7pPr marL="2675596" indent="0">
              <a:buNone/>
              <a:defRPr sz="855"/>
            </a:lvl7pPr>
            <a:lvl8pPr marL="3121528" indent="0">
              <a:buNone/>
              <a:defRPr sz="855"/>
            </a:lvl8pPr>
            <a:lvl9pPr marL="3567461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7AD-951F-47E4-9DA9-F57107E2552B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2746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079"/>
            </a:lvl1pPr>
            <a:lvl2pPr marL="445933" indent="0">
              <a:buNone/>
              <a:defRPr sz="2737"/>
            </a:lvl2pPr>
            <a:lvl3pPr marL="891865" indent="0">
              <a:buNone/>
              <a:defRPr sz="2309"/>
            </a:lvl3pPr>
            <a:lvl4pPr marL="1337798" indent="0">
              <a:buNone/>
              <a:defRPr sz="1967"/>
            </a:lvl4pPr>
            <a:lvl5pPr marL="1783730" indent="0">
              <a:buNone/>
              <a:defRPr sz="1967"/>
            </a:lvl5pPr>
            <a:lvl6pPr marL="2229663" indent="0">
              <a:buNone/>
              <a:defRPr sz="1967"/>
            </a:lvl6pPr>
            <a:lvl7pPr marL="2675596" indent="0">
              <a:buNone/>
              <a:defRPr sz="1967"/>
            </a:lvl7pPr>
            <a:lvl8pPr marL="3121528" indent="0">
              <a:buNone/>
              <a:defRPr sz="1967"/>
            </a:lvl8pPr>
            <a:lvl9pPr marL="3567461" indent="0">
              <a:buNone/>
              <a:defRPr sz="19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933" indent="0">
              <a:buNone/>
              <a:defRPr sz="1197"/>
            </a:lvl2pPr>
            <a:lvl3pPr marL="891865" indent="0">
              <a:buNone/>
              <a:defRPr sz="941"/>
            </a:lvl3pPr>
            <a:lvl4pPr marL="1337798" indent="0">
              <a:buNone/>
              <a:defRPr sz="855"/>
            </a:lvl4pPr>
            <a:lvl5pPr marL="1783730" indent="0">
              <a:buNone/>
              <a:defRPr sz="855"/>
            </a:lvl5pPr>
            <a:lvl6pPr marL="2229663" indent="0">
              <a:buNone/>
              <a:defRPr sz="855"/>
            </a:lvl6pPr>
            <a:lvl7pPr marL="2675596" indent="0">
              <a:buNone/>
              <a:defRPr sz="855"/>
            </a:lvl7pPr>
            <a:lvl8pPr marL="3121528" indent="0">
              <a:buNone/>
              <a:defRPr sz="855"/>
            </a:lvl8pPr>
            <a:lvl9pPr marL="3567461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A1C-1D91-458E-BA7D-E9F0E9217D7A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7498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DA-0528-4253-BCE6-8D01F5A9533B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9335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04AA-E024-41B7-AE7D-B3C775175C32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6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079"/>
            </a:lvl1pPr>
            <a:lvl2pPr>
              <a:defRPr sz="2737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933" indent="0">
              <a:buNone/>
              <a:defRPr sz="1197"/>
            </a:lvl2pPr>
            <a:lvl3pPr marL="891865" indent="0">
              <a:buNone/>
              <a:defRPr sz="941"/>
            </a:lvl3pPr>
            <a:lvl4pPr marL="1337798" indent="0">
              <a:buNone/>
              <a:defRPr sz="855"/>
            </a:lvl4pPr>
            <a:lvl5pPr marL="1783730" indent="0">
              <a:buNone/>
              <a:defRPr sz="855"/>
            </a:lvl5pPr>
            <a:lvl6pPr marL="2229663" indent="0">
              <a:buNone/>
              <a:defRPr sz="855"/>
            </a:lvl6pPr>
            <a:lvl7pPr marL="2675596" indent="0">
              <a:buNone/>
              <a:defRPr sz="855"/>
            </a:lvl7pPr>
            <a:lvl8pPr marL="3121528" indent="0">
              <a:buNone/>
              <a:defRPr sz="855"/>
            </a:lvl8pPr>
            <a:lvl9pPr marL="3567461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7AD-951F-47E4-9DA9-F57107E2552B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7436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в 3 строки, под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18" y="6532526"/>
            <a:ext cx="1707729" cy="19785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7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3" y="2808096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2358063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 flipV="1">
            <a:off x="1085260" y="6713450"/>
            <a:ext cx="7497670" cy="16928"/>
          </a:xfrm>
          <a:prstGeom prst="line">
            <a:avLst/>
          </a:prstGeom>
          <a:ln w="25400" cap="rnd">
            <a:solidFill>
              <a:schemeClr val="accent2">
                <a:lumMod val="20000"/>
                <a:lumOff val="8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3459008" y="2803838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0" hasCustomPrompt="1"/>
          </p:nvPr>
        </p:nvSpPr>
        <p:spPr>
          <a:xfrm>
            <a:off x="6256820" y="2803838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</p:spTree>
    <p:extLst>
      <p:ext uri="{BB962C8B-B14F-4D97-AF65-F5344CB8AC3E}">
        <p14:creationId xmlns:p14="http://schemas.microsoft.com/office/powerpoint/2010/main" val="10689168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55">
          <p15:clr>
            <a:srgbClr val="FBAE40"/>
          </p15:clr>
        </p15:guide>
        <p15:guide id="2" pos="6543">
          <p15:clr>
            <a:srgbClr val="FBAE40"/>
          </p15:clr>
        </p15:guide>
        <p15:guide id="3" orient="horz" pos="1315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975">
          <p15:clr>
            <a:srgbClr val="FBAE40"/>
          </p15:clr>
        </p15:guide>
        <p15:guide id="6" orient="horz" pos="1633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в 1 строку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565410"/>
            <a:ext cx="8208112" cy="39936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146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1088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в 2 строки, граф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516" y="285774"/>
            <a:ext cx="823481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0" hasCustomPrompt="1"/>
          </p:nvPr>
        </p:nvSpPr>
        <p:spPr>
          <a:xfrm>
            <a:off x="753515" y="1566885"/>
            <a:ext cx="8129810" cy="43218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Графики и диаграммы</a:t>
            </a:r>
          </a:p>
        </p:txBody>
      </p:sp>
    </p:spTree>
    <p:extLst>
      <p:ext uri="{BB962C8B-B14F-4D97-AF65-F5344CB8AC3E}">
        <p14:creationId xmlns:p14="http://schemas.microsoft.com/office/powerpoint/2010/main" val="30154113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pos="555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оловок в 3 строки, под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7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808096"/>
            <a:ext cx="8222131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2358063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</p:spTree>
    <p:extLst>
      <p:ext uri="{BB962C8B-B14F-4D97-AF65-F5344CB8AC3E}">
        <p14:creationId xmlns:p14="http://schemas.microsoft.com/office/powerpoint/2010/main" val="19915853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55">
          <p15:clr>
            <a:srgbClr val="FBAE40"/>
          </p15:clr>
        </p15:guide>
        <p15:guide id="2" pos="6543">
          <p15:clr>
            <a:srgbClr val="FBAE40"/>
          </p15:clr>
        </p15:guide>
        <p15:guide id="3" orient="horz" pos="1315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975">
          <p15:clr>
            <a:srgbClr val="FBAE40"/>
          </p15:clr>
        </p15:guide>
        <p15:guide id="6" orient="horz" pos="1633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566887"/>
            <a:ext cx="8208112" cy="40177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342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1088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в 3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893801"/>
            <a:ext cx="8208112" cy="4127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5408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315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в 1 строку, подзаголовок в 1 строку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894241"/>
            <a:ext cx="820811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77309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23267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 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58639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pos="555">
          <p15:clr>
            <a:srgbClr val="FBAE40"/>
          </p15:clr>
        </p15:guide>
        <p15:guide id="0" orient="horz" pos="1315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в 2 строки, под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5" y="1902705"/>
            <a:ext cx="400896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23267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5" name="Текст 29"/>
          <p:cNvSpPr>
            <a:spLocks noGrp="1"/>
          </p:cNvSpPr>
          <p:nvPr>
            <p:ph type="body" sz="quarter" idx="19" hasCustomPrompt="1"/>
          </p:nvPr>
        </p:nvSpPr>
        <p:spPr>
          <a:xfrm>
            <a:off x="4874366" y="1902265"/>
            <a:ext cx="400896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9892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pos="555">
          <p15:clr>
            <a:srgbClr val="FBAE40"/>
          </p15:clr>
        </p15:guide>
        <p15:guide id="6" orient="horz" pos="1315">
          <p15:clr>
            <a:srgbClr val="FBAE40"/>
          </p15:clr>
        </p15:guide>
      </p15:sldGuideLst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в 3 строки, под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2348280"/>
            <a:ext cx="820811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62614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633">
          <p15:clr>
            <a:srgbClr val="FBAE40"/>
          </p15:clr>
        </p15:guide>
        <p15:guide id="5" pos="555">
          <p15:clr>
            <a:srgbClr val="FBAE40"/>
          </p15:clr>
        </p15:guide>
        <p15:guide id="6" orient="horz" pos="1315">
          <p15:clr>
            <a:srgbClr val="FBAE40"/>
          </p15:clr>
        </p15:guide>
      </p15:sldGuideLst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в 1 строку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8080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0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079"/>
            </a:lvl1pPr>
            <a:lvl2pPr marL="445933" indent="0">
              <a:buNone/>
              <a:defRPr sz="2737"/>
            </a:lvl2pPr>
            <a:lvl3pPr marL="891865" indent="0">
              <a:buNone/>
              <a:defRPr sz="2309"/>
            </a:lvl3pPr>
            <a:lvl4pPr marL="1337798" indent="0">
              <a:buNone/>
              <a:defRPr sz="1967"/>
            </a:lvl4pPr>
            <a:lvl5pPr marL="1783730" indent="0">
              <a:buNone/>
              <a:defRPr sz="1967"/>
            </a:lvl5pPr>
            <a:lvl6pPr marL="2229663" indent="0">
              <a:buNone/>
              <a:defRPr sz="1967"/>
            </a:lvl6pPr>
            <a:lvl7pPr marL="2675596" indent="0">
              <a:buNone/>
              <a:defRPr sz="1967"/>
            </a:lvl7pPr>
            <a:lvl8pPr marL="3121528" indent="0">
              <a:buNone/>
              <a:defRPr sz="1967"/>
            </a:lvl8pPr>
            <a:lvl9pPr marL="3567461" indent="0">
              <a:buNone/>
              <a:defRPr sz="19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933" indent="0">
              <a:buNone/>
              <a:defRPr sz="1197"/>
            </a:lvl2pPr>
            <a:lvl3pPr marL="891865" indent="0">
              <a:buNone/>
              <a:defRPr sz="941"/>
            </a:lvl3pPr>
            <a:lvl4pPr marL="1337798" indent="0">
              <a:buNone/>
              <a:defRPr sz="855"/>
            </a:lvl4pPr>
            <a:lvl5pPr marL="1783730" indent="0">
              <a:buNone/>
              <a:defRPr sz="855"/>
            </a:lvl5pPr>
            <a:lvl6pPr marL="2229663" indent="0">
              <a:buNone/>
              <a:defRPr sz="855"/>
            </a:lvl6pPr>
            <a:lvl7pPr marL="2675596" indent="0">
              <a:buNone/>
              <a:defRPr sz="855"/>
            </a:lvl7pPr>
            <a:lvl8pPr marL="3121528" indent="0">
              <a:buNone/>
              <a:defRPr sz="855"/>
            </a:lvl8pPr>
            <a:lvl9pPr marL="3567461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A1C-1D91-458E-BA7D-E9F0E9217D7A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70072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6451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Заголовок в 3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200" y="2131431"/>
            <a:ext cx="3999043" cy="3686039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592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8" hasCustomPrompt="1"/>
          </p:nvPr>
        </p:nvSpPr>
        <p:spPr>
          <a:xfrm>
            <a:off x="4884289" y="2122790"/>
            <a:ext cx="3999043" cy="3686039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</p:spTree>
    <p:extLst>
      <p:ext uri="{BB962C8B-B14F-4D97-AF65-F5344CB8AC3E}">
        <p14:creationId xmlns:p14="http://schemas.microsoft.com/office/powerpoint/2010/main" val="10526510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156">
          <p15:clr>
            <a:srgbClr val="FBAE40"/>
          </p15:clr>
        </p15:guide>
        <p15:guide id="5" orient="horz" pos="1474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Заголовок в 1 строку, подзаголовок в 1 строку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2" y="2352300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840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3427431" y="2352299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20" hasCustomPrompt="1"/>
          </p:nvPr>
        </p:nvSpPr>
        <p:spPr>
          <a:xfrm>
            <a:off x="6193669" y="2352299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</p:spTree>
    <p:extLst>
      <p:ext uri="{BB962C8B-B14F-4D97-AF65-F5344CB8AC3E}">
        <p14:creationId xmlns:p14="http://schemas.microsoft.com/office/powerpoint/2010/main" val="10377701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Заголовок в 2 строки, под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352300"/>
            <a:ext cx="8222131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363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1084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1 строку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225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840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3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131431"/>
            <a:ext cx="8222131" cy="3686039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592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5453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156">
          <p15:clr>
            <a:srgbClr val="FBAE40"/>
          </p15:clr>
        </p15:guide>
        <p15:guide id="5" orient="horz" pos="1474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1 строку, подзаголовок в 1 строку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352300"/>
            <a:ext cx="822213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840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6636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2 строки, под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201" y="2352300"/>
            <a:ext cx="402298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363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4860351" y="2352299"/>
            <a:ext cx="402298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</p:spTree>
    <p:extLst>
      <p:ext uri="{BB962C8B-B14F-4D97-AF65-F5344CB8AC3E}">
        <p14:creationId xmlns:p14="http://schemas.microsoft.com/office/powerpoint/2010/main" val="16570930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головок в 1 строку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029918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5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02991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val="13845246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6" pos="555">
          <p15:clr>
            <a:srgbClr val="FBAE40"/>
          </p15:clr>
        </p15:guide>
        <p15:guide id="7" orient="horz" pos="1406">
          <p15:clr>
            <a:srgbClr val="FBAE40"/>
          </p15:clr>
        </p15:guide>
        <p15:guide id="8" orient="horz" pos="99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26" Type="http://schemas.openxmlformats.org/officeDocument/2006/relationships/slideLayout" Target="../slideLayouts/slideLayout60.xml"/><Relationship Id="rId3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55.xml"/><Relationship Id="rId34" Type="http://schemas.openxmlformats.org/officeDocument/2006/relationships/slideLayout" Target="../slideLayouts/slideLayout68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5" Type="http://schemas.openxmlformats.org/officeDocument/2006/relationships/slideLayout" Target="../slideLayouts/slideLayout59.xml"/><Relationship Id="rId3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29" Type="http://schemas.openxmlformats.org/officeDocument/2006/relationships/slideLayout" Target="../slideLayouts/slideLayout63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24" Type="http://schemas.openxmlformats.org/officeDocument/2006/relationships/slideLayout" Target="../slideLayouts/slideLayout58.xml"/><Relationship Id="rId32" Type="http://schemas.openxmlformats.org/officeDocument/2006/relationships/slideLayout" Target="../slideLayouts/slideLayout66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23" Type="http://schemas.openxmlformats.org/officeDocument/2006/relationships/slideLayout" Target="../slideLayouts/slideLayout57.xml"/><Relationship Id="rId28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31" Type="http://schemas.openxmlformats.org/officeDocument/2006/relationships/slideLayout" Target="../slideLayouts/slideLayout65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Relationship Id="rId22" Type="http://schemas.openxmlformats.org/officeDocument/2006/relationships/slideLayout" Target="../slideLayouts/slideLayout56.xml"/><Relationship Id="rId27" Type="http://schemas.openxmlformats.org/officeDocument/2006/relationships/slideLayout" Target="../slideLayouts/slideLayout61.xml"/><Relationship Id="rId30" Type="http://schemas.openxmlformats.org/officeDocument/2006/relationships/slideLayout" Target="../slideLayouts/slideLayout64.xml"/><Relationship Id="rId35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" Type="http://schemas.openxmlformats.org/officeDocument/2006/relationships/slideLayout" Target="../slideLayouts/slideLayout71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0" Type="http://schemas.openxmlformats.org/officeDocument/2006/relationships/slideLayout" Target="../slideLayouts/slideLayout88.xml"/><Relationship Id="rId29" Type="http://schemas.openxmlformats.org/officeDocument/2006/relationships/slideLayout" Target="../slideLayouts/slideLayout97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78.xml"/><Relationship Id="rId19" Type="http://schemas.openxmlformats.org/officeDocument/2006/relationships/slideLayout" Target="../slideLayouts/slideLayout87.xml"/><Relationship Id="rId31" Type="http://schemas.openxmlformats.org/officeDocument/2006/relationships/slideLayout" Target="../slideLayouts/slideLayout99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7D20B-6BAC-48E1-84E5-44E2BCBEE066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7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  <p:sldLayoutId id="2147483766" r:id="rId19"/>
    <p:sldLayoutId id="2147483767" r:id="rId20"/>
    <p:sldLayoutId id="2147483768" r:id="rId21"/>
    <p:sldLayoutId id="2147483769" r:id="rId22"/>
    <p:sldLayoutId id="2147483770" r:id="rId23"/>
    <p:sldLayoutId id="2147483771" r:id="rId24"/>
    <p:sldLayoutId id="2147483772" r:id="rId25"/>
    <p:sldLayoutId id="2147483773" r:id="rId26"/>
    <p:sldLayoutId id="2147483774" r:id="rId27"/>
    <p:sldLayoutId id="2147483775" r:id="rId28"/>
    <p:sldLayoutId id="2147483776" r:id="rId29"/>
    <p:sldLayoutId id="2147483777" r:id="rId30"/>
    <p:sldLayoutId id="2147483778" r:id="rId31"/>
    <p:sldLayoutId id="2147483779" r:id="rId32"/>
    <p:sldLayoutId id="2147483780" r:id="rId33"/>
    <p:sldLayoutId id="2147483781" r:id="rId34"/>
  </p:sldLayoutIdLst>
  <p:hf hdr="0" ftr="0" dt="0"/>
  <p:txStyles>
    <p:titleStyle>
      <a:lvl1pPr algn="ctr" defTabSz="891865" rtl="0" eaLnBrk="1" latinLnBrk="0" hangingPunct="1">
        <a:spcBef>
          <a:spcPct val="0"/>
        </a:spcBef>
        <a:buNone/>
        <a:defRPr sz="42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449" indent="-334449" algn="l" defTabSz="891865" rtl="0" eaLnBrk="1" latinLnBrk="0" hangingPunct="1">
        <a:spcBef>
          <a:spcPct val="20000"/>
        </a:spcBef>
        <a:buFont typeface="Arial" pitchFamily="34" charset="0"/>
        <a:buChar char="•"/>
        <a:defRPr sz="3079" kern="1200">
          <a:solidFill>
            <a:schemeClr val="tx1"/>
          </a:solidFill>
          <a:latin typeface="+mn-lt"/>
          <a:ea typeface="+mn-ea"/>
          <a:cs typeface="+mn-cs"/>
        </a:defRPr>
      </a:lvl1pPr>
      <a:lvl2pPr marL="724640" indent="-278708" algn="l" defTabSz="891865" rtl="0" eaLnBrk="1" latinLnBrk="0" hangingPunct="1">
        <a:spcBef>
          <a:spcPct val="20000"/>
        </a:spcBef>
        <a:buFont typeface="Arial" pitchFamily="34" charset="0"/>
        <a:buChar char="–"/>
        <a:defRPr sz="2737" kern="1200">
          <a:solidFill>
            <a:schemeClr val="tx1"/>
          </a:solidFill>
          <a:latin typeface="+mn-lt"/>
          <a:ea typeface="+mn-ea"/>
          <a:cs typeface="+mn-cs"/>
        </a:defRPr>
      </a:lvl2pPr>
      <a:lvl3pPr marL="1114832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2309" kern="1200">
          <a:solidFill>
            <a:schemeClr val="tx1"/>
          </a:solidFill>
          <a:latin typeface="+mn-lt"/>
          <a:ea typeface="+mn-ea"/>
          <a:cs typeface="+mn-cs"/>
        </a:defRPr>
      </a:lvl3pPr>
      <a:lvl4pPr marL="1560764" indent="-222966" algn="l" defTabSz="891865" rtl="0" eaLnBrk="1" latinLnBrk="0" hangingPunct="1">
        <a:spcBef>
          <a:spcPct val="20000"/>
        </a:spcBef>
        <a:buFont typeface="Arial" pitchFamily="34" charset="0"/>
        <a:buChar char="–"/>
        <a:defRPr sz="1967" kern="1200">
          <a:solidFill>
            <a:schemeClr val="tx1"/>
          </a:solidFill>
          <a:latin typeface="+mn-lt"/>
          <a:ea typeface="+mn-ea"/>
          <a:cs typeface="+mn-cs"/>
        </a:defRPr>
      </a:lvl4pPr>
      <a:lvl5pPr marL="2006697" indent="-222966" algn="l" defTabSz="891865" rtl="0" eaLnBrk="1" latinLnBrk="0" hangingPunct="1">
        <a:spcBef>
          <a:spcPct val="20000"/>
        </a:spcBef>
        <a:buFont typeface="Arial" pitchFamily="34" charset="0"/>
        <a:buChar char="»"/>
        <a:defRPr sz="1967" kern="1200">
          <a:solidFill>
            <a:schemeClr val="tx1"/>
          </a:solidFill>
          <a:latin typeface="+mn-lt"/>
          <a:ea typeface="+mn-ea"/>
          <a:cs typeface="+mn-cs"/>
        </a:defRPr>
      </a:lvl5pPr>
      <a:lvl6pPr marL="2452629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8562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4495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90427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933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865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798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730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663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5596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1528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7461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7D20B-6BAC-48E1-84E5-44E2BCBEE066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93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</p:sldLayoutIdLst>
  <p:hf hdr="0" ftr="0" dt="0"/>
  <p:txStyles>
    <p:titleStyle>
      <a:lvl1pPr algn="ctr" defTabSz="891865" rtl="0" eaLnBrk="1" latinLnBrk="0" hangingPunct="1">
        <a:spcBef>
          <a:spcPct val="0"/>
        </a:spcBef>
        <a:buNone/>
        <a:defRPr sz="42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449" indent="-334449" algn="l" defTabSz="891865" rtl="0" eaLnBrk="1" latinLnBrk="0" hangingPunct="1">
        <a:spcBef>
          <a:spcPct val="20000"/>
        </a:spcBef>
        <a:buFont typeface="Arial" pitchFamily="34" charset="0"/>
        <a:buChar char="•"/>
        <a:defRPr sz="3079" kern="1200">
          <a:solidFill>
            <a:schemeClr val="tx1"/>
          </a:solidFill>
          <a:latin typeface="+mn-lt"/>
          <a:ea typeface="+mn-ea"/>
          <a:cs typeface="+mn-cs"/>
        </a:defRPr>
      </a:lvl1pPr>
      <a:lvl2pPr marL="724640" indent="-278708" algn="l" defTabSz="891865" rtl="0" eaLnBrk="1" latinLnBrk="0" hangingPunct="1">
        <a:spcBef>
          <a:spcPct val="20000"/>
        </a:spcBef>
        <a:buFont typeface="Arial" pitchFamily="34" charset="0"/>
        <a:buChar char="–"/>
        <a:defRPr sz="2737" kern="1200">
          <a:solidFill>
            <a:schemeClr val="tx1"/>
          </a:solidFill>
          <a:latin typeface="+mn-lt"/>
          <a:ea typeface="+mn-ea"/>
          <a:cs typeface="+mn-cs"/>
        </a:defRPr>
      </a:lvl2pPr>
      <a:lvl3pPr marL="1114832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2309" kern="1200">
          <a:solidFill>
            <a:schemeClr val="tx1"/>
          </a:solidFill>
          <a:latin typeface="+mn-lt"/>
          <a:ea typeface="+mn-ea"/>
          <a:cs typeface="+mn-cs"/>
        </a:defRPr>
      </a:lvl3pPr>
      <a:lvl4pPr marL="1560764" indent="-222966" algn="l" defTabSz="891865" rtl="0" eaLnBrk="1" latinLnBrk="0" hangingPunct="1">
        <a:spcBef>
          <a:spcPct val="20000"/>
        </a:spcBef>
        <a:buFont typeface="Arial" pitchFamily="34" charset="0"/>
        <a:buChar char="–"/>
        <a:defRPr sz="1967" kern="1200">
          <a:solidFill>
            <a:schemeClr val="tx1"/>
          </a:solidFill>
          <a:latin typeface="+mn-lt"/>
          <a:ea typeface="+mn-ea"/>
          <a:cs typeface="+mn-cs"/>
        </a:defRPr>
      </a:lvl4pPr>
      <a:lvl5pPr marL="2006697" indent="-222966" algn="l" defTabSz="891865" rtl="0" eaLnBrk="1" latinLnBrk="0" hangingPunct="1">
        <a:spcBef>
          <a:spcPct val="20000"/>
        </a:spcBef>
        <a:buFont typeface="Arial" pitchFamily="34" charset="0"/>
        <a:buChar char="»"/>
        <a:defRPr sz="1967" kern="1200">
          <a:solidFill>
            <a:schemeClr val="tx1"/>
          </a:solidFill>
          <a:latin typeface="+mn-lt"/>
          <a:ea typeface="+mn-ea"/>
          <a:cs typeface="+mn-cs"/>
        </a:defRPr>
      </a:lvl5pPr>
      <a:lvl6pPr marL="2452629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8562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4495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90427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933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865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798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730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663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5596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1528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7461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7D20B-6BAC-48E1-84E5-44E2BCBEE066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81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  <p:sldLayoutId id="2147483852" r:id="rId18"/>
    <p:sldLayoutId id="2147483853" r:id="rId19"/>
    <p:sldLayoutId id="2147483854" r:id="rId20"/>
    <p:sldLayoutId id="2147483855" r:id="rId21"/>
    <p:sldLayoutId id="2147483856" r:id="rId22"/>
    <p:sldLayoutId id="2147483857" r:id="rId23"/>
    <p:sldLayoutId id="2147483858" r:id="rId24"/>
    <p:sldLayoutId id="2147483859" r:id="rId25"/>
    <p:sldLayoutId id="2147483860" r:id="rId26"/>
    <p:sldLayoutId id="2147483861" r:id="rId27"/>
    <p:sldLayoutId id="2147483862" r:id="rId28"/>
    <p:sldLayoutId id="2147483863" r:id="rId29"/>
    <p:sldLayoutId id="2147483864" r:id="rId30"/>
    <p:sldLayoutId id="2147483865" r:id="rId31"/>
    <p:sldLayoutId id="2147483866" r:id="rId32"/>
    <p:sldLayoutId id="2147483867" r:id="rId33"/>
    <p:sldLayoutId id="2147483868" r:id="rId34"/>
  </p:sldLayoutIdLst>
  <p:hf hdr="0" ftr="0" dt="0"/>
  <p:txStyles>
    <p:titleStyle>
      <a:lvl1pPr algn="ctr" defTabSz="891865" rtl="0" eaLnBrk="1" latinLnBrk="0" hangingPunct="1">
        <a:spcBef>
          <a:spcPct val="0"/>
        </a:spcBef>
        <a:buNone/>
        <a:defRPr sz="42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449" indent="-334449" algn="l" defTabSz="891865" rtl="0" eaLnBrk="1" latinLnBrk="0" hangingPunct="1">
        <a:spcBef>
          <a:spcPct val="20000"/>
        </a:spcBef>
        <a:buFont typeface="Arial" pitchFamily="34" charset="0"/>
        <a:buChar char="•"/>
        <a:defRPr sz="3079" kern="1200">
          <a:solidFill>
            <a:schemeClr val="tx1"/>
          </a:solidFill>
          <a:latin typeface="+mn-lt"/>
          <a:ea typeface="+mn-ea"/>
          <a:cs typeface="+mn-cs"/>
        </a:defRPr>
      </a:lvl1pPr>
      <a:lvl2pPr marL="724640" indent="-278708" algn="l" defTabSz="891865" rtl="0" eaLnBrk="1" latinLnBrk="0" hangingPunct="1">
        <a:spcBef>
          <a:spcPct val="20000"/>
        </a:spcBef>
        <a:buFont typeface="Arial" pitchFamily="34" charset="0"/>
        <a:buChar char="–"/>
        <a:defRPr sz="2737" kern="1200">
          <a:solidFill>
            <a:schemeClr val="tx1"/>
          </a:solidFill>
          <a:latin typeface="+mn-lt"/>
          <a:ea typeface="+mn-ea"/>
          <a:cs typeface="+mn-cs"/>
        </a:defRPr>
      </a:lvl2pPr>
      <a:lvl3pPr marL="1114832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2309" kern="1200">
          <a:solidFill>
            <a:schemeClr val="tx1"/>
          </a:solidFill>
          <a:latin typeface="+mn-lt"/>
          <a:ea typeface="+mn-ea"/>
          <a:cs typeface="+mn-cs"/>
        </a:defRPr>
      </a:lvl3pPr>
      <a:lvl4pPr marL="1560764" indent="-222966" algn="l" defTabSz="891865" rtl="0" eaLnBrk="1" latinLnBrk="0" hangingPunct="1">
        <a:spcBef>
          <a:spcPct val="20000"/>
        </a:spcBef>
        <a:buFont typeface="Arial" pitchFamily="34" charset="0"/>
        <a:buChar char="–"/>
        <a:defRPr sz="1967" kern="1200">
          <a:solidFill>
            <a:schemeClr val="tx1"/>
          </a:solidFill>
          <a:latin typeface="+mn-lt"/>
          <a:ea typeface="+mn-ea"/>
          <a:cs typeface="+mn-cs"/>
        </a:defRPr>
      </a:lvl4pPr>
      <a:lvl5pPr marL="2006697" indent="-222966" algn="l" defTabSz="891865" rtl="0" eaLnBrk="1" latinLnBrk="0" hangingPunct="1">
        <a:spcBef>
          <a:spcPct val="20000"/>
        </a:spcBef>
        <a:buFont typeface="Arial" pitchFamily="34" charset="0"/>
        <a:buChar char="»"/>
        <a:defRPr sz="1967" kern="1200">
          <a:solidFill>
            <a:schemeClr val="tx1"/>
          </a:solidFill>
          <a:latin typeface="+mn-lt"/>
          <a:ea typeface="+mn-ea"/>
          <a:cs typeface="+mn-cs"/>
        </a:defRPr>
      </a:lvl5pPr>
      <a:lvl6pPr marL="2452629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8562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4495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90427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933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865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798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730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663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5596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1528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7461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69308"/>
              </p:ext>
            </p:extLst>
          </p:nvPr>
        </p:nvGraphicFramePr>
        <p:xfrm>
          <a:off x="155923" y="1814436"/>
          <a:ext cx="8819119" cy="16152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6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3244">
                <a:tc>
                  <a:txBody>
                    <a:bodyPr/>
                    <a:lstStyle/>
                    <a:p>
                      <a:r>
                        <a:rPr lang="ru-RU" sz="1500" u="none" strike="noStrike" kern="1200" baseline="0" dirty="0" smtClean="0">
                          <a:latin typeface="Book Antiqua" panose="02040602050305030304" pitchFamily="18" charset="0"/>
                        </a:rPr>
                        <a:t>Наименование проекта (полное):</a:t>
                      </a:r>
                      <a:endParaRPr lang="ru-RU" sz="1500" b="0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Проект организации летнего отдыха детей и подростков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«Могу научить!»</a:t>
                      </a:r>
                      <a:endParaRPr kumimoji="0" lang="ru-RU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26">
                <a:tc>
                  <a:txBody>
                    <a:bodyPr/>
                    <a:lstStyle/>
                    <a:p>
                      <a:pPr marL="0" marR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Автор проекта: </a:t>
                      </a:r>
                    </a:p>
                    <a:p>
                      <a:endParaRPr lang="ru-RU" sz="1500" b="0" i="0" u="none" strike="noStrike" kern="1200" baseline="0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Коллектив Центральной районной библиотеки АУ «Культура» </a:t>
                      </a:r>
                      <a:r>
                        <a:rPr kumimoji="0" lang="ru-RU" sz="15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Нижнетавдинского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муниципального района</a:t>
                      </a:r>
                      <a:endParaRPr lang="ru-RU" sz="1500" b="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847886"/>
              </p:ext>
            </p:extLst>
          </p:nvPr>
        </p:nvGraphicFramePr>
        <p:xfrm>
          <a:off x="163975" y="3429706"/>
          <a:ext cx="8803017" cy="2829024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2251046">
                  <a:extLst>
                    <a:ext uri="{9D8B030D-6E8A-4147-A177-3AD203B41FA5}">
                      <a16:colId xmlns:a16="http://schemas.microsoft.com/office/drawing/2014/main" val="1973703757"/>
                    </a:ext>
                  </a:extLst>
                </a:gridCol>
                <a:gridCol w="6551971">
                  <a:extLst>
                    <a:ext uri="{9D8B030D-6E8A-4147-A177-3AD203B41FA5}">
                      <a16:colId xmlns:a16="http://schemas.microsoft.com/office/drawing/2014/main" val="119063058"/>
                    </a:ext>
                  </a:extLst>
                </a:gridCol>
              </a:tblGrid>
              <a:tr h="540268">
                <a:tc>
                  <a:txBody>
                    <a:bodyPr/>
                    <a:lstStyle/>
                    <a:p>
                      <a:pPr marL="0" indent="4445" algn="l" defTabSz="100794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Срок начала и окончания 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проекта:</a:t>
                      </a:r>
                      <a:endParaRPr lang="ru-RU" sz="1500" b="0" i="0" u="none" strike="noStrike" kern="1200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0" lvl="0" indent="4445" algn="ctr" defTabSz="89186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01.06.2021г. - 10.09.2021г.</a:t>
                      </a:r>
                      <a:endParaRPr kumimoji="0" lang="ru-RU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725505"/>
                  </a:ext>
                </a:extLst>
              </a:tr>
              <a:tr h="280876">
                <a:tc>
                  <a:txBody>
                    <a:bodyPr/>
                    <a:lstStyle/>
                    <a:p>
                      <a:pPr marL="0" indent="4445" algn="l" defTabSz="100794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0" i="0" u="none" strike="noStrike" kern="1200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360854"/>
                  </a:ext>
                </a:extLst>
              </a:tr>
              <a:tr h="540268">
                <a:tc>
                  <a:txBody>
                    <a:bodyPr/>
                    <a:lstStyle/>
                    <a:p>
                      <a:pPr marL="0" marR="0" lvl="0" indent="4445" algn="l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Функциональный заказчик:</a:t>
                      </a:r>
                    </a:p>
                    <a:p>
                      <a:pPr marL="0" marR="0" lvl="0" indent="4445" algn="l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kern="1200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Book Antiqua" panose="02040602050305030304" pitchFamily="18" charset="0"/>
                        </a:rPr>
                        <a:t>Автономное учреждение «Культура»</a:t>
                      </a:r>
                      <a:r>
                        <a:rPr lang="ru-RU" sz="1500" baseline="0" dirty="0" smtClean="0">
                          <a:effectLst/>
                          <a:latin typeface="Book Antiqua" panose="02040602050305030304" pitchFamily="18" charset="0"/>
                        </a:rPr>
                        <a:t> - директор</a:t>
                      </a:r>
                    </a:p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aseline="0" dirty="0" err="1" smtClean="0">
                          <a:effectLst/>
                          <a:latin typeface="Book Antiqua" panose="02040602050305030304" pitchFamily="18" charset="0"/>
                        </a:rPr>
                        <a:t>Буракова</a:t>
                      </a:r>
                      <a:r>
                        <a:rPr lang="ru-RU" sz="1500" baseline="0" dirty="0" smtClean="0">
                          <a:effectLst/>
                          <a:latin typeface="Book Antiqua" panose="02040602050305030304" pitchFamily="18" charset="0"/>
                        </a:rPr>
                        <a:t> Наталья Анатольевна</a:t>
                      </a:r>
                      <a:endParaRPr lang="ru-RU" sz="1500" dirty="0" smtClean="0">
                        <a:solidFill>
                          <a:srgbClr val="FF0000"/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0329"/>
                  </a:ext>
                </a:extLst>
              </a:tr>
              <a:tr h="540268">
                <a:tc>
                  <a:txBody>
                    <a:bodyPr/>
                    <a:lstStyle/>
                    <a:p>
                      <a:pPr marL="0" marR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Место реализации проекта:</a:t>
                      </a:r>
                    </a:p>
                    <a:p>
                      <a:endParaRPr lang="ru-RU" sz="1200" dirty="0"/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latin typeface="Book Antiqua" panose="02040602050305030304" pitchFamily="18" charset="0"/>
                        </a:rPr>
                        <a:t>Антикафе</a:t>
                      </a:r>
                      <a:r>
                        <a:rPr lang="ru-RU" sz="1500" baseline="0" dirty="0" smtClean="0">
                          <a:latin typeface="Book Antiqua" panose="02040602050305030304" pitchFamily="18" charset="0"/>
                        </a:rPr>
                        <a:t> ЦРБ, ул. Мира, 10., с. Нижняя Тавда, Тюменская область</a:t>
                      </a:r>
                      <a:endParaRPr lang="ru-RU" sz="15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517373"/>
                  </a:ext>
                </a:extLst>
              </a:tr>
              <a:tr h="467181">
                <a:tc>
                  <a:txBody>
                    <a:bodyPr/>
                    <a:lstStyle/>
                    <a:p>
                      <a:pPr marL="0" indent="4445" algn="l" defTabSz="100794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Адресат проектной деятельности:</a:t>
                      </a:r>
                      <a:endParaRPr lang="ru-RU" sz="1200" b="0" i="0" u="none" strike="noStrike" kern="1200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effectLst/>
                          <a:latin typeface="Book Antiqua" panose="02040602050305030304" pitchFamily="18" charset="0"/>
                        </a:rPr>
                        <a:t>Юношество, в возрасте от 15 до 20 лет, в количестве 65 человек,</a:t>
                      </a:r>
                    </a:p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effectLst/>
                          <a:latin typeface="Book Antiqua" panose="02040602050305030304" pitchFamily="18" charset="0"/>
                        </a:rPr>
                        <a:t> в том числе из б/д «Группа особого внимания»</a:t>
                      </a:r>
                      <a:endParaRPr lang="ru-RU" sz="15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02" y="76201"/>
            <a:ext cx="1231867" cy="1143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2445" y="379454"/>
            <a:ext cx="2091109" cy="536494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432" y="152401"/>
            <a:ext cx="1335405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92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049587"/>
              </p:ext>
            </p:extLst>
          </p:nvPr>
        </p:nvGraphicFramePr>
        <p:xfrm>
          <a:off x="411818" y="1277332"/>
          <a:ext cx="8251536" cy="4152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9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1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0465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Реализация собственных замыслов молодежи в реальных социальных условиях;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465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2.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Осознание участниками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проекта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своей роли в жизни молодежного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сообщества, значение их труда, творчества для блага других;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465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3.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Наличие у подростков навыков рефлексии, в том числе навыков анализа своих интересов, способностей, возможностей, своего личного и профессионального опыта;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0465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4.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Повышение культурного уровня молодежи,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развитие творческого потенциала, стремлений активно участвовать в районных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мероприятиях;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0465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5.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Увеличение посещений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молодежью 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Антикафе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для проведения летнего досуга.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76110"/>
                  </a:ext>
                </a:extLst>
              </a:tr>
            </a:tbl>
          </a:graphicData>
        </a:graphic>
      </p:graphicFrame>
      <p:sp>
        <p:nvSpPr>
          <p:cNvPr id="5" name="Пятиугольник 3">
            <a:extLst>
              <a:ext uri="{FF2B5EF4-FFF2-40B4-BE49-F238E27FC236}">
                <a16:creationId xmlns:a16="http://schemas.microsoft.com/office/drawing/2014/main" id="{9FB373BF-2874-4723-B1F6-DECEB6198106}"/>
              </a:ext>
            </a:extLst>
          </p:cNvPr>
          <p:cNvSpPr/>
          <p:nvPr/>
        </p:nvSpPr>
        <p:spPr>
          <a:xfrm>
            <a:off x="242" y="220795"/>
            <a:ext cx="5400675" cy="554037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" name="Заголовок 5">
            <a:extLst>
              <a:ext uri="{FF2B5EF4-FFF2-40B4-BE49-F238E27FC236}">
                <a16:creationId xmlns:a16="http://schemas.microsoft.com/office/drawing/2014/main" id="{457F19D4-F30D-456A-BFF0-0FA57B414320}"/>
              </a:ext>
            </a:extLst>
          </p:cNvPr>
          <p:cNvSpPr txBox="1">
            <a:spLocks/>
          </p:cNvSpPr>
          <p:nvPr/>
        </p:nvSpPr>
        <p:spPr>
          <a:xfrm>
            <a:off x="258586" y="310369"/>
            <a:ext cx="5142331" cy="374888"/>
          </a:xfrm>
          <a:prstGeom prst="rect">
            <a:avLst/>
          </a:prstGeom>
        </p:spPr>
        <p:txBody>
          <a:bodyPr vert="horz" lIns="104287" tIns="52144" rIns="104287" bIns="52144" rtlCol="0" anchor="ctr">
            <a:noAutofit/>
          </a:bodyPr>
          <a:lstStyle>
            <a:lvl1pPr algn="ctr" defTabSz="8918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6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ru-RU" sz="18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Ожидаемые результаты проекта</a:t>
            </a:r>
            <a:r>
              <a:rPr lang="ru-RU" sz="1800" dirty="0">
                <a:solidFill>
                  <a:srgbClr val="FFFFFF"/>
                </a:solidFill>
                <a:latin typeface="Book Antiqua" panose="02040602050305030304" pitchFamily="18" charset="0"/>
              </a:rPr>
              <a:t> 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172" y="165747"/>
            <a:ext cx="1012772" cy="93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79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496" y="1085961"/>
            <a:ext cx="8313922" cy="4757101"/>
          </a:xfrm>
          <a:prstGeom prst="rect">
            <a:avLst/>
          </a:prstGeom>
          <a:solidFill>
            <a:schemeClr val="bg1"/>
          </a:solidFill>
        </p:spPr>
        <p:txBody>
          <a:bodyPr wrap="square" lIns="78134" tIns="39067" rIns="78134" bIns="39067">
            <a:spAutoFit/>
          </a:bodyPr>
          <a:lstStyle/>
          <a:p>
            <a:pPr lvl="0" indent="450215" algn="just"/>
            <a:r>
              <a:rPr lang="ru-RU" sz="16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«современная молодежь»? К счастью, она такая разная, что кратко ответить на этот вопрос невозможно. Почему «к счастью»? Да потому, что чем больше разных групп, образов, интересов, тем больше шансов, что каждый подросток сможет найти и проявить себя, свою индивидуальность, свою неповторимость, и в тоже время найти поддержку у тех ровесников, кому близки их беспокойства и интересы.  Это очень важно. </a:t>
            </a:r>
          </a:p>
          <a:p>
            <a:pPr lvl="0" indent="450215" algn="just"/>
            <a:r>
              <a:rPr lang="ru-RU" sz="16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«Могу научить!» предназначен для подростков и направлен на развитие творческого потенциала через практические пробы «умею сам – научу другого», представленные в формате видео-занятий, мастер-классов, интерактивных экскурсий и т.д.</a:t>
            </a:r>
          </a:p>
          <a:p>
            <a:pPr lvl="0" indent="457200" algn="just"/>
            <a:r>
              <a:rPr lang="ru-RU" sz="16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</a:t>
            </a:r>
            <a:r>
              <a:rPr lang="ru-RU" sz="1600" dirty="0" smtClean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реализован </a:t>
            </a:r>
            <a:r>
              <a:rPr lang="ru-RU" sz="16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базе «</a:t>
            </a:r>
            <a:r>
              <a:rPr lang="ru-RU" sz="1600" dirty="0" err="1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Антикафе</a:t>
            </a:r>
            <a:r>
              <a:rPr lang="ru-RU" sz="16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600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Центральной районной </a:t>
            </a:r>
            <a:r>
              <a:rPr lang="ru-RU" sz="1600" dirty="0" smtClean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библиотеки АУ «Культура» Нижнетавдинского муниципального района, </a:t>
            </a:r>
            <a:r>
              <a:rPr lang="ru-RU" sz="1600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целью которого является организация досуга детей и подростков. </a:t>
            </a:r>
          </a:p>
          <a:p>
            <a:pPr lvl="0" indent="457200" algn="just"/>
            <a:r>
              <a:rPr lang="ru-RU" sz="16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Новизна проекта заключается в создании практического </a:t>
            </a:r>
            <a:r>
              <a:rPr lang="ru-RU" sz="1600" dirty="0" smtClean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материала</a:t>
            </a:r>
            <a:r>
              <a:rPr lang="ru-RU" sz="16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видео-занятий, видео-советов, мастер-классов, виртуальных экскурсий и использовании его для широкого круга молодежи.</a:t>
            </a:r>
          </a:p>
          <a:p>
            <a:pPr lvl="0" indent="457200"/>
            <a:r>
              <a:rPr lang="ru-RU" sz="1600" dirty="0">
                <a:solidFill>
                  <a:prstClr val="black"/>
                </a:solidFill>
                <a:latin typeface="Book Antiqua" panose="02040602050305030304" pitchFamily="18" charset="0"/>
              </a:rPr>
              <a:t> Как известно, 2021 год объявлен Указом Президента РФ Годом науки и технологий, поэтому в рамках реализации  данного проекта так же будут проведены мероприятия, посвященные этой тематике. </a:t>
            </a:r>
            <a:endParaRPr lang="ru-RU" sz="1600" dirty="0">
              <a:solidFill>
                <a:prstClr val="black"/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ятиугольник 3">
            <a:extLst>
              <a:ext uri="{FF2B5EF4-FFF2-40B4-BE49-F238E27FC236}">
                <a16:creationId xmlns:a16="http://schemas.microsoft.com/office/drawing/2014/main" id="{55284313-CB93-40A4-803D-60E3232DD29F}"/>
              </a:ext>
            </a:extLst>
          </p:cNvPr>
          <p:cNvSpPr/>
          <p:nvPr/>
        </p:nvSpPr>
        <p:spPr>
          <a:xfrm>
            <a:off x="242" y="220795"/>
            <a:ext cx="5400675" cy="554037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C37C05A-24BF-4DB5-987F-539798AA1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496" y="285362"/>
            <a:ext cx="4559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6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Актуальность </a:t>
            </a:r>
            <a:r>
              <a:rPr lang="ru-RU" altLang="ru-RU" dirty="0">
                <a:solidFill>
                  <a:srgbClr val="FFFFFF"/>
                </a:solidFill>
                <a:latin typeface="Book Antiqua" panose="02040602050305030304" pitchFamily="18" charset="0"/>
              </a:rPr>
              <a:t>реализации проекта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171" y="40906"/>
            <a:ext cx="1038483" cy="96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27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175843"/>
              </p:ext>
            </p:extLst>
          </p:nvPr>
        </p:nvGraphicFramePr>
        <p:xfrm>
          <a:off x="264509" y="653226"/>
          <a:ext cx="8558453" cy="60741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9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2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6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15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81350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Цель 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проекта: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212529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развития творческого потенциала, повышение уровня культуры и восполнения потребности в коммуникациях, обучении, гражданско-патриотическом воспитании, и социальной активности в молодежной среде.</a:t>
                      </a:r>
                      <a:endParaRPr lang="ru-RU" sz="1400" b="0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842">
                <a:tc>
                  <a:txBody>
                    <a:bodyPr/>
                    <a:lstStyle/>
                    <a:p>
                      <a:pPr marL="0" marR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Задачи проекта: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1.Обеспечить возможность подросткам попробовать себя в роли мастера, наставника;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Создать условия для публичной презентации первых проб в своем творческом направлении;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3.Организовать участие подростков в реальном правлении своей жизнедеятельностью, делегирование ответственности за принимаемое решение, через проведение мастер- классов и общих дел на вечерней площадке</a:t>
                      </a:r>
                      <a:r>
                        <a:rPr lang="ru-RU" sz="1400" b="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4.Вовлечь подростков в активную деятельность в условиях вечерней опорной площадки с учетом их интереса и возрастных особенностей</a:t>
                      </a:r>
                      <a:r>
                        <a:rPr lang="ru-RU" sz="1400" b="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5.Развивать у подростков навыки конструктивного общения со сверстниками и взрослыми;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6.Обеспечить профилактику безнадзорности детей.</a:t>
                      </a:r>
                      <a:endParaRPr lang="ru-RU" sz="1400" b="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454">
                <a:tc rowSpan="3"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Показатели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проекта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по годам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(одноразовый охват)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План на 2021 год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(количество человек)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Период, 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год*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454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2018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2019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2020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1112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Book Antiqua" panose="02040602050305030304" pitchFamily="18" charset="0"/>
                        </a:rPr>
                        <a:t>65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Book Antiqua" panose="02040602050305030304" pitchFamily="18" charset="0"/>
                        </a:rPr>
                        <a:t>67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44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</a:rPr>
                        <a:t>-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Пятиугольник 3">
            <a:extLst>
              <a:ext uri="{FF2B5EF4-FFF2-40B4-BE49-F238E27FC236}">
                <a16:creationId xmlns:a16="http://schemas.microsoft.com/office/drawing/2014/main" id="{2273AC6A-97CA-460F-9D46-2D341B780118}"/>
              </a:ext>
            </a:extLst>
          </p:cNvPr>
          <p:cNvSpPr/>
          <p:nvPr/>
        </p:nvSpPr>
        <p:spPr>
          <a:xfrm>
            <a:off x="0" y="72184"/>
            <a:ext cx="5400675" cy="554037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64509" y="161758"/>
            <a:ext cx="4551069" cy="374888"/>
          </a:xfrm>
        </p:spPr>
        <p:txBody>
          <a:bodyPr anchor="ctr">
            <a:noAutofit/>
          </a:bodyPr>
          <a:lstStyle/>
          <a:p>
            <a:pPr algn="l" defTabSz="914406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ru-RU" sz="1800" dirty="0">
                <a:solidFill>
                  <a:srgbClr val="FFFFFF"/>
                </a:solidFill>
                <a:latin typeface="Book Antiqua" panose="02040602050305030304" pitchFamily="18" charset="0"/>
                <a:ea typeface="+mn-ea"/>
                <a:cs typeface="+mn-cs"/>
              </a:rPr>
              <a:t>Целеполагание проекта 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90" y="72184"/>
            <a:ext cx="782626" cy="72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7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3">
            <a:extLst>
              <a:ext uri="{FF2B5EF4-FFF2-40B4-BE49-F238E27FC236}">
                <a16:creationId xmlns:a16="http://schemas.microsoft.com/office/drawing/2014/main" id="{2273AC6A-97CA-460F-9D46-2D341B780118}"/>
              </a:ext>
            </a:extLst>
          </p:cNvPr>
          <p:cNvSpPr/>
          <p:nvPr/>
        </p:nvSpPr>
        <p:spPr>
          <a:xfrm>
            <a:off x="242" y="220795"/>
            <a:ext cx="5400675" cy="554037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8586" y="310369"/>
            <a:ext cx="4551069" cy="374888"/>
          </a:xfrm>
        </p:spPr>
        <p:txBody>
          <a:bodyPr anchor="ctr">
            <a:noAutofit/>
          </a:bodyPr>
          <a:lstStyle/>
          <a:p>
            <a:pPr algn="l" defTabSz="914406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ru-RU" sz="1800" dirty="0" smtClean="0">
                <a:solidFill>
                  <a:srgbClr val="FFFFFF"/>
                </a:solidFill>
                <a:latin typeface="Book Antiqua" panose="02040602050305030304" pitchFamily="18" charset="0"/>
                <a:ea typeface="+mn-ea"/>
                <a:cs typeface="+mn-cs"/>
              </a:rPr>
              <a:t>Партнерские отношения </a:t>
            </a:r>
            <a:endParaRPr lang="ru-RU" sz="1800" dirty="0">
              <a:solidFill>
                <a:srgbClr val="FFFFFF"/>
              </a:solidFill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732" y="0"/>
            <a:ext cx="1061126" cy="98457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8587" y="1281329"/>
            <a:ext cx="856056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труктурные </a:t>
            </a:r>
            <a:r>
              <a:rPr lang="ru-RU" sz="14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подразделения АУ «Культура» (организация и проведение совместных мероприятий);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1400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Нижнетавдинского</a:t>
            </a:r>
            <a:r>
              <a:rPr lang="ru-RU" sz="1400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района; </a:t>
            </a:r>
            <a:endParaRPr lang="ru-RU" sz="1400" dirty="0">
              <a:solidFill>
                <a:prstClr val="black"/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</a:t>
            </a:r>
            <a:r>
              <a:rPr lang="ru-RU" sz="1400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Нижнетавдинского</a:t>
            </a:r>
            <a:r>
              <a:rPr lang="ru-RU" sz="1400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района, МАОУ «</a:t>
            </a:r>
            <a:r>
              <a:rPr lang="ru-RU" sz="1400" dirty="0" err="1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Нижнетавдинская</a:t>
            </a:r>
            <a:r>
              <a:rPr lang="ru-RU" sz="1400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СОШ», МАУ КЦСОН «Тавда» (обмен информацией о подростках </a:t>
            </a:r>
            <a:r>
              <a:rPr lang="ru-RU" sz="14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оказавшиеся в трудной жизненной ситуации);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prstClr val="black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Информационно- издательский центр «Светлый путь», радио «Тавда-Вести» (освещение в СМИ о работе проекта: проводимых мероприятиях, интервью с сотрудниками и т.д.)</a:t>
            </a: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др. организаций по согласованию.</a:t>
            </a:r>
          </a:p>
        </p:txBody>
      </p:sp>
    </p:spTree>
    <p:extLst>
      <p:ext uri="{BB962C8B-B14F-4D97-AF65-F5344CB8AC3E}">
        <p14:creationId xmlns:p14="http://schemas.microsoft.com/office/powerpoint/2010/main" val="51831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3">
            <a:extLst>
              <a:ext uri="{FF2B5EF4-FFF2-40B4-BE49-F238E27FC236}">
                <a16:creationId xmlns:a16="http://schemas.microsoft.com/office/drawing/2014/main" id="{7369D424-84C3-4DE5-AAE2-3F1EC6F3C275}"/>
              </a:ext>
            </a:extLst>
          </p:cNvPr>
          <p:cNvSpPr/>
          <p:nvPr/>
        </p:nvSpPr>
        <p:spPr>
          <a:xfrm>
            <a:off x="242" y="254131"/>
            <a:ext cx="5400675" cy="554037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239205" y="399068"/>
            <a:ext cx="4450361" cy="386393"/>
          </a:xfrm>
        </p:spPr>
        <p:txBody>
          <a:bodyPr anchor="ctr">
            <a:noAutofit/>
          </a:bodyPr>
          <a:lstStyle/>
          <a:p>
            <a:pPr algn="l" defTabSz="914406" fontAlgn="base">
              <a:lnSpc>
                <a:spcPct val="85000"/>
              </a:lnSpc>
              <a:spcAft>
                <a:spcPct val="0"/>
              </a:spcAft>
              <a:defRPr/>
            </a:pPr>
            <a:r>
              <a:rPr lang="ru-RU" sz="1800" dirty="0" smtClean="0">
                <a:solidFill>
                  <a:srgbClr val="FFFFFF"/>
                </a:solidFill>
                <a:latin typeface="Book Antiqua" panose="02040602050305030304" pitchFamily="18" charset="0"/>
                <a:ea typeface="+mn-ea"/>
                <a:cs typeface="+mn-cs"/>
              </a:rPr>
              <a:t>Программа проекта </a:t>
            </a:r>
            <a:endParaRPr lang="ru-RU" sz="1800" dirty="0">
              <a:solidFill>
                <a:srgbClr val="FFFFFF"/>
              </a:solidFill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7778" y="1265075"/>
            <a:ext cx="86025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8310" algn="just"/>
            <a:r>
              <a:rPr lang="ru-RU" sz="1600" dirty="0">
                <a:solidFill>
                  <a:srgbClr val="000000"/>
                </a:solidFill>
                <a:latin typeface="Book Antiqua" panose="02040602050305030304" pitchFamily="18" charset="0"/>
                <a:ea typeface="Calibri" panose="020F0502020204030204" pitchFamily="34" charset="0"/>
              </a:rPr>
              <a:t>Практические пробы «умею сам – научу другого» - основа проекта «Могу научить!», с их помощью подростки имеют возможность попробовать себя в роли мастера, наставника. Они примеряют на себя новую социальную роль – роль взрослого. </a:t>
            </a:r>
          </a:p>
          <a:p>
            <a:pPr lvl="0" indent="448310" algn="just"/>
            <a:r>
              <a:rPr lang="ru-RU" sz="1600" dirty="0">
                <a:solidFill>
                  <a:srgbClr val="000000"/>
                </a:solidFill>
                <a:latin typeface="Book Antiqua" panose="02040602050305030304" pitchFamily="18" charset="0"/>
                <a:ea typeface="Calibri" panose="020F0502020204030204" pitchFamily="34" charset="0"/>
              </a:rPr>
              <a:t>Большую популярность на сегодняшний день в мире набирает новый формат обучения - видео-уроки (занятия). Это связано с особенностями субкультуры современной молодежи. Они с легкостью ориентируются в просторах интернета, многие ведут блоги, свой канал на </a:t>
            </a:r>
            <a:r>
              <a:rPr lang="ru-RU" sz="1600" dirty="0" err="1">
                <a:solidFill>
                  <a:srgbClr val="000000"/>
                </a:solidFill>
                <a:latin typeface="Book Antiqua" panose="02040602050305030304" pitchFamily="18" charset="0"/>
                <a:ea typeface="Calibri" panose="020F0502020204030204" pitchFamily="34" charset="0"/>
              </a:rPr>
              <a:t>YouTube</a:t>
            </a:r>
            <a:r>
              <a:rPr lang="ru-RU" sz="1600" dirty="0">
                <a:solidFill>
                  <a:srgbClr val="000000"/>
                </a:solidFill>
                <a:latin typeface="Book Antiqua" panose="02040602050305030304" pitchFamily="18" charset="0"/>
                <a:ea typeface="Calibri" panose="020F0502020204030204" pitchFamily="34" charset="0"/>
              </a:rPr>
              <a:t>. Поэтому, видео-занятия - это уникальная возможность для подростков и молодежи приобрести навык публичных выступлений, а также получения информации посредством цифрового носителя, умение ее воспринимать и применять на практике.</a:t>
            </a:r>
            <a:endParaRPr lang="ru-RU" sz="1600" dirty="0">
              <a:solidFill>
                <a:prstClr val="black"/>
              </a:solidFill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В ходе реализации проекта заинтересованность молодежи к способам самореализации и творческой активности возрастет. Культурный досуг молодежи будет более разнообразным и творчески направленным. А приобретенный опыт будет полезным дополнением в учебной или же трудовой деятельности. Так как знания, навыки и умения будут предоставляться не в виде информации для «зубрешки», а как интерактивное действие с полным погружением в данную тему, где все участники смогут отработать на практике полученные знания.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10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41200"/>
              </p:ext>
            </p:extLst>
          </p:nvPr>
        </p:nvGraphicFramePr>
        <p:xfrm>
          <a:off x="177824" y="716325"/>
          <a:ext cx="8795494" cy="58753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7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2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7657">
                  <a:extLst>
                    <a:ext uri="{9D8B030D-6E8A-4147-A177-3AD203B41FA5}">
                      <a16:colId xmlns:a16="http://schemas.microsoft.com/office/drawing/2014/main" val="1450807952"/>
                    </a:ext>
                  </a:extLst>
                </a:gridCol>
                <a:gridCol w="2035185">
                  <a:extLst>
                    <a:ext uri="{9D8B030D-6E8A-4147-A177-3AD203B41FA5}">
                      <a16:colId xmlns:a16="http://schemas.microsoft.com/office/drawing/2014/main" val="100235323"/>
                    </a:ext>
                  </a:extLst>
                </a:gridCol>
              </a:tblGrid>
              <a:tr h="912363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№</a:t>
                      </a:r>
                    </a:p>
                    <a:p>
                      <a:r>
                        <a:rPr lang="ru-RU" sz="12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п/п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Наименование мероприятия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Дата и время проведения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Место проведения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200" b="0" i="0" u="none" strike="noStrike" kern="1200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648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Вечер</a:t>
                      </a:r>
                      <a:r>
                        <a:rPr lang="ru-RU" sz="1200" baseline="0" dirty="0" smtClean="0">
                          <a:latin typeface="Book Antiqua" panose="02040602050305030304" pitchFamily="18" charset="0"/>
                        </a:rPr>
                        <a:t> встречи «Летний старт»</a:t>
                      </a:r>
                    </a:p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err="1" smtClean="0">
                          <a:latin typeface="Book Antiqua" panose="02040602050305030304" pitchFamily="18" charset="0"/>
                        </a:rPr>
                        <a:t>Квест</a:t>
                      </a:r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 «</a:t>
                      </a:r>
                      <a:r>
                        <a:rPr lang="en-US" sz="1200" b="0" i="0" dirty="0" smtClean="0">
                          <a:solidFill>
                            <a:srgbClr val="333333"/>
                          </a:solidFill>
                          <a:effectLst/>
                          <a:latin typeface="Book Antiqua" panose="02040602050305030304" pitchFamily="18" charset="0"/>
                        </a:rPr>
                        <a:t>IQ-</a:t>
                      </a:r>
                      <a:r>
                        <a:rPr lang="ru-RU" sz="1200" b="0" i="0" dirty="0" smtClean="0">
                          <a:solidFill>
                            <a:srgbClr val="333333"/>
                          </a:solidFill>
                          <a:effectLst/>
                          <a:latin typeface="Book Antiqua" panose="02040602050305030304" pitchFamily="18" charset="0"/>
                        </a:rPr>
                        <a:t>Элемент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»</a:t>
                      </a:r>
                      <a:endParaRPr lang="ru-RU" sz="1200" dirty="0" smtClean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07.06.2021</a:t>
                      </a:r>
                    </a:p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18.00-19.30</a:t>
                      </a:r>
                    </a:p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19.30-21.00</a:t>
                      </a:r>
                      <a:endParaRPr lang="ru-RU" sz="1200" u="none" kern="1200" dirty="0" smtClean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Антикафе  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Савчук О.С.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48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2.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Тимбилдинг "Полигональные фигуры»</a:t>
                      </a:r>
                    </a:p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Мастер- класс «Могу научить!»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   (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Скетчинг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для начинающих)</a:t>
                      </a:r>
                    </a:p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Квест «Космическая лаборатория»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21.06.2021</a:t>
                      </a:r>
                    </a:p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18.00-19.30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19.30-21.00</a:t>
                      </a:r>
                      <a:endParaRPr lang="ru-RU" sz="1200" u="none" kern="1200" dirty="0" smtClean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Антикафе  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Савчук О.С.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648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3.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aseline="0" dirty="0" smtClean="0">
                          <a:latin typeface="Book Antiqua" panose="02040602050305030304" pitchFamily="18" charset="0"/>
                        </a:rPr>
                        <a:t>Коммуникативный тренинг «Ключ к успеху»</a:t>
                      </a:r>
                    </a:p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Мастер- класс «Могу научить!»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    (Нейл Арт)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28.06.2021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18.00-19.30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19.30-21.00</a:t>
                      </a:r>
                      <a:endParaRPr lang="ru-RU" sz="1200" u="none" kern="1200" dirty="0" smtClean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Антикафе  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Савчук О.С.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648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4.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aseline="0" dirty="0" smtClean="0">
                          <a:latin typeface="Book Antiqua" panose="02040602050305030304" pitchFamily="18" charset="0"/>
                        </a:rPr>
                        <a:t>Вечер памяти  «Это было в июне 41-го года» (к Дню Памяти и Скорби)</a:t>
                      </a:r>
                    </a:p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Мастер- класс «Могу научить!»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  (косметика ручной работы)</a:t>
                      </a:r>
                    </a:p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Диспут «Молодые в науке: мифы и реалии»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05.07.2021</a:t>
                      </a:r>
                    </a:p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18.00-19.30</a:t>
                      </a:r>
                    </a:p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19.30-21.00</a:t>
                      </a:r>
                      <a:endParaRPr lang="ru-RU" sz="1200" u="none" kern="1200" dirty="0" smtClean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Антикафе  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Савчук О.С.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648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5.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Импровизированная игра 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    «Подростковые вечера»</a:t>
                      </a:r>
                    </a:p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Мастер- класс «Могу научить!»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     (воздушные змеи)</a:t>
                      </a:r>
                    </a:p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aseline="0" dirty="0" smtClean="0">
                          <a:latin typeface="Book Antiqua" panose="02040602050305030304" pitchFamily="18" charset="0"/>
                        </a:rPr>
                        <a:t>Виртуальная экскурсия 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Book Antiqua" panose="02040602050305030304" pitchFamily="18" charset="0"/>
                        </a:rPr>
                        <a:t>     «Научные музеи мира»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12.07.2021</a:t>
                      </a:r>
                    </a:p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18.00-19.30</a:t>
                      </a:r>
                    </a:p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19.30-21.00</a:t>
                      </a:r>
                      <a:endParaRPr lang="ru-RU" sz="1200" u="none" kern="1200" dirty="0" smtClean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Антикафе  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Савчук О.С.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Пятиугольник 3">
            <a:extLst>
              <a:ext uri="{FF2B5EF4-FFF2-40B4-BE49-F238E27FC236}">
                <a16:creationId xmlns:a16="http://schemas.microsoft.com/office/drawing/2014/main" id="{7369D424-84C3-4DE5-AAE2-3F1EC6F3C275}"/>
              </a:ext>
            </a:extLst>
          </p:cNvPr>
          <p:cNvSpPr/>
          <p:nvPr/>
        </p:nvSpPr>
        <p:spPr>
          <a:xfrm>
            <a:off x="0" y="78467"/>
            <a:ext cx="5400675" cy="554037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197196" y="162288"/>
            <a:ext cx="4450361" cy="386393"/>
          </a:xfrm>
        </p:spPr>
        <p:txBody>
          <a:bodyPr anchor="ctr">
            <a:noAutofit/>
          </a:bodyPr>
          <a:lstStyle/>
          <a:p>
            <a:pPr algn="l" defTabSz="914406" fontAlgn="base">
              <a:lnSpc>
                <a:spcPct val="85000"/>
              </a:lnSpc>
              <a:spcAft>
                <a:spcPct val="0"/>
              </a:spcAft>
              <a:defRPr/>
            </a:pPr>
            <a:r>
              <a:rPr lang="ru-RU" sz="1800" dirty="0">
                <a:solidFill>
                  <a:srgbClr val="FFFFFF"/>
                </a:solidFill>
                <a:latin typeface="Book Antiqua" panose="02040602050305030304" pitchFamily="18" charset="0"/>
                <a:ea typeface="+mn-ea"/>
                <a:cs typeface="+mn-cs"/>
              </a:rPr>
              <a:t>Календарный план-график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7394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94464"/>
              </p:ext>
            </p:extLst>
          </p:nvPr>
        </p:nvGraphicFramePr>
        <p:xfrm>
          <a:off x="197196" y="716325"/>
          <a:ext cx="8795494" cy="58131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7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7657">
                  <a:extLst>
                    <a:ext uri="{9D8B030D-6E8A-4147-A177-3AD203B41FA5}">
                      <a16:colId xmlns:a16="http://schemas.microsoft.com/office/drawing/2014/main" val="1450807952"/>
                    </a:ext>
                  </a:extLst>
                </a:gridCol>
                <a:gridCol w="2035185">
                  <a:extLst>
                    <a:ext uri="{9D8B030D-6E8A-4147-A177-3AD203B41FA5}">
                      <a16:colId xmlns:a16="http://schemas.microsoft.com/office/drawing/2014/main" val="100235323"/>
                    </a:ext>
                  </a:extLst>
                </a:gridCol>
              </a:tblGrid>
              <a:tr h="667307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№</a:t>
                      </a:r>
                    </a:p>
                    <a:p>
                      <a:r>
                        <a:rPr lang="ru-RU" sz="12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п/п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Наименование мероприятия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Дата и время проведения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Место проведения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200" b="0" i="0" u="none" strike="noStrike" kern="1200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648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6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aseline="0" dirty="0" smtClean="0">
                          <a:latin typeface="Book Antiqua" panose="02040602050305030304" pitchFamily="18" charset="0"/>
                        </a:rPr>
                        <a:t>«Вечер- встречи «И долог век любви…» (к Дню семьи, любви и верности)</a:t>
                      </a:r>
                    </a:p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Мастер- класс «Могу научить!»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  (украшения из эпоксидной       смолы)</a:t>
                      </a:r>
                    </a:p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PRO–движение книги «Идеи. Гипотезы. Открытия».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19.07.2021</a:t>
                      </a:r>
                    </a:p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18.00-19.30</a:t>
                      </a:r>
                    </a:p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19.30-21.00</a:t>
                      </a:r>
                      <a:endParaRPr lang="ru-RU" sz="1200" u="none" kern="1200" dirty="0" smtClean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Антикафе  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Савчук О.С.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48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7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Мастер- класс «Могу научить!»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  (картонные конструкции)</a:t>
                      </a:r>
                    </a:p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aseline="0" dirty="0" smtClean="0">
                          <a:latin typeface="Book Antiqua" panose="02040602050305030304" pitchFamily="18" charset="0"/>
                        </a:rPr>
                        <a:t>Диалоги о здоровье «Сотвори себя сам»</a:t>
                      </a:r>
                    </a:p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Медиапрезентация «Мир научных открытий»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26.07.2021</a:t>
                      </a:r>
                    </a:p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18.00-19.30</a:t>
                      </a:r>
                    </a:p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19.30-21.00</a:t>
                      </a:r>
                      <a:endParaRPr lang="ru-RU" sz="1200" u="none" kern="1200" dirty="0" smtClean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Антикафе  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Савчук О.С.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648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8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Мастер- класс «Могу научить!»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  (создание декоративных магнитов)</a:t>
                      </a:r>
                    </a:p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Ток-шоу «Где логика?»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02.08.2021</a:t>
                      </a:r>
                    </a:p>
                    <a:p>
                      <a:pPr marL="0" marR="0" lvl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17.00-18.30</a:t>
                      </a:r>
                    </a:p>
                    <a:p>
                      <a:pPr marL="0" marR="0" lvl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18.30-20.00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Антикафе  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Савчук О.С.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648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9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Мастер- класс «Могу научить!»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    (создаём мультфильм)</a:t>
                      </a:r>
                    </a:p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Интеллектуальная игра «Что? Где? Когда?»</a:t>
                      </a:r>
                    </a:p>
                    <a:p>
                      <a:pPr marL="171450" marR="0" lvl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Историческое путешествие 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 «Выдающиеся личности в науке».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09.08.2021</a:t>
                      </a:r>
                    </a:p>
                    <a:p>
                      <a:pPr marL="0" marR="0" lvl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17.00-18.30</a:t>
                      </a:r>
                    </a:p>
                    <a:p>
                      <a:pPr marL="0" marR="0" lvl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18.30-20.00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Антикафе  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Савчук О.С.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6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10.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aseline="0" dirty="0" smtClean="0">
                          <a:latin typeface="Book Antiqua" panose="02040602050305030304" pitchFamily="18" charset="0"/>
                        </a:rPr>
                        <a:t>Прощальный вечер «Встреча перед расставанием»</a:t>
                      </a:r>
                    </a:p>
                    <a:p>
                      <a:pPr marL="171450" marR="0" indent="-17145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aseline="0" dirty="0" smtClean="0">
                          <a:latin typeface="Book Antiqua" panose="02040602050305030304" pitchFamily="18" charset="0"/>
                        </a:rPr>
                        <a:t>Интеллектуальная игра «100 к 1»</a:t>
                      </a:r>
                      <a:endParaRPr lang="ru-RU" sz="1200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16.08.2021</a:t>
                      </a:r>
                    </a:p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17.00-18.30</a:t>
                      </a:r>
                    </a:p>
                    <a:p>
                      <a:pPr algn="ctr"/>
                      <a:r>
                        <a:rPr lang="ru-RU" sz="1200" u="none" kern="1200" dirty="0" smtClean="0">
                          <a:effectLst/>
                          <a:latin typeface="Book Antiqua" panose="02040602050305030304" pitchFamily="18" charset="0"/>
                        </a:rPr>
                        <a:t>18.30-20.00</a:t>
                      </a:r>
                      <a:endParaRPr lang="ru-RU" sz="1200" u="none" kern="1200" dirty="0" smtClean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Антикафе  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Савчук О.С.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030277"/>
                  </a:ext>
                </a:extLst>
              </a:tr>
            </a:tbl>
          </a:graphicData>
        </a:graphic>
      </p:graphicFrame>
      <p:sp>
        <p:nvSpPr>
          <p:cNvPr id="9" name="Пятиугольник 3">
            <a:extLst>
              <a:ext uri="{FF2B5EF4-FFF2-40B4-BE49-F238E27FC236}">
                <a16:creationId xmlns:a16="http://schemas.microsoft.com/office/drawing/2014/main" id="{7369D424-84C3-4DE5-AAE2-3F1EC6F3C275}"/>
              </a:ext>
            </a:extLst>
          </p:cNvPr>
          <p:cNvSpPr/>
          <p:nvPr/>
        </p:nvSpPr>
        <p:spPr>
          <a:xfrm>
            <a:off x="0" y="78467"/>
            <a:ext cx="5400675" cy="554037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197196" y="162288"/>
            <a:ext cx="4450361" cy="386393"/>
          </a:xfrm>
        </p:spPr>
        <p:txBody>
          <a:bodyPr anchor="ctr">
            <a:noAutofit/>
          </a:bodyPr>
          <a:lstStyle/>
          <a:p>
            <a:pPr algn="l" defTabSz="914406" fontAlgn="base">
              <a:lnSpc>
                <a:spcPct val="85000"/>
              </a:lnSpc>
              <a:spcAft>
                <a:spcPct val="0"/>
              </a:spcAft>
              <a:defRPr/>
            </a:pPr>
            <a:r>
              <a:rPr lang="ru-RU" sz="1800" dirty="0">
                <a:solidFill>
                  <a:srgbClr val="FFFFFF"/>
                </a:solidFill>
                <a:latin typeface="Book Antiqua" panose="02040602050305030304" pitchFamily="18" charset="0"/>
                <a:ea typeface="+mn-ea"/>
                <a:cs typeface="+mn-cs"/>
              </a:rPr>
              <a:t>Календарный план-график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708651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801609"/>
              </p:ext>
            </p:extLst>
          </p:nvPr>
        </p:nvGraphicFramePr>
        <p:xfrm>
          <a:off x="25284" y="717883"/>
          <a:ext cx="8944870" cy="59091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45308">
                  <a:extLst>
                    <a:ext uri="{9D8B030D-6E8A-4147-A177-3AD203B41FA5}">
                      <a16:colId xmlns:a16="http://schemas.microsoft.com/office/drawing/2014/main" val="715649980"/>
                    </a:ext>
                  </a:extLst>
                </a:gridCol>
                <a:gridCol w="2908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3573">
                  <a:extLst>
                    <a:ext uri="{9D8B030D-6E8A-4147-A177-3AD203B41FA5}">
                      <a16:colId xmlns:a16="http://schemas.microsoft.com/office/drawing/2014/main" val="3798094887"/>
                    </a:ext>
                  </a:extLst>
                </a:gridCol>
                <a:gridCol w="2287876">
                  <a:extLst>
                    <a:ext uri="{9D8B030D-6E8A-4147-A177-3AD203B41FA5}">
                      <a16:colId xmlns:a16="http://schemas.microsoft.com/office/drawing/2014/main" val="3164720953"/>
                    </a:ext>
                  </a:extLst>
                </a:gridCol>
              </a:tblGrid>
              <a:tr h="352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№ п/п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 этап</a:t>
                      </a:r>
                    </a:p>
                  </a:txBody>
                  <a:tcPr marL="53750" marR="5375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 этап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3 этап </a:t>
                      </a:r>
                    </a:p>
                  </a:txBody>
                  <a:tcPr marL="53750" marR="5375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457461"/>
                  </a:ext>
                </a:extLst>
              </a:tr>
              <a:tr h="516556">
                <a:tc>
                  <a:txBody>
                    <a:bodyPr/>
                    <a:lstStyle/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Наименование этапа 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Подготовительный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Основной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Заключительный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7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 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Сроки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Февраль-май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Июнь-август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Сентябрь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0" marR="5375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549529"/>
                  </a:ext>
                </a:extLst>
              </a:tr>
              <a:tr h="2313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Содержание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0" marR="5375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 участие в совещаниях, посвящённых подготовке к проведению летней оздоровительной кампании 2021 г.;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 знакомство с правовыми документами нормативной базы, обеспечивающей качественный отдых детей в текущем году;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 р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азработка проекта организации летнего отдыха детей и подростков;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 подготовка методического материала для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реализации проекта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be-BY" sz="1200" b="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(сценарии, методические разработки, рекомендации и т.д.);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отбор кадров для работы в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проекте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;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 подготовка информационных буклетов, 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разработка рекламного видеоролика и их распространение; 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 выступление в МАОУ «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Нижнетавдинская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СОШ» на классных часах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с целью ознакомления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подростков с данным проектом;</a:t>
                      </a:r>
                    </a:p>
                    <a:p>
                      <a:pPr lvl="0" algn="l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 выбор форм взаимодействия ЦБС с другими структурными подразделениями АУ «Культура»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и социальными партнерами проекта.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53750" marR="5375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-реализация основной идеи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проекта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набор участников проекта и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вовлечение в его работу;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 подведение итогов проекта, награждение активных участников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(в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ручение грамот,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благодарственных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писем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).</a:t>
                      </a:r>
                    </a:p>
                  </a:txBody>
                  <a:tcPr marL="53750" marR="5375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п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одведение итогов работы,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анализ реализации проекта;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-подготовка и предоставление отчетов;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 публикация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информации о результатах летнего проекта в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районной газете «Светлый путь», радио «Тавда-Вести» и на сайте АУ «Культура»;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 оформление фотоотчета о мероприятиях проекта;</a:t>
                      </a:r>
                    </a:p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планирование перспективы работы с учётом полученных результатов на следующий летний период. 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3750" marR="5375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135056"/>
                  </a:ext>
                </a:extLst>
              </a:tr>
            </a:tbl>
          </a:graphicData>
        </a:graphic>
      </p:graphicFrame>
      <p:sp>
        <p:nvSpPr>
          <p:cNvPr id="8" name="Пятиугольник 3">
            <a:extLst>
              <a:ext uri="{FF2B5EF4-FFF2-40B4-BE49-F238E27FC236}">
                <a16:creationId xmlns:a16="http://schemas.microsoft.com/office/drawing/2014/main" id="{7369D424-84C3-4DE5-AAE2-3F1EC6F3C275}"/>
              </a:ext>
            </a:extLst>
          </p:cNvPr>
          <p:cNvSpPr/>
          <p:nvPr/>
        </p:nvSpPr>
        <p:spPr>
          <a:xfrm>
            <a:off x="18658" y="49281"/>
            <a:ext cx="5400675" cy="554037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32" y="49281"/>
            <a:ext cx="4752723" cy="505294"/>
          </a:xfrm>
        </p:spPr>
        <p:txBody>
          <a:bodyPr>
            <a:noAutofit/>
          </a:bodyPr>
          <a:lstStyle/>
          <a:p>
            <a:pPr algn="l" defTabSz="914406" fontAlgn="base">
              <a:lnSpc>
                <a:spcPct val="85000"/>
              </a:lnSpc>
              <a:spcAft>
                <a:spcPct val="0"/>
              </a:spcAft>
              <a:defRPr/>
            </a:pPr>
            <a:r>
              <a:rPr lang="ru-RU" sz="1800" dirty="0" smtClean="0">
                <a:solidFill>
                  <a:srgbClr val="FFFFFF"/>
                </a:solidFill>
                <a:latin typeface="Book Antiqua" panose="02040602050305030304" pitchFamily="18" charset="0"/>
                <a:ea typeface="+mn-ea"/>
                <a:cs typeface="+mn-cs"/>
              </a:rPr>
              <a:t>Механизм реализации проекта</a:t>
            </a:r>
            <a:endParaRPr lang="ru-RU" sz="1800" dirty="0">
              <a:solidFill>
                <a:srgbClr val="FFFFFF"/>
              </a:solidFill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976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081276"/>
              </p:ext>
            </p:extLst>
          </p:nvPr>
        </p:nvGraphicFramePr>
        <p:xfrm>
          <a:off x="128620" y="731739"/>
          <a:ext cx="8774747" cy="57891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5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2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833">
                  <a:extLst>
                    <a:ext uri="{9D8B030D-6E8A-4147-A177-3AD203B41FA5}">
                      <a16:colId xmlns:a16="http://schemas.microsoft.com/office/drawing/2014/main" val="3143527332"/>
                    </a:ext>
                  </a:extLst>
                </a:gridCol>
                <a:gridCol w="11160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767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4311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№</a:t>
                      </a:r>
                    </a:p>
                    <a:p>
                      <a:r>
                        <a:rPr lang="ru-RU" sz="12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п/п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Наименование мероприятия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Наименование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Количество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Цена 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Общая сумма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494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Вечер встречи «Летний старт»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Бумага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Фломастеры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Ножницы</a:t>
                      </a:r>
                    </a:p>
                    <a:p>
                      <a:pPr algn="l"/>
                      <a:r>
                        <a:rPr lang="ru-RU" sz="1200" b="0" i="0" dirty="0" smtClean="0">
                          <a:solidFill>
                            <a:srgbClr val="212121"/>
                          </a:solidFill>
                          <a:effectLst/>
                          <a:latin typeface="Book Antiqua" panose="02040602050305030304" pitchFamily="18" charset="0"/>
                        </a:rPr>
                        <a:t>Карандаши акварельные набор 18 цветов, ЗХК "Сонет"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5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290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192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59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269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870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384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295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1345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494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2.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Мастер- класс «Могу научить!» (картина из ниток и гвоздей)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i="0" dirty="0" smtClean="0">
                          <a:solidFill>
                            <a:srgbClr val="212121"/>
                          </a:solidFill>
                          <a:effectLst/>
                          <a:latin typeface="Book Antiqua" panose="02040602050305030304" pitchFamily="18" charset="0"/>
                        </a:rPr>
                        <a:t>Основа для творчества и декорирования «Рамка»</a:t>
                      </a:r>
                      <a:endParaRPr lang="ru-RU" sz="1200" b="0" i="0" dirty="0">
                        <a:solidFill>
                          <a:srgbClr val="21212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20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80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1600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494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3.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Мастер- класс «Могу научить!» (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Скетчинг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для начинающих)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i="0" dirty="0" smtClean="0">
                          <a:solidFill>
                            <a:srgbClr val="212121"/>
                          </a:solidFill>
                          <a:effectLst/>
                          <a:latin typeface="Book Antiqua" panose="02040602050305030304" pitchFamily="18" charset="0"/>
                        </a:rPr>
                        <a:t>Акварель художественная «Сонет», набор в кюветах, 24 цвета, 2.5 мл</a:t>
                      </a:r>
                      <a:endParaRPr lang="ru-RU" sz="1200" b="0" i="0" dirty="0">
                        <a:solidFill>
                          <a:srgbClr val="21212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5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652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3260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494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4.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Мастер- класс «Могу научить!» (украшения из эпоксидной смолы)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i="0" dirty="0" smtClean="0">
                          <a:solidFill>
                            <a:srgbClr val="212121"/>
                          </a:solidFill>
                          <a:effectLst/>
                          <a:latin typeface="Book Antiqua" panose="02040602050305030304" pitchFamily="18" charset="0"/>
                        </a:rPr>
                        <a:t>Эпоксидная смола </a:t>
                      </a:r>
                      <a:r>
                        <a:rPr lang="ru-RU" sz="1200" b="0" i="0" dirty="0" err="1" smtClean="0">
                          <a:solidFill>
                            <a:srgbClr val="212121"/>
                          </a:solidFill>
                          <a:effectLst/>
                          <a:latin typeface="Book Antiqua" panose="02040602050305030304" pitchFamily="18" charset="0"/>
                        </a:rPr>
                        <a:t>Crystal</a:t>
                      </a:r>
                      <a:r>
                        <a:rPr lang="ru-RU" sz="1200" b="0" i="0" dirty="0" smtClean="0">
                          <a:solidFill>
                            <a:srgbClr val="212121"/>
                          </a:solidFill>
                          <a:effectLst/>
                          <a:latin typeface="Book Antiqua" panose="02040602050305030304" pitchFamily="18" charset="0"/>
                        </a:rPr>
                        <a:t> 7, 300 г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1491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4473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494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5.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Мастер- класс «Могу научить!» (косметика ручной работы)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i="0" dirty="0" smtClean="0">
                          <a:solidFill>
                            <a:srgbClr val="212121"/>
                          </a:solidFill>
                          <a:effectLst/>
                          <a:latin typeface="Book Antiqua" panose="02040602050305030304" pitchFamily="18" charset="0"/>
                        </a:rPr>
                        <a:t>Мыльная основа прозрачная, 1 кг.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5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316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1580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49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6.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baseline="0" dirty="0" smtClean="0">
                          <a:latin typeface="Book Antiqua" panose="02040602050305030304" pitchFamily="18" charset="0"/>
                        </a:rPr>
                        <a:t>Фотозона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Фотобумага </a:t>
                      </a:r>
                    </a:p>
                    <a:p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Бумага самоклеящаяся 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300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350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900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700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434610"/>
                  </a:ext>
                </a:extLst>
              </a:tr>
              <a:tr h="51449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7.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ook Antiqua" panose="02040602050305030304" pitchFamily="18" charset="0"/>
                        </a:rPr>
                        <a:t>Прощальный вечер «Встреча перед расставанием»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Грамота </a:t>
                      </a:r>
                    </a:p>
                    <a:p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Блокнот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20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20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190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36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380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Book Antiqua" panose="02040602050305030304" pitchFamily="18" charset="0"/>
                        </a:rPr>
                        <a:t>720</a:t>
                      </a:r>
                      <a:endParaRPr lang="ru-RU" sz="1200" dirty="0"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063558"/>
                  </a:ext>
                </a:extLst>
              </a:tr>
              <a:tr h="514494">
                <a:tc gridSpan="5"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ИТОГО: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16 507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9" name="Пятиугольник 3">
            <a:extLst>
              <a:ext uri="{FF2B5EF4-FFF2-40B4-BE49-F238E27FC236}">
                <a16:creationId xmlns:a16="http://schemas.microsoft.com/office/drawing/2014/main" id="{7369D424-84C3-4DE5-AAE2-3F1EC6F3C275}"/>
              </a:ext>
            </a:extLst>
          </p:cNvPr>
          <p:cNvSpPr/>
          <p:nvPr/>
        </p:nvSpPr>
        <p:spPr>
          <a:xfrm>
            <a:off x="0" y="73613"/>
            <a:ext cx="5400675" cy="554037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274857" y="177702"/>
            <a:ext cx="3057202" cy="392305"/>
          </a:xfrm>
        </p:spPr>
        <p:txBody>
          <a:bodyPr anchor="ctr">
            <a:noAutofit/>
          </a:bodyPr>
          <a:lstStyle/>
          <a:p>
            <a:pPr algn="l">
              <a:lnSpc>
                <a:spcPct val="85000"/>
              </a:lnSpc>
            </a:pPr>
            <a:r>
              <a:rPr lang="ru-RU" sz="1800" dirty="0">
                <a:solidFill>
                  <a:srgbClr val="FFFFFF"/>
                </a:solidFill>
                <a:latin typeface="Book Antiqua" panose="02040602050305030304" pitchFamily="18" charset="0"/>
                <a:ea typeface="+mn-ea"/>
                <a:cs typeface="+mn-cs"/>
              </a:rPr>
              <a:t>Бюджет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507692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Брендбук ФУ">
      <a:dk1>
        <a:sysClr val="windowText" lastClr="000000"/>
      </a:dk1>
      <a:lt1>
        <a:sysClr val="window" lastClr="FFFFFF"/>
      </a:lt1>
      <a:dk2>
        <a:srgbClr val="256569"/>
      </a:dk2>
      <a:lt2>
        <a:srgbClr val="797787"/>
      </a:lt2>
      <a:accent1>
        <a:srgbClr val="007D8C"/>
      </a:accent1>
      <a:accent2>
        <a:srgbClr val="0098AF"/>
      </a:accent2>
      <a:accent3>
        <a:srgbClr val="355DA8"/>
      </a:accent3>
      <a:accent4>
        <a:srgbClr val="D70F16"/>
      </a:accent4>
      <a:accent5>
        <a:srgbClr val="02C287"/>
      </a:accent5>
      <a:accent6>
        <a:srgbClr val="002060"/>
      </a:accent6>
      <a:hlink>
        <a:srgbClr val="256569"/>
      </a:hlink>
      <a:folHlink>
        <a:srgbClr val="25656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Брендбук ФУ">
      <a:dk1>
        <a:sysClr val="windowText" lastClr="000000"/>
      </a:dk1>
      <a:lt1>
        <a:sysClr val="window" lastClr="FFFFFF"/>
      </a:lt1>
      <a:dk2>
        <a:srgbClr val="256569"/>
      </a:dk2>
      <a:lt2>
        <a:srgbClr val="797787"/>
      </a:lt2>
      <a:accent1>
        <a:srgbClr val="007D8C"/>
      </a:accent1>
      <a:accent2>
        <a:srgbClr val="0098AF"/>
      </a:accent2>
      <a:accent3>
        <a:srgbClr val="355DA8"/>
      </a:accent3>
      <a:accent4>
        <a:srgbClr val="D70F16"/>
      </a:accent4>
      <a:accent5>
        <a:srgbClr val="02C287"/>
      </a:accent5>
      <a:accent6>
        <a:srgbClr val="002060"/>
      </a:accent6>
      <a:hlink>
        <a:srgbClr val="256569"/>
      </a:hlink>
      <a:folHlink>
        <a:srgbClr val="25656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Другая 1">
      <a:dk1>
        <a:sysClr val="windowText" lastClr="000000"/>
      </a:dk1>
      <a:lt1>
        <a:sysClr val="window" lastClr="FFFFFF"/>
      </a:lt1>
      <a:dk2>
        <a:srgbClr val="256569"/>
      </a:dk2>
      <a:lt2>
        <a:srgbClr val="797787"/>
      </a:lt2>
      <a:accent1>
        <a:srgbClr val="007D8C"/>
      </a:accent1>
      <a:accent2>
        <a:srgbClr val="0098AF"/>
      </a:accent2>
      <a:accent3>
        <a:srgbClr val="355DA8"/>
      </a:accent3>
      <a:accent4>
        <a:srgbClr val="D70F16"/>
      </a:accent4>
      <a:accent5>
        <a:srgbClr val="02C287"/>
      </a:accent5>
      <a:accent6>
        <a:srgbClr val="002060"/>
      </a:accent6>
      <a:hlink>
        <a:srgbClr val="256569"/>
      </a:hlink>
      <a:folHlink>
        <a:srgbClr val="25656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F78A8B-7EE1-459B-81DE-8E382C3F86C9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14495</TotalTime>
  <Words>1615</Words>
  <Application>Microsoft Office PowerPoint</Application>
  <PresentationFormat>Экран (4:3)</PresentationFormat>
  <Paragraphs>311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Calibri</vt:lpstr>
      <vt:lpstr>Times New Roman</vt:lpstr>
      <vt:lpstr>Wingdings</vt:lpstr>
      <vt:lpstr>Тема Office</vt:lpstr>
      <vt:lpstr>3_Тема Office</vt:lpstr>
      <vt:lpstr>1_Тема Office</vt:lpstr>
      <vt:lpstr>Презентация PowerPoint</vt:lpstr>
      <vt:lpstr>Презентация PowerPoint</vt:lpstr>
      <vt:lpstr>Целеполагание проекта  </vt:lpstr>
      <vt:lpstr>Партнерские отношения </vt:lpstr>
      <vt:lpstr>Программа проекта </vt:lpstr>
      <vt:lpstr>Календарный план-график проекта</vt:lpstr>
      <vt:lpstr>Календарный план-график проекта</vt:lpstr>
      <vt:lpstr>Механизм реализации проекта</vt:lpstr>
      <vt:lpstr>Бюджет проекта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Гаркуша Н.С.</dc:creator>
  <cp:lastModifiedBy>Наталья Ю. Качановская</cp:lastModifiedBy>
  <cp:revision>393</cp:revision>
  <cp:lastPrinted>2019-02-04T06:48:26Z</cp:lastPrinted>
  <dcterms:created xsi:type="dcterms:W3CDTF">2016-09-22T16:49:19Z</dcterms:created>
  <dcterms:modified xsi:type="dcterms:W3CDTF">2023-02-08T07:40:26Z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