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5"/>
  </p:handoutMasterIdLst>
  <p:sldIdLst>
    <p:sldId id="290" r:id="rId2"/>
    <p:sldId id="289" r:id="rId3"/>
    <p:sldId id="291" r:id="rId4"/>
    <p:sldId id="292" r:id="rId5"/>
    <p:sldId id="286" r:id="rId6"/>
    <p:sldId id="287" r:id="rId7"/>
    <p:sldId id="288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10" r:id="rId19"/>
    <p:sldId id="313" r:id="rId20"/>
    <p:sldId id="303" r:id="rId21"/>
    <p:sldId id="304" r:id="rId22"/>
    <p:sldId id="305" r:id="rId23"/>
    <p:sldId id="306" r:id="rId24"/>
    <p:sldId id="307" r:id="rId25"/>
    <p:sldId id="320" r:id="rId26"/>
    <p:sldId id="311" r:id="rId27"/>
    <p:sldId id="312" r:id="rId28"/>
    <p:sldId id="314" r:id="rId29"/>
    <p:sldId id="315" r:id="rId30"/>
    <p:sldId id="316" r:id="rId31"/>
    <p:sldId id="317" r:id="rId32"/>
    <p:sldId id="318" r:id="rId33"/>
    <p:sldId id="309" r:id="rId34"/>
    <p:sldId id="321" r:id="rId35"/>
    <p:sldId id="322" r:id="rId36"/>
    <p:sldId id="331" r:id="rId37"/>
    <p:sldId id="332" r:id="rId38"/>
    <p:sldId id="333" r:id="rId39"/>
    <p:sldId id="326" r:id="rId40"/>
    <p:sldId id="327" r:id="rId41"/>
    <p:sldId id="328" r:id="rId42"/>
    <p:sldId id="330" r:id="rId43"/>
    <p:sldId id="334" r:id="rId4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6953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1464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61A82-9AAE-4C96-9DF0-9202238B8FD4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33635-CC2C-48B5-84F7-4671B7493F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3943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1.wdp"/><Relationship Id="rId7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1.wdp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microsoft.com/office/2007/relationships/hdphoto" Target="../media/hdphoto1.wdp"/><Relationship Id="rId7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29695" y="620688"/>
            <a:ext cx="657225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социального обслуживания Оренбургской области </a:t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«Социально-реабилитационный центр для несовершеннолетних «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г.Кувандыке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55576" y="2780928"/>
            <a:ext cx="7848872" cy="244827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b="1" spc="50" dirty="0" smtClean="0">
                <a:ln w="11430"/>
                <a:solidFill>
                  <a:srgbClr val="002060"/>
                </a:solidFill>
              </a:rPr>
              <a:t>Практика</a:t>
            </a:r>
            <a:endParaRPr lang="ru-RU" sz="14400" b="1" spc="50" dirty="0" smtClean="0">
              <a:ln w="11430"/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14400" b="1" spc="50" dirty="0" smtClean="0">
              <a:ln w="11430"/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400" b="1" spc="50" dirty="0" smtClean="0">
                <a:ln w="11430"/>
                <a:solidFill>
                  <a:srgbClr val="002060"/>
                </a:solidFill>
              </a:rPr>
              <a:t>«</a:t>
            </a:r>
            <a:r>
              <a:rPr lang="ru-RU" sz="14400" b="1" spc="50" dirty="0" smtClean="0">
                <a:ln w="11430"/>
                <a:solidFill>
                  <a:srgbClr val="002060"/>
                </a:solidFill>
              </a:rPr>
              <a:t>Ступени к самому себе»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RMANN\Desktop\граждан патр\IMG_86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75496"/>
            <a:ext cx="3714776" cy="3257560"/>
          </a:xfrm>
          <a:prstGeom prst="rect">
            <a:avLst/>
          </a:prstGeom>
          <a:noFill/>
        </p:spPr>
      </p:pic>
      <p:pic>
        <p:nvPicPr>
          <p:cNvPr id="3075" name="Picture 3" descr="C:\Users\ARMANN\Desktop\граждан патр\IMG_9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5604" y="642918"/>
            <a:ext cx="4206876" cy="2857520"/>
          </a:xfrm>
          <a:prstGeom prst="rect">
            <a:avLst/>
          </a:prstGeom>
          <a:noFill/>
        </p:spPr>
      </p:pic>
      <p:pic>
        <p:nvPicPr>
          <p:cNvPr id="3076" name="Picture 4" descr="C:\Users\ARMANN\Desktop\граждан патр\IMG-20210611-WA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669534"/>
            <a:ext cx="5072098" cy="3071834"/>
          </a:xfrm>
          <a:prstGeom prst="round2Diag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3610744" cy="292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C:\Users\ARMANN\Desktop\граждан патр\IMG_92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4033366" cy="2996977"/>
          </a:xfrm>
          <a:prstGeom prst="rect">
            <a:avLst/>
          </a:prstGeom>
          <a:noFill/>
        </p:spPr>
      </p:pic>
      <p:pic>
        <p:nvPicPr>
          <p:cNvPr id="4099" name="Picture 3" descr="C:\Users\ARMANN\Desktop\граждан патр\IMG_9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1886" y="836712"/>
            <a:ext cx="3992562" cy="3071834"/>
          </a:xfrm>
          <a:prstGeom prst="rect">
            <a:avLst/>
          </a:prstGeom>
          <a:noFill/>
        </p:spPr>
      </p:pic>
      <p:pic>
        <p:nvPicPr>
          <p:cNvPr id="4100" name="Picture 4" descr="C:\Users\ARMANN\Desktop\граждан патр\IMG_89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9032" y="3692128"/>
            <a:ext cx="4824536" cy="2911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RMANN\Desktop\граждан патр\IMG_93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06872"/>
            <a:ext cx="4033366" cy="3214711"/>
          </a:xfrm>
          <a:prstGeom prst="rect">
            <a:avLst/>
          </a:prstGeom>
          <a:noFill/>
        </p:spPr>
      </p:pic>
      <p:pic>
        <p:nvPicPr>
          <p:cNvPr id="5123" name="Picture 3" descr="C:\Users\ARMANN\Desktop\граждан патр\IMG_7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06872"/>
            <a:ext cx="4071966" cy="4354524"/>
          </a:xfrm>
          <a:prstGeom prst="rect">
            <a:avLst/>
          </a:prstGeom>
          <a:noFill/>
        </p:spPr>
      </p:pic>
      <p:pic>
        <p:nvPicPr>
          <p:cNvPr id="1026" name="Picture 2" descr="E:\суббота домой\фото для презентации\IMG_93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3490489"/>
            <a:ext cx="4464496" cy="3001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020" y="332656"/>
            <a:ext cx="7467600" cy="7969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«Путь к  здоровью»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ARMANN\Desktop\спорт\IMG_78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29" y="1638031"/>
            <a:ext cx="3382805" cy="2868156"/>
          </a:xfrm>
          <a:prstGeom prst="rect">
            <a:avLst/>
          </a:prstGeom>
          <a:noFill/>
        </p:spPr>
      </p:pic>
      <p:pic>
        <p:nvPicPr>
          <p:cNvPr id="6147" name="Picture 3" descr="C:\Users\ARMANN\Desktop\спорт\IMG_8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643050"/>
            <a:ext cx="4421190" cy="3000396"/>
          </a:xfrm>
          <a:prstGeom prst="rect">
            <a:avLst/>
          </a:prstGeom>
          <a:noFill/>
        </p:spPr>
      </p:pic>
      <p:pic>
        <p:nvPicPr>
          <p:cNvPr id="6148" name="Picture 4" descr="C:\Users\ARMANN\Desktop\спорт\IMG_9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1405" y="4000504"/>
            <a:ext cx="4064000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2143140" cy="2032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C:\Users\ARMANN\Desktop\спорт\IMG-20210127-WA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6712"/>
            <a:ext cx="3960440" cy="3929090"/>
          </a:xfrm>
          <a:prstGeom prst="rect">
            <a:avLst/>
          </a:prstGeom>
          <a:noFill/>
        </p:spPr>
      </p:pic>
      <p:pic>
        <p:nvPicPr>
          <p:cNvPr id="7171" name="Picture 3" descr="C:\Users\ARMANN\Desktop\спорт\IMG-20210127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5" y="1726304"/>
            <a:ext cx="4355623" cy="3976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56992"/>
            <a:ext cx="3240360" cy="239964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8194" name="Picture 2" descr="C:\Users\ARMANN\Desktop\спорт\IMG-20210619-WA0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02925"/>
            <a:ext cx="4208955" cy="2766120"/>
          </a:xfrm>
          <a:prstGeom prst="rect">
            <a:avLst/>
          </a:prstGeom>
          <a:noFill/>
        </p:spPr>
      </p:pic>
      <p:pic>
        <p:nvPicPr>
          <p:cNvPr id="8195" name="Picture 3" descr="C:\Users\ARMANN\Desktop\ФОТО для презентация(2)\IMG_20210806_115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8820" y="1772152"/>
            <a:ext cx="3919643" cy="3717911"/>
          </a:xfrm>
          <a:prstGeom prst="rect">
            <a:avLst/>
          </a:prstGeom>
          <a:noFill/>
        </p:spPr>
      </p:pic>
      <p:pic>
        <p:nvPicPr>
          <p:cNvPr id="1026" name="Picture 2" descr="G:\суббота домой\вышибалы\IMG_1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7" y="3651083"/>
            <a:ext cx="4208956" cy="2946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020" y="332656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«Моя безопасность»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RMANN\Desktop\безопасность\IMG_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48" y="1285860"/>
            <a:ext cx="4331388" cy="2863220"/>
          </a:xfrm>
          <a:prstGeom prst="rect">
            <a:avLst/>
          </a:prstGeom>
          <a:noFill/>
        </p:spPr>
      </p:pic>
      <p:pic>
        <p:nvPicPr>
          <p:cNvPr id="9219" name="Picture 3" descr="C:\Users\ARMANN\Desktop\безопасность\IMG_8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285860"/>
            <a:ext cx="3992562" cy="3214710"/>
          </a:xfrm>
          <a:prstGeom prst="rect">
            <a:avLst/>
          </a:prstGeom>
          <a:noFill/>
        </p:spPr>
      </p:pic>
      <p:pic>
        <p:nvPicPr>
          <p:cNvPr id="9220" name="Picture 4" descr="C:\Users\ARMANN\Desktop\безопасность\IMG_8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718106"/>
            <a:ext cx="4176464" cy="2885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RMANN\Desktop\безопасность\IMG-20201216-WA00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770" y="951788"/>
            <a:ext cx="3929090" cy="3643338"/>
          </a:xfrm>
          <a:prstGeom prst="rect">
            <a:avLst/>
          </a:prstGeom>
          <a:noFill/>
        </p:spPr>
      </p:pic>
      <p:pic>
        <p:nvPicPr>
          <p:cNvPr id="10243" name="Picture 3" descr="C:\Users\ARMANN\Desktop\безопасность\IMG_9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5820" y="3120008"/>
            <a:ext cx="4135438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суббота домой\ФОТО для презентация(2)\IMG_1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4608512" cy="3312368"/>
          </a:xfrm>
          <a:prstGeom prst="rect">
            <a:avLst/>
          </a:prstGeom>
          <a:noFill/>
        </p:spPr>
      </p:pic>
      <p:pic>
        <p:nvPicPr>
          <p:cNvPr id="5123" name="Picture 3" descr="E:\суббота домой\ФОТО для презентация(2)\IMG_1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80928"/>
            <a:ext cx="4239568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Наглядная агитация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суббота домой\IMG_18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4176464" cy="3816424"/>
          </a:xfrm>
          <a:prstGeom prst="rect">
            <a:avLst/>
          </a:prstGeom>
          <a:noFill/>
        </p:spPr>
      </p:pic>
      <p:pic>
        <p:nvPicPr>
          <p:cNvPr id="8195" name="Picture 3" descr="E:\суббота домой\IMG_18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97331"/>
            <a:ext cx="4320480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C:\Users\ARMBL\Pictures\мать-ержащ-руки-етей-32222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0387">
            <a:off x="619078" y="1774510"/>
            <a:ext cx="4556447" cy="3455333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292080" y="764704"/>
            <a:ext cx="4067945" cy="4956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 smtClean="0"/>
              <a:t>Вот он сидит перед нами, взгляните: </a:t>
            </a:r>
          </a:p>
          <a:p>
            <a:pPr marL="0" indent="0" algn="just">
              <a:buNone/>
            </a:pPr>
            <a:r>
              <a:rPr lang="ru-RU" sz="1400" dirty="0" smtClean="0"/>
              <a:t>Сжался пружинкой, отчаялся он.</a:t>
            </a:r>
          </a:p>
          <a:p>
            <a:pPr marL="0" indent="0" algn="just">
              <a:buNone/>
            </a:pPr>
            <a:r>
              <a:rPr lang="ru-RU" sz="1400" dirty="0" smtClean="0"/>
              <a:t>С миром оборваны тонкие нити.</a:t>
            </a:r>
          </a:p>
          <a:p>
            <a:pPr marL="0" indent="0" algn="just">
              <a:buNone/>
            </a:pPr>
            <a:r>
              <a:rPr lang="ru-RU" sz="1400" dirty="0" smtClean="0"/>
              <a:t>Словно стена без дверей и окон.</a:t>
            </a:r>
          </a:p>
          <a:p>
            <a:pPr marL="0" indent="0" algn="just">
              <a:buNone/>
            </a:pPr>
            <a:r>
              <a:rPr lang="ru-RU" sz="1400" dirty="0" smtClean="0"/>
              <a:t>Вот они, главные истины эти:</a:t>
            </a:r>
          </a:p>
          <a:p>
            <a:pPr marL="0" indent="0" algn="just">
              <a:buNone/>
            </a:pPr>
            <a:r>
              <a:rPr lang="ru-RU" sz="1400" dirty="0" smtClean="0"/>
              <a:t>Поздно заметили…</a:t>
            </a:r>
          </a:p>
          <a:p>
            <a:pPr marL="0" indent="0" algn="just">
              <a:buNone/>
            </a:pPr>
            <a:r>
              <a:rPr lang="ru-RU" sz="1400" dirty="0" smtClean="0"/>
              <a:t>Поздно учли…</a:t>
            </a:r>
          </a:p>
          <a:p>
            <a:pPr marL="0" indent="0" algn="just">
              <a:buNone/>
            </a:pPr>
            <a:r>
              <a:rPr lang="ru-RU" sz="1400" dirty="0" smtClean="0"/>
              <a:t>Нет!!!</a:t>
            </a:r>
          </a:p>
          <a:p>
            <a:pPr marL="0" indent="0" algn="just">
              <a:buNone/>
            </a:pPr>
            <a:r>
              <a:rPr lang="ru-RU" sz="1400" dirty="0" smtClean="0"/>
              <a:t>Не рождаются трудными дети!</a:t>
            </a:r>
          </a:p>
          <a:p>
            <a:pPr marL="0" indent="0" algn="just">
              <a:buNone/>
            </a:pPr>
            <a:r>
              <a:rPr lang="ru-RU" sz="1400" dirty="0" smtClean="0"/>
              <a:t>Просто им вовремя не помогли.</a:t>
            </a:r>
          </a:p>
          <a:p>
            <a:pPr marL="0" indent="0">
              <a:buNone/>
            </a:pPr>
            <a:r>
              <a:rPr lang="ru-RU" sz="1400" dirty="0" smtClean="0"/>
              <a:t>                                               С. Давидович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Встречи со специалистами органов системы профилактики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RMANN\Desktop\безопасность\IMG_09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1571613"/>
            <a:ext cx="3500462" cy="2643205"/>
          </a:xfrm>
          <a:prstGeom prst="rect">
            <a:avLst/>
          </a:prstGeom>
          <a:noFill/>
        </p:spPr>
      </p:pic>
      <p:pic>
        <p:nvPicPr>
          <p:cNvPr id="11267" name="Picture 3" descr="C:\Users\ARMANN\Desktop\безопасность\IMG_8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556792"/>
            <a:ext cx="4032448" cy="2520280"/>
          </a:xfrm>
          <a:prstGeom prst="rect">
            <a:avLst/>
          </a:prstGeom>
          <a:noFill/>
        </p:spPr>
      </p:pic>
      <p:pic>
        <p:nvPicPr>
          <p:cNvPr id="11268" name="Picture 4" descr="C:\Users\ARMANN\Desktop\безопасность\IMG_81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293096"/>
            <a:ext cx="3559944" cy="2357454"/>
          </a:xfrm>
          <a:prstGeom prst="rect">
            <a:avLst/>
          </a:prstGeom>
          <a:noFill/>
        </p:spPr>
      </p:pic>
      <p:pic>
        <p:nvPicPr>
          <p:cNvPr id="6" name="Picture 3" descr="F:\для ПРГ\встречи со специалистами\IMG_27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011658" cy="236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«Радуга творчества»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292" name="Picture 4" descr="C:\Users\ARMANN\Desktop\педтеатр\IMG_09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635" y="1071547"/>
            <a:ext cx="3819052" cy="2857520"/>
          </a:xfrm>
          <a:prstGeom prst="rect">
            <a:avLst/>
          </a:prstGeom>
          <a:noFill/>
        </p:spPr>
      </p:pic>
      <p:pic>
        <p:nvPicPr>
          <p:cNvPr id="12293" name="Picture 5" descr="C:\Users\ARMANN\Desktop\педтеатр\IMG_1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347" y="1071546"/>
            <a:ext cx="4100653" cy="2861510"/>
          </a:xfrm>
          <a:prstGeom prst="rect">
            <a:avLst/>
          </a:prstGeom>
          <a:noFill/>
        </p:spPr>
      </p:pic>
      <p:pic>
        <p:nvPicPr>
          <p:cNvPr id="12294" name="Picture 6" descr="C:\Users\ARMANN\Desktop\педтеатр\IMG_84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8239" y="4077072"/>
            <a:ext cx="450059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928662" y="620686"/>
            <a:ext cx="3214710" cy="9366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E:\суббота домой\фото для презентации\IMG_06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15256"/>
            <a:ext cx="4068960" cy="3096344"/>
          </a:xfrm>
          <a:prstGeom prst="rect">
            <a:avLst/>
          </a:prstGeom>
          <a:noFill/>
        </p:spPr>
      </p:pic>
      <p:pic>
        <p:nvPicPr>
          <p:cNvPr id="2051" name="Picture 3" descr="E:\суббота домой\ФОТО для презентация(2)\IMG_0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20688"/>
            <a:ext cx="3816424" cy="3600400"/>
          </a:xfrm>
          <a:prstGeom prst="rect">
            <a:avLst/>
          </a:prstGeom>
          <a:noFill/>
        </p:spPr>
      </p:pic>
      <p:pic>
        <p:nvPicPr>
          <p:cNvPr id="2052" name="Picture 4" descr="E:\суббота домой\ФОТО для презентация(2)\IMG_14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9887">
            <a:off x="2321753" y="3511412"/>
            <a:ext cx="4069360" cy="2980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92365"/>
            <a:ext cx="42484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E:\суббота домой\ФОТО для презентация(2)\20201229_162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84784"/>
            <a:ext cx="3600400" cy="3960440"/>
          </a:xfrm>
          <a:prstGeom prst="rect">
            <a:avLst/>
          </a:prstGeom>
          <a:noFill/>
        </p:spPr>
      </p:pic>
      <p:pic>
        <p:nvPicPr>
          <p:cNvPr id="3077" name="Picture 5" descr="E:\суббота домой\ФОТО для презентация(2)\IMG_04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376736"/>
            <a:ext cx="4248472" cy="3220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500042"/>
            <a:ext cx="207170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E:\суббота домой\ФОТО для презентация(2)\IMG_1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2" y="476672"/>
            <a:ext cx="3888432" cy="3312368"/>
          </a:xfrm>
          <a:prstGeom prst="rect">
            <a:avLst/>
          </a:prstGeom>
          <a:noFill/>
        </p:spPr>
      </p:pic>
      <p:pic>
        <p:nvPicPr>
          <p:cNvPr id="4099" name="Picture 3" descr="E:\суббота домой\ФОТО для презентация(2)\IMG_1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6672"/>
            <a:ext cx="3816424" cy="4104456"/>
          </a:xfrm>
          <a:prstGeom prst="rect">
            <a:avLst/>
          </a:prstGeom>
          <a:noFill/>
        </p:spPr>
      </p:pic>
      <p:pic>
        <p:nvPicPr>
          <p:cNvPr id="4100" name="Picture 4" descr="E:\суббота домой\ФОТО для презентация(2)\IMG-20210517-WA0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501008"/>
            <a:ext cx="439248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суббота домой\мастерские\IMG_8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149" y="522164"/>
            <a:ext cx="4058149" cy="2567279"/>
          </a:xfrm>
          <a:prstGeom prst="rect">
            <a:avLst/>
          </a:prstGeom>
          <a:noFill/>
        </p:spPr>
      </p:pic>
      <p:pic>
        <p:nvPicPr>
          <p:cNvPr id="7171" name="Picture 3" descr="E:\суббота домой\мастерские\IMG_1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465004"/>
            <a:ext cx="3881231" cy="2963849"/>
          </a:xfrm>
          <a:prstGeom prst="rect">
            <a:avLst/>
          </a:prstGeom>
          <a:noFill/>
        </p:spPr>
      </p:pic>
      <p:pic>
        <p:nvPicPr>
          <p:cNvPr id="7172" name="Picture 4" descr="E:\суббота домой\мастерские\IMG-20210214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63848"/>
            <a:ext cx="3810663" cy="2681578"/>
          </a:xfrm>
          <a:prstGeom prst="rect">
            <a:avLst/>
          </a:prstGeom>
          <a:noFill/>
        </p:spPr>
      </p:pic>
      <p:pic>
        <p:nvPicPr>
          <p:cNvPr id="7173" name="Picture 5" descr="E:\суббота домой\мастерские\IMG_90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3284984"/>
            <a:ext cx="3528392" cy="3316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суббота домой\ФОТО для презентация(2)\IMG_0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84741"/>
            <a:ext cx="3582765" cy="2568775"/>
          </a:xfrm>
          <a:prstGeom prst="rect">
            <a:avLst/>
          </a:prstGeom>
          <a:noFill/>
        </p:spPr>
      </p:pic>
      <p:pic>
        <p:nvPicPr>
          <p:cNvPr id="6148" name="Picture 4" descr="E:\суббота домой\ФОТО для презентация(2)\IMG_9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84741"/>
            <a:ext cx="3312368" cy="2724909"/>
          </a:xfrm>
          <a:prstGeom prst="rect">
            <a:avLst/>
          </a:prstGeom>
          <a:noFill/>
        </p:spPr>
      </p:pic>
      <p:pic>
        <p:nvPicPr>
          <p:cNvPr id="6149" name="Picture 5" descr="E:\суббота домой\ФОТО для презентация(2)\IMG-20210727-WA0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447056"/>
            <a:ext cx="3650365" cy="3041971"/>
          </a:xfrm>
          <a:prstGeom prst="rect">
            <a:avLst/>
          </a:prstGeom>
          <a:noFill/>
        </p:spPr>
      </p:pic>
      <p:pic>
        <p:nvPicPr>
          <p:cNvPr id="6150" name="Picture 6" descr="E:\суббота домой\мастерские\IMG_93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26158"/>
            <a:ext cx="3312368" cy="2951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67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Психологические тренинги, занятия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суббота домой\психологи\IMG-20201009-WA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1147331"/>
            <a:ext cx="3528392" cy="2664296"/>
          </a:xfrm>
          <a:prstGeom prst="rect">
            <a:avLst/>
          </a:prstGeom>
          <a:noFill/>
        </p:spPr>
      </p:pic>
      <p:pic>
        <p:nvPicPr>
          <p:cNvPr id="9219" name="Picture 3" descr="E:\суббота домой\психологи\IMG_1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1" y="1075323"/>
            <a:ext cx="3384376" cy="2423418"/>
          </a:xfrm>
          <a:prstGeom prst="rect">
            <a:avLst/>
          </a:prstGeom>
          <a:noFill/>
        </p:spPr>
      </p:pic>
      <p:pic>
        <p:nvPicPr>
          <p:cNvPr id="9220" name="Picture 4" descr="E:\суббота домой\психологи\IMG_77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9402">
            <a:off x="873024" y="3704748"/>
            <a:ext cx="4032448" cy="2567434"/>
          </a:xfrm>
          <a:prstGeom prst="rect">
            <a:avLst/>
          </a:prstGeom>
          <a:noFill/>
        </p:spPr>
      </p:pic>
      <p:pic>
        <p:nvPicPr>
          <p:cNvPr id="9221" name="Picture 5" descr="E:\суббота домой\психологи\IMG_8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1" y="3739619"/>
            <a:ext cx="367240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RMANN\Desktop\IMG_20210325_153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3" y="1412776"/>
            <a:ext cx="3750495" cy="2832006"/>
          </a:xfrm>
          <a:prstGeom prst="rect">
            <a:avLst/>
          </a:prstGeom>
          <a:noFill/>
        </p:spPr>
      </p:pic>
      <p:pic>
        <p:nvPicPr>
          <p:cNvPr id="1028" name="Picture 4" descr="C:\Users\ARMANN\Desktop\IMG_20210325_154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64704"/>
            <a:ext cx="3857652" cy="3857652"/>
          </a:xfrm>
          <a:prstGeom prst="rect">
            <a:avLst/>
          </a:prstGeom>
          <a:noFill/>
        </p:spPr>
      </p:pic>
      <p:pic>
        <p:nvPicPr>
          <p:cNvPr id="1029" name="Picture 5" descr="C:\Users\ARMANN\Desktop\IMG_20210325_160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4071942"/>
            <a:ext cx="4071966" cy="2571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264" y="188640"/>
            <a:ext cx="7467600" cy="70609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социальные партнеры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суббота домой\IMG_1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861048"/>
            <a:ext cx="3631952" cy="2639442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064484"/>
            <a:ext cx="3854722" cy="279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 descr="E:\суббота домой\ФОТО для презентация(2)\IMG_1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332799"/>
            <a:ext cx="4104456" cy="3168352"/>
          </a:xfrm>
          <a:prstGeom prst="rect">
            <a:avLst/>
          </a:prstGeom>
          <a:noFill/>
        </p:spPr>
      </p:pic>
      <p:pic>
        <p:nvPicPr>
          <p:cNvPr id="7" name="Picture 3" descr="F:\для ПРГ\наши соцпартнеры\IMG-20191028-WA00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031897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467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99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solidFill>
                  <a:srgbClr val="99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99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solidFill>
                  <a:srgbClr val="99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002060"/>
                </a:solidFill>
              </a:rPr>
              <a:t>Цель 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</a:rPr>
              <a:t>практики: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</a:rPr>
              <a:t/>
            </a:r>
            <a:br>
              <a:rPr lang="ru-RU" sz="4000" b="1" spc="50" dirty="0" smtClean="0">
                <a:ln w="11430"/>
                <a:solidFill>
                  <a:srgbClr val="002060"/>
                </a:solidFill>
              </a:rPr>
            </a:b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Социально-психологическая реабилитация несовершеннолетних из семей, находящихся в социально-опасном положении, «группы риска» и оказавшихся в трудной жизненной ситуации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898" y="202630"/>
            <a:ext cx="7467600" cy="7060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99" y="735051"/>
            <a:ext cx="2530317" cy="327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124744"/>
            <a:ext cx="23762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914106"/>
            <a:ext cx="2376264" cy="29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692696"/>
            <a:ext cx="23762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7444" y="4418162"/>
            <a:ext cx="3600400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401" y="646756"/>
            <a:ext cx="2178804" cy="28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6442" y="712465"/>
            <a:ext cx="2168384" cy="275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646756"/>
            <a:ext cx="2110624" cy="28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32178">
            <a:off x="941661" y="3891973"/>
            <a:ext cx="2024996" cy="273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6442" y="3701731"/>
            <a:ext cx="2061387" cy="284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1905">
            <a:off x="6293052" y="3794246"/>
            <a:ext cx="2102675" cy="286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2016224" cy="4503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64" y="440668"/>
            <a:ext cx="230425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6062" y="485292"/>
            <a:ext cx="228805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1" y="440668"/>
            <a:ext cx="223224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98096">
            <a:off x="611116" y="3235977"/>
            <a:ext cx="2482113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7966" y="3667141"/>
            <a:ext cx="230425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3284984"/>
            <a:ext cx="2520280" cy="325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1845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20888"/>
            <a:ext cx="5472608" cy="417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5256584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896544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5544616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492896"/>
            <a:ext cx="47525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344" y="548680"/>
            <a:ext cx="561662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348880"/>
            <a:ext cx="5112568" cy="430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54006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988840"/>
            <a:ext cx="471601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0405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72816"/>
            <a:ext cx="4896544" cy="453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1845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772816"/>
            <a:ext cx="489654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pc="50" dirty="0" smtClean="0">
                <a:ln w="11430"/>
                <a:solidFill>
                  <a:srgbClr val="002060"/>
                </a:solidFill>
              </a:rPr>
              <a:t>Задачи 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</a:rPr>
              <a:t>практики: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</a:rPr>
              <a:t/>
            </a:r>
            <a:br>
              <a:rPr lang="ru-RU" sz="3200" b="1" spc="50" dirty="0" smtClean="0">
                <a:ln w="11430"/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7704856" cy="4873752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Создать необходимые условия для развития жизненно важных и социально   значимых качеств личности, способствующих успешной адаптации  воспитанников центра в обществе;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и  развивать у несовершеннолетних гражданскую ответственность и социальную  активность;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Создать условия для усвоения воспитанниками культурных ценностей, воспитание уважения к истории и культуре своего народа и страны.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Повысить социально-правовую грамотность несовершеннолетних;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Пропаганда здорового образа жизни;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у несовершеннолетних знания и навыки безопасного поведения;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у несовершеннолетних творческие и трудовые умения и навыки; 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Организовать досуговую деятельность воспитанников;</a:t>
            </a:r>
          </a:p>
          <a:p>
            <a:pPr marL="0" lv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Укрепить внутрисемейные связи, гармонизировать детско-родительские отношения.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302433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400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72816"/>
            <a:ext cx="4910758" cy="45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070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872" y="476672"/>
            <a:ext cx="48965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44824"/>
            <a:ext cx="5126782" cy="46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968552" cy="457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72816"/>
            <a:ext cx="4824536" cy="465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381" y="548680"/>
            <a:ext cx="525658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1" y="2060848"/>
            <a:ext cx="460851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практики: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Рост позитивных изменений в поведении воспитанников, их взаимоотношениях с семьей и окружающими людьми;</a:t>
            </a:r>
          </a:p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Повышение социально-правовой грамотности несовершеннолетних;</a:t>
            </a:r>
          </a:p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Формирование у подростков нравственных качеств, представлений об общечеловеческих ценностях;</a:t>
            </a:r>
          </a:p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Обучение осознанному поведению в опасных и чрезвычайных ситуациях, приобретение навыков здорового и безопасного поведения;</a:t>
            </a:r>
          </a:p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Вовлечение воспитанников центра в досугово –развлекательную деятельность;</a:t>
            </a:r>
          </a:p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Обучение навыкам социально-поддерживающего и развивающего поведения в семье и во взаимоотношениях со сверстниками;  </a:t>
            </a:r>
          </a:p>
          <a:p>
            <a:pPr marL="0" lv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Снижение количества беспризорных и безнадзорных детей на территории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городского округа.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практики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1628800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 ступень – «Быть гражданином –  быть полезным обществу»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2 ступень - «Путь к  здоровью»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3 ступень - «Моя безопасность»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4 ступень - «Радуга творчества»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5 ступень - «Семейная азбука»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80928"/>
            <a:ext cx="3096344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</a:rPr>
              <a:t>ГБУСО «СРЦН «</a:t>
            </a:r>
            <a:r>
              <a:rPr lang="ru-RU" sz="1800" b="1" i="1" dirty="0" err="1" smtClean="0">
                <a:solidFill>
                  <a:schemeClr val="tx1"/>
                </a:solidFill>
              </a:rPr>
              <a:t>Аленушка</a:t>
            </a:r>
            <a:r>
              <a:rPr lang="ru-RU" sz="1800" b="1" i="1" dirty="0" smtClean="0">
                <a:solidFill>
                  <a:schemeClr val="tx1"/>
                </a:solidFill>
              </a:rPr>
              <a:t>» </a:t>
            </a:r>
            <a:br>
              <a:rPr lang="ru-RU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в г. Кувандыке</a:t>
            </a:r>
            <a:endParaRPr lang="ru-RU" sz="18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1" y="4221088"/>
            <a:ext cx="2016225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 algn="just"/>
            <a:endParaRPr lang="ru-RU" dirty="0" smtClean="0"/>
          </a:p>
          <a:p>
            <a:pPr lvl="0" algn="ctr">
              <a:buNone/>
            </a:pPr>
            <a:r>
              <a:rPr lang="ru-RU" sz="2000" dirty="0" smtClean="0"/>
              <a:t>ГБУСО «КЦСОН» в г.Кувандыке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610861" y="3789040"/>
            <a:ext cx="1561539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/>
            <a:endParaRPr lang="ru-RU" dirty="0" smtClean="0"/>
          </a:p>
          <a:p>
            <a:pPr lvl="0">
              <a:buNone/>
            </a:pPr>
            <a:r>
              <a:rPr lang="ru-RU" dirty="0" smtClean="0"/>
              <a:t> КДН и ЗП  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95536" y="1412776"/>
            <a:ext cx="216024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Отдел опеки и попечительства 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586016" y="1292152"/>
            <a:ext cx="172819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dirty="0" smtClean="0"/>
              <a:t>ГБУЗ «Городская больница» г.Кувандыка</a:t>
            </a:r>
          </a:p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275856" y="4725144"/>
            <a:ext cx="252028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dirty="0" smtClean="0"/>
          </a:p>
          <a:p>
            <a:pPr lvl="0" algn="ctr"/>
            <a:r>
              <a:rPr lang="ru-RU" dirty="0" smtClean="0"/>
              <a:t>МО МВД России «</a:t>
            </a:r>
            <a:r>
              <a:rPr lang="ru-RU" dirty="0" err="1" smtClean="0"/>
              <a:t>Кувандыкский</a:t>
            </a:r>
            <a:r>
              <a:rPr lang="ru-RU" dirty="0" smtClean="0"/>
              <a:t>»</a:t>
            </a:r>
          </a:p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11560" y="33265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реализации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Ступени к самому себе» выстроено межведомственное взаимодействие с органами профилактики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3376297">
            <a:off x="2267744" y="2492896"/>
            <a:ext cx="432048" cy="181184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690066">
            <a:off x="5873174" y="2467334"/>
            <a:ext cx="432048" cy="181184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8217176">
            <a:off x="2267898" y="3840102"/>
            <a:ext cx="432048" cy="181184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848115">
            <a:off x="5892964" y="3858377"/>
            <a:ext cx="432048" cy="181184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4185807" y="3986480"/>
            <a:ext cx="432048" cy="181184"/>
          </a:xfrm>
          <a:prstGeom prst="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3981"/>
            <a:ext cx="8312472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«Быть гражданином –   быть полезным обществу»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ARMANN\Desktop\граждан патр\20210218_1539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08" y="1340768"/>
            <a:ext cx="3272894" cy="2543180"/>
          </a:xfrm>
          <a:prstGeom prst="rect">
            <a:avLst/>
          </a:prstGeom>
          <a:noFill/>
        </p:spPr>
      </p:pic>
      <p:pic>
        <p:nvPicPr>
          <p:cNvPr id="1027" name="Picture 3" descr="C:\Users\ARMANN\Desktop\граждан патр\IMG_0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2754" y="1340768"/>
            <a:ext cx="3849686" cy="2714644"/>
          </a:xfrm>
          <a:prstGeom prst="rect">
            <a:avLst/>
          </a:prstGeom>
          <a:noFill/>
        </p:spPr>
      </p:pic>
      <p:pic>
        <p:nvPicPr>
          <p:cNvPr id="1028" name="Picture 4" descr="C:\Users\ARMANN\Desktop\граждан патр\IMG_0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1722">
            <a:off x="2178292" y="3765161"/>
            <a:ext cx="4674334" cy="278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1616966720_16-p-fon-dlya-prezentatsii-svetlii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78" y="9789"/>
            <a:ext cx="927339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652120" y="764704"/>
            <a:ext cx="227268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C:\Users\ARMANN\Desktop\граждан патр\IMG_78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08" y="1033098"/>
            <a:ext cx="3616444" cy="2739732"/>
          </a:xfrm>
          <a:prstGeom prst="rect">
            <a:avLst/>
          </a:prstGeom>
          <a:noFill/>
        </p:spPr>
      </p:pic>
      <p:pic>
        <p:nvPicPr>
          <p:cNvPr id="2051" name="Picture 3" descr="C:\Users\ARMANN\Desktop\граждан патр\IMG_8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2790">
            <a:off x="4572000" y="582179"/>
            <a:ext cx="4064000" cy="2928958"/>
          </a:xfrm>
          <a:prstGeom prst="rect">
            <a:avLst/>
          </a:prstGeom>
          <a:noFill/>
        </p:spPr>
      </p:pic>
      <p:pic>
        <p:nvPicPr>
          <p:cNvPr id="2052" name="Picture 4" descr="C:\Users\ARMANN\Desktop\граждан патр\IMG_84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587" y="4024894"/>
            <a:ext cx="3706810" cy="2500450"/>
          </a:xfrm>
          <a:prstGeom prst="rect">
            <a:avLst/>
          </a:prstGeom>
          <a:noFill/>
        </p:spPr>
      </p:pic>
      <p:pic>
        <p:nvPicPr>
          <p:cNvPr id="2053" name="Picture 5" descr="C:\Users\ARMANN\Desktop\граждан патр\IMG_80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811270"/>
            <a:ext cx="3286148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723</TotalTime>
  <Words>326</Words>
  <Application>Microsoft Office PowerPoint</Application>
  <PresentationFormat>Экран (4:3)</PresentationFormat>
  <Paragraphs>62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Эркер</vt:lpstr>
      <vt:lpstr>    Государственное бюджетное учреждение социального обслуживания Оренбургской области  «Социально-реабилитационный центр для несовершеннолетних «Алёнушка»  в г.Кувандыке </vt:lpstr>
      <vt:lpstr>Слайд 2</vt:lpstr>
      <vt:lpstr>  Цель практики:   </vt:lpstr>
      <vt:lpstr>Задачи практики: </vt:lpstr>
      <vt:lpstr>Ожидаемые результаты практики:</vt:lpstr>
      <vt:lpstr>Содержание практики :</vt:lpstr>
      <vt:lpstr>ГБУСО «СРЦН «Аленушка»  в г. Кувандыке</vt:lpstr>
      <vt:lpstr>«Быть гражданином –   быть полезным обществу»</vt:lpstr>
      <vt:lpstr>Слайд 9</vt:lpstr>
      <vt:lpstr>Слайд 10</vt:lpstr>
      <vt:lpstr>Слайд 11</vt:lpstr>
      <vt:lpstr>Слайд 12</vt:lpstr>
      <vt:lpstr>«Путь к  здоровью»</vt:lpstr>
      <vt:lpstr>Слайд 14</vt:lpstr>
      <vt:lpstr>Слайд 15</vt:lpstr>
      <vt:lpstr>«Моя безопасность»</vt:lpstr>
      <vt:lpstr>Слайд 17</vt:lpstr>
      <vt:lpstr>Слайд 18</vt:lpstr>
      <vt:lpstr>Наглядная агитация</vt:lpstr>
      <vt:lpstr>Встречи со специалистами органов системы профилактики </vt:lpstr>
      <vt:lpstr>«Радуга творчества»</vt:lpstr>
      <vt:lpstr>Слайд 22</vt:lpstr>
      <vt:lpstr>Слайд 23</vt:lpstr>
      <vt:lpstr>Слайд 24</vt:lpstr>
      <vt:lpstr>Слайд 25</vt:lpstr>
      <vt:lpstr>Слайд 26</vt:lpstr>
      <vt:lpstr>Психологические тренинги, занятия</vt:lpstr>
      <vt:lpstr>Работа с родителями</vt:lpstr>
      <vt:lpstr>Наши социальные партнеры</vt:lpstr>
      <vt:lpstr>Наши достижения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ARMVSL</cp:lastModifiedBy>
  <cp:revision>86</cp:revision>
  <dcterms:created xsi:type="dcterms:W3CDTF">2020-08-30T17:29:16Z</dcterms:created>
  <dcterms:modified xsi:type="dcterms:W3CDTF">2023-02-03T10:25:14Z</dcterms:modified>
</cp:coreProperties>
</file>